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 id="454" r:id="rId200"/>
    <p:sldId id="455" r:id="rId201"/>
    <p:sldId id="456" r:id="rId202"/>
    <p:sldId id="457" r:id="rId203"/>
    <p:sldId id="458" r:id="rId204"/>
    <p:sldId id="459" r:id="rId205"/>
    <p:sldId id="460" r:id="rId206"/>
    <p:sldId id="461" r:id="rId207"/>
    <p:sldId id="462" r:id="rId208"/>
    <p:sldId id="463" r:id="rId209"/>
    <p:sldId id="464" r:id="rId210"/>
    <p:sldId id="465" r:id="rId211"/>
    <p:sldId id="466" r:id="rId212"/>
    <p:sldId id="467" r:id="rId213"/>
    <p:sldId id="468" r:id="rId214"/>
    <p:sldId id="469" r:id="rId215"/>
    <p:sldId id="470" r:id="rId216"/>
    <p:sldId id="471" r:id="rId217"/>
    <p:sldId id="472" r:id="rId218"/>
    <p:sldId id="473" r:id="rId219"/>
    <p:sldId id="474" r:id="rId220"/>
    <p:sldId id="475" r:id="rId221"/>
    <p:sldId id="476" r:id="rId222"/>
    <p:sldId id="477" r:id="rId223"/>
    <p:sldId id="478" r:id="rId224"/>
    <p:sldId id="479" r:id="rId225"/>
    <p:sldId id="480" r:id="rId226"/>
    <p:sldId id="481" r:id="rId227"/>
    <p:sldId id="482" r:id="rId228"/>
    <p:sldId id="483" r:id="rId229"/>
    <p:sldId id="484" r:id="rId230"/>
    <p:sldId id="485" r:id="rId231"/>
    <p:sldId id="486" r:id="rId232"/>
    <p:sldId id="487" r:id="rId233"/>
    <p:sldId id="488" r:id="rId234"/>
    <p:sldId id="489" r:id="rId235"/>
    <p:sldId id="490" r:id="rId236"/>
    <p:sldId id="491" r:id="rId237"/>
    <p:sldId id="492" r:id="rId238"/>
    <p:sldId id="493" r:id="rId239"/>
    <p:sldId id="494" r:id="rId240"/>
    <p:sldId id="495" r:id="rId241"/>
    <p:sldId id="496" r:id="rId242"/>
    <p:sldId id="497" r:id="rId243"/>
    <p:sldId id="498" r:id="rId244"/>
    <p:sldId id="499" r:id="rId245"/>
    <p:sldId id="500" r:id="rId246"/>
    <p:sldId id="501" r:id="rId247"/>
    <p:sldId id="502" r:id="rId248"/>
    <p:sldId id="503" r:id="rId249"/>
    <p:sldId id="504" r:id="rId250"/>
    <p:sldId id="505" r:id="rId251"/>
    <p:sldId id="506" r:id="rId252"/>
    <p:sldId id="507" r:id="rId253"/>
    <p:sldId id="508" r:id="rId254"/>
    <p:sldId id="509" r:id="rId255"/>
    <p:sldId id="510" r:id="rId256"/>
    <p:sldId id="511" r:id="rId257"/>
    <p:sldId id="512" r:id="rId258"/>
    <p:sldId id="513" r:id="rId259"/>
    <p:sldId id="514" r:id="rId260"/>
    <p:sldId id="515" r:id="rId261"/>
    <p:sldId id="516" r:id="rId262"/>
    <p:sldId id="517" r:id="rId263"/>
    <p:sldId id="518" r:id="rId264"/>
    <p:sldId id="519" r:id="rId265"/>
    <p:sldId id="520" r:id="rId266"/>
    <p:sldId id="521" r:id="rId267"/>
    <p:sldId id="522" r:id="rId268"/>
    <p:sldId id="523" r:id="rId269"/>
    <p:sldId id="524" r:id="rId270"/>
    <p:sldId id="525" r:id="rId271"/>
    <p:sldId id="526" r:id="rId272"/>
    <p:sldId id="527" r:id="rId273"/>
    <p:sldId id="528" r:id="rId274"/>
    <p:sldId id="529" r:id="rId275"/>
    <p:sldId id="530" r:id="rId276"/>
    <p:sldId id="531" r:id="rId277"/>
    <p:sldId id="532" r:id="rId278"/>
    <p:sldId id="533" r:id="rId279"/>
    <p:sldId id="534" r:id="rId280"/>
    <p:sldId id="535" r:id="rId281"/>
    <p:sldId id="536" r:id="rId282"/>
    <p:sldId id="537" r:id="rId283"/>
    <p:sldId id="538" r:id="rId284"/>
    <p:sldId id="539" r:id="rId285"/>
    <p:sldId id="540" r:id="rId286"/>
    <p:sldId id="541" r:id="rId287"/>
    <p:sldId id="542" r:id="rId288"/>
    <p:sldId id="543" r:id="rId289"/>
    <p:sldId id="544" r:id="rId290"/>
    <p:sldId id="545" r:id="rId291"/>
    <p:sldId id="546" r:id="rId292"/>
    <p:sldId id="547" r:id="rId293"/>
    <p:sldId id="548" r:id="rId294"/>
    <p:sldId id="549" r:id="rId295"/>
    <p:sldId id="550" r:id="rId296"/>
    <p:sldId id="551" r:id="rId297"/>
    <p:sldId id="552" r:id="rId298"/>
    <p:sldId id="553" r:id="rId299"/>
    <p:sldId id="554" r:id="rId300"/>
    <p:sldId id="555" r:id="rId301"/>
    <p:sldId id="556" r:id="rId302"/>
    <p:sldId id="557" r:id="rId303"/>
    <p:sldId id="558" r:id="rId304"/>
    <p:sldId id="559" r:id="rId305"/>
    <p:sldId id="560" r:id="rId306"/>
    <p:sldId id="561" r:id="rId307"/>
    <p:sldId id="562" r:id="rId308"/>
    <p:sldId id="563" r:id="rId309"/>
    <p:sldId id="564" r:id="rId310"/>
    <p:sldId id="565" r:id="rId311"/>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yotsana grover" initials="jg" lastIdx="1" clrIdx="0">
    <p:extLst>
      <p:ext uri="{19B8F6BF-5375-455C-9EA6-DF929625EA0E}">
        <p15:presenceInfo xmlns:p15="http://schemas.microsoft.com/office/powerpoint/2012/main" userId="077e29ac0d7bc0c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3" d="100"/>
          <a:sy n="83" d="100"/>
        </p:scale>
        <p:origin x="658" y="6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viewProps" Target="viewProps.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theme" Target="theme/theme1.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tableStyles" Target="tableStyles.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notesMaster" Target="notesMasters/notesMaster1.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presProps" Target="presProps.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0-03T14:13:43.134" idx="1">
    <p:pos x="6247" y="941"/>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63162974-3D72-47EB-8EEE-34F3944A7142}" type="datetimeFigureOut">
              <a:rPr lang="en-US" smtClean="0"/>
              <a:t>05-Nov-20</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3DF711E8-C6A5-4BE8-ACB2-3F482C5389B0}" type="slidenum">
              <a:rPr lang="en-US" smtClean="0"/>
              <a:t>‹#›</a:t>
            </a:fld>
            <a:endParaRPr lang="en-US"/>
          </a:p>
        </p:txBody>
      </p:sp>
    </p:spTree>
    <p:extLst>
      <p:ext uri="{BB962C8B-B14F-4D97-AF65-F5344CB8AC3E}">
        <p14:creationId xmlns:p14="http://schemas.microsoft.com/office/powerpoint/2010/main" val="3508071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1:notes"/>
          <p:cNvSpPr txBox="1">
            <a:spLocks noGrp="1"/>
          </p:cNvSpPr>
          <p:nvPr>
            <p:ph type="body" idx="1"/>
          </p:nvPr>
        </p:nvSpPr>
        <p:spPr>
          <a:xfrm>
            <a:off x="756000" y="5078520"/>
            <a:ext cx="6047640" cy="481104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131" name="Google Shape;131;p1: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288346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5bec5cddc3_0_70:notes"/>
          <p:cNvSpPr>
            <a:spLocks noGrp="1" noRot="1" noChangeAspect="1"/>
          </p:cNvSpPr>
          <p:nvPr>
            <p:ph type="sldImg" idx="2"/>
          </p:nvPr>
        </p:nvSpPr>
        <p:spPr>
          <a:xfrm>
            <a:off x="1108075" y="812800"/>
            <a:ext cx="5343525"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5bec5cddc3_0_70: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21" name="Google Shape;221;g5bec5cddc3_0_70: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Arial"/>
              <a:buNone/>
            </a:pPr>
            <a:fld id="{00000000-1234-1234-1234-123412341234}" type="slidenum">
              <a:rPr lang="en-IN"/>
              <a:t>83</a:t>
            </a:fld>
            <a:endParaRPr/>
          </a:p>
        </p:txBody>
      </p:sp>
    </p:spTree>
    <p:extLst>
      <p:ext uri="{BB962C8B-B14F-4D97-AF65-F5344CB8AC3E}">
        <p14:creationId xmlns:p14="http://schemas.microsoft.com/office/powerpoint/2010/main" val="14701656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5bec5cddc3_0_94:notes"/>
          <p:cNvSpPr>
            <a:spLocks noGrp="1" noRot="1" noChangeAspect="1"/>
          </p:cNvSpPr>
          <p:nvPr>
            <p:ph type="sldImg" idx="2"/>
          </p:nvPr>
        </p:nvSpPr>
        <p:spPr>
          <a:xfrm>
            <a:off x="1108075" y="812800"/>
            <a:ext cx="5343525"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5bec5cddc3_0_94: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35" name="Google Shape;235;g5bec5cddc3_0_94: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IN"/>
              <a:t>88</a:t>
            </a:fld>
            <a:endParaRPr/>
          </a:p>
        </p:txBody>
      </p:sp>
    </p:spTree>
    <p:extLst>
      <p:ext uri="{BB962C8B-B14F-4D97-AF65-F5344CB8AC3E}">
        <p14:creationId xmlns:p14="http://schemas.microsoft.com/office/powerpoint/2010/main" val="2038467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5bec5cddc3_0_107:notes"/>
          <p:cNvSpPr>
            <a:spLocks noGrp="1" noRot="1" noChangeAspect="1"/>
          </p:cNvSpPr>
          <p:nvPr>
            <p:ph type="sldImg" idx="2"/>
          </p:nvPr>
        </p:nvSpPr>
        <p:spPr>
          <a:xfrm>
            <a:off x="1108075" y="812800"/>
            <a:ext cx="5343525"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5bec5cddc3_0_107: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42" name="Google Shape;242;g5bec5cddc3_0_107: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Arial"/>
              <a:buNone/>
            </a:pPr>
            <a:fld id="{00000000-1234-1234-1234-123412341234}" type="slidenum">
              <a:rPr lang="en-IN"/>
              <a:t>90</a:t>
            </a:fld>
            <a:endParaRPr/>
          </a:p>
        </p:txBody>
      </p:sp>
    </p:spTree>
    <p:extLst>
      <p:ext uri="{BB962C8B-B14F-4D97-AF65-F5344CB8AC3E}">
        <p14:creationId xmlns:p14="http://schemas.microsoft.com/office/powerpoint/2010/main" val="1177409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5bec5cddc3_0_120:notes"/>
          <p:cNvSpPr>
            <a:spLocks noGrp="1" noRot="1" noChangeAspect="1"/>
          </p:cNvSpPr>
          <p:nvPr>
            <p:ph type="sldImg" idx="2"/>
          </p:nvPr>
        </p:nvSpPr>
        <p:spPr>
          <a:xfrm>
            <a:off x="1108075" y="812800"/>
            <a:ext cx="5343525"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5bec5cddc3_0_120: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58" name="Google Shape;258;g5bec5cddc3_0_120: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Arial"/>
              <a:buNone/>
            </a:pPr>
            <a:fld id="{00000000-1234-1234-1234-123412341234}" type="slidenum">
              <a:rPr lang="en-IN"/>
              <a:t>91</a:t>
            </a:fld>
            <a:endParaRPr/>
          </a:p>
        </p:txBody>
      </p:sp>
    </p:spTree>
    <p:extLst>
      <p:ext uri="{BB962C8B-B14F-4D97-AF65-F5344CB8AC3E}">
        <p14:creationId xmlns:p14="http://schemas.microsoft.com/office/powerpoint/2010/main" val="36181547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5bec5cddc3_0_132:notes"/>
          <p:cNvSpPr>
            <a:spLocks noGrp="1" noRot="1" noChangeAspect="1"/>
          </p:cNvSpPr>
          <p:nvPr>
            <p:ph type="sldImg" idx="2"/>
          </p:nvPr>
        </p:nvSpPr>
        <p:spPr>
          <a:xfrm>
            <a:off x="1108075" y="812800"/>
            <a:ext cx="5343525"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5bec5cddc3_0_132: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65" name="Google Shape;265;g5bec5cddc3_0_132: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IN"/>
              <a:t>93</a:t>
            </a:fld>
            <a:endParaRPr/>
          </a:p>
        </p:txBody>
      </p:sp>
    </p:spTree>
    <p:extLst>
      <p:ext uri="{BB962C8B-B14F-4D97-AF65-F5344CB8AC3E}">
        <p14:creationId xmlns:p14="http://schemas.microsoft.com/office/powerpoint/2010/main" val="3334311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5bec5cddc3_0_139:notes"/>
          <p:cNvSpPr>
            <a:spLocks noGrp="1" noRot="1" noChangeAspect="1"/>
          </p:cNvSpPr>
          <p:nvPr>
            <p:ph type="sldImg" idx="2"/>
          </p:nvPr>
        </p:nvSpPr>
        <p:spPr>
          <a:xfrm>
            <a:off x="1108075" y="812800"/>
            <a:ext cx="5343525"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5bec5cddc3_0_139: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73" name="Google Shape;273;g5bec5cddc3_0_139: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IN"/>
              <a:t>94</a:t>
            </a:fld>
            <a:endParaRPr/>
          </a:p>
        </p:txBody>
      </p:sp>
    </p:spTree>
    <p:extLst>
      <p:ext uri="{BB962C8B-B14F-4D97-AF65-F5344CB8AC3E}">
        <p14:creationId xmlns:p14="http://schemas.microsoft.com/office/powerpoint/2010/main" val="29156710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bec5cddc3_0_147:notes"/>
          <p:cNvSpPr>
            <a:spLocks noGrp="1" noRot="1" noChangeAspect="1"/>
          </p:cNvSpPr>
          <p:nvPr>
            <p:ph type="sldImg" idx="2"/>
          </p:nvPr>
        </p:nvSpPr>
        <p:spPr>
          <a:xfrm>
            <a:off x="1108075" y="812800"/>
            <a:ext cx="5343525"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bec5cddc3_0_147: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81" name="Google Shape;281;g5bec5cddc3_0_147: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Arial"/>
              <a:buNone/>
            </a:pPr>
            <a:fld id="{00000000-1234-1234-1234-123412341234}" type="slidenum">
              <a:rPr lang="en-IN"/>
              <a:t>96</a:t>
            </a:fld>
            <a:endParaRPr/>
          </a:p>
        </p:txBody>
      </p:sp>
    </p:spTree>
    <p:extLst>
      <p:ext uri="{BB962C8B-B14F-4D97-AF65-F5344CB8AC3E}">
        <p14:creationId xmlns:p14="http://schemas.microsoft.com/office/powerpoint/2010/main" val="5305384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bec5cddc3_0_163:notes"/>
          <p:cNvSpPr>
            <a:spLocks noGrp="1" noRot="1" noChangeAspect="1"/>
          </p:cNvSpPr>
          <p:nvPr>
            <p:ph type="sldImg" idx="2"/>
          </p:nvPr>
        </p:nvSpPr>
        <p:spPr>
          <a:xfrm>
            <a:off x="1108075" y="812800"/>
            <a:ext cx="5343525"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bec5cddc3_0_163: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95" name="Google Shape;295;g5bec5cddc3_0_163: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Arial"/>
              <a:buNone/>
            </a:pPr>
            <a:fld id="{00000000-1234-1234-1234-123412341234}" type="slidenum">
              <a:rPr lang="en-IN"/>
              <a:t>98</a:t>
            </a:fld>
            <a:endParaRPr/>
          </a:p>
        </p:txBody>
      </p:sp>
    </p:spTree>
    <p:extLst>
      <p:ext uri="{BB962C8B-B14F-4D97-AF65-F5344CB8AC3E}">
        <p14:creationId xmlns:p14="http://schemas.microsoft.com/office/powerpoint/2010/main" val="35051489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5bec5cddc3_0_169:notes"/>
          <p:cNvSpPr>
            <a:spLocks noGrp="1" noRot="1" noChangeAspect="1"/>
          </p:cNvSpPr>
          <p:nvPr>
            <p:ph type="sldImg" idx="2"/>
          </p:nvPr>
        </p:nvSpPr>
        <p:spPr>
          <a:xfrm>
            <a:off x="1108075" y="812800"/>
            <a:ext cx="5343525"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5bec5cddc3_0_169: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02" name="Google Shape;302;g5bec5cddc3_0_169: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Arial"/>
              <a:buNone/>
            </a:pPr>
            <a:fld id="{00000000-1234-1234-1234-123412341234}" type="slidenum">
              <a:rPr lang="en-IN"/>
              <a:t>100</a:t>
            </a:fld>
            <a:endParaRPr/>
          </a:p>
        </p:txBody>
      </p:sp>
    </p:spTree>
    <p:extLst>
      <p:ext uri="{BB962C8B-B14F-4D97-AF65-F5344CB8AC3E}">
        <p14:creationId xmlns:p14="http://schemas.microsoft.com/office/powerpoint/2010/main" val="23080845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5bec5cddc3_0_175:notes"/>
          <p:cNvSpPr>
            <a:spLocks noGrp="1" noRot="1" noChangeAspect="1"/>
          </p:cNvSpPr>
          <p:nvPr>
            <p:ph type="sldImg" idx="2"/>
          </p:nvPr>
        </p:nvSpPr>
        <p:spPr>
          <a:xfrm>
            <a:off x="1108075" y="812800"/>
            <a:ext cx="5343525"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5bec5cddc3_0_175: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09" name="Google Shape;309;g5bec5cddc3_0_175: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Arial"/>
              <a:buNone/>
            </a:pPr>
            <a:fld id="{00000000-1234-1234-1234-123412341234}" type="slidenum">
              <a:rPr lang="en-IN"/>
              <a:t>102</a:t>
            </a:fld>
            <a:endParaRPr/>
          </a:p>
        </p:txBody>
      </p:sp>
    </p:spTree>
    <p:extLst>
      <p:ext uri="{BB962C8B-B14F-4D97-AF65-F5344CB8AC3E}">
        <p14:creationId xmlns:p14="http://schemas.microsoft.com/office/powerpoint/2010/main" val="384621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16508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10:notes"/>
          <p:cNvSpPr>
            <a:spLocks noGrp="1" noRot="1" noChangeAspect="1"/>
          </p:cNvSpPr>
          <p:nvPr>
            <p:ph type="sldImg" idx="2"/>
          </p:nvPr>
        </p:nvSpPr>
        <p:spPr>
          <a:xfrm>
            <a:off x="2281238" y="514350"/>
            <a:ext cx="3514725" cy="19780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5" name="Google Shape;315;p10:notes"/>
          <p:cNvSpPr txBox="1">
            <a:spLocks noGrp="1"/>
          </p:cNvSpPr>
          <p:nvPr>
            <p:ph type="body" idx="1"/>
          </p:nvPr>
        </p:nvSpPr>
        <p:spPr>
          <a:xfrm>
            <a:off x="251640" y="2637000"/>
            <a:ext cx="8712720" cy="370656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sz="2000" b="0" strike="noStrike">
              <a:latin typeface="Arial"/>
              <a:ea typeface="Arial"/>
              <a:cs typeface="Arial"/>
              <a:sym typeface="Arial"/>
            </a:endParaRPr>
          </a:p>
        </p:txBody>
      </p:sp>
      <p:sp>
        <p:nvSpPr>
          <p:cNvPr id="316" name="Google Shape;316;p10:notes"/>
          <p:cNvSpPr txBox="1"/>
          <p:nvPr/>
        </p:nvSpPr>
        <p:spPr>
          <a:xfrm>
            <a:off x="5179320" y="6513840"/>
            <a:ext cx="3962160" cy="34272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IN" sz="1400" b="0" i="0" u="none" strike="noStrike" cap="none">
                <a:solidFill>
                  <a:srgbClr val="000000"/>
                </a:solidFill>
                <a:latin typeface="Times New Roman"/>
                <a:ea typeface="Times New Roman"/>
                <a:cs typeface="Times New Roman"/>
                <a:sym typeface="Times New Roman"/>
              </a:rPr>
              <a:t>103</a:t>
            </a:fld>
            <a:endParaRPr sz="1400" b="0"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1734714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1026"/>
          <p:cNvSpPr>
            <a:spLocks noGrp="1" noRot="1" noChangeAspect="1" noChangeArrowheads="1" noTextEdit="1"/>
          </p:cNvSpPr>
          <p:nvPr>
            <p:ph type="sldImg"/>
          </p:nvPr>
        </p:nvSpPr>
        <p:spPr>
          <a:ln/>
        </p:spPr>
      </p:sp>
      <p:sp>
        <p:nvSpPr>
          <p:cNvPr id="5124" name="Rectangle 1027"/>
          <p:cNvSpPr>
            <a:spLocks noGrp="1" noChangeArrowheads="1"/>
          </p:cNvSpPr>
          <p:nvPr>
            <p:ph type="body" idx="1"/>
          </p:nvPr>
        </p:nvSpPr>
        <p:spPr>
          <a:noFill/>
          <a:ln/>
        </p:spPr>
        <p:txBody>
          <a:bodyPr/>
          <a:lstStyle/>
          <a:p>
            <a:pPr eaLnBrk="1" hangingPunct="1"/>
            <a:endParaRPr lang="en-GB">
              <a:cs typeface="Arial" pitchFamily="34" charset="0"/>
            </a:endParaRPr>
          </a:p>
        </p:txBody>
      </p:sp>
      <p:sp>
        <p:nvSpPr>
          <p:cNvPr id="2" name="Date Placeholder 1"/>
          <p:cNvSpPr>
            <a:spLocks noGrp="1"/>
          </p:cNvSpPr>
          <p:nvPr>
            <p:ph type="dt" idx="10"/>
          </p:nvPr>
        </p:nvSpPr>
        <p:spPr/>
        <p:txBody>
          <a:bodyPr/>
          <a:lstStyle/>
          <a:p>
            <a:pPr>
              <a:defRPr/>
            </a:pPr>
            <a:fld id="{1EAC8832-0276-4566-AB5B-ADB4EB261C2C}" type="datetime3">
              <a:rPr lang="en-US" smtClean="0">
                <a:solidFill>
                  <a:srgbClr val="000000"/>
                </a:solidFill>
              </a:rPr>
              <a:pPr>
                <a:defRPr/>
              </a:pPr>
              <a:t>5 November 2020</a:t>
            </a:fld>
            <a:endParaRPr lang="en-US">
              <a:solidFill>
                <a:srgbClr val="000000"/>
              </a:solidFill>
            </a:endParaRPr>
          </a:p>
        </p:txBody>
      </p:sp>
      <p:sp>
        <p:nvSpPr>
          <p:cNvPr id="3" name="Slide Number Placeholder 2"/>
          <p:cNvSpPr>
            <a:spLocks noGrp="1"/>
          </p:cNvSpPr>
          <p:nvPr>
            <p:ph type="sldNum" sz="quarter" idx="11"/>
          </p:nvPr>
        </p:nvSpPr>
        <p:spPr/>
        <p:txBody>
          <a:bodyPr/>
          <a:lstStyle/>
          <a:p>
            <a:pPr>
              <a:defRPr/>
            </a:pPr>
            <a:fld id="{C39833DA-7024-4341-A038-616BCD192136}" type="slidenum">
              <a:rPr lang="en-US" smtClean="0">
                <a:solidFill>
                  <a:srgbClr val="000000"/>
                </a:solidFill>
              </a:rPr>
              <a:pPr>
                <a:defRPr/>
              </a:pPr>
              <a:t>104</a:t>
            </a:fld>
            <a:endParaRPr lang="en-US">
              <a:solidFill>
                <a:srgbClr val="000000"/>
              </a:solidFill>
            </a:endParaRPr>
          </a:p>
        </p:txBody>
      </p:sp>
    </p:spTree>
    <p:extLst>
      <p:ext uri="{BB962C8B-B14F-4D97-AF65-F5344CB8AC3E}">
        <p14:creationId xmlns:p14="http://schemas.microsoft.com/office/powerpoint/2010/main" val="18222352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1026"/>
          <p:cNvSpPr>
            <a:spLocks noGrp="1" noRot="1" noChangeAspect="1" noChangeArrowheads="1" noTextEdit="1"/>
          </p:cNvSpPr>
          <p:nvPr>
            <p:ph type="sldImg"/>
          </p:nvPr>
        </p:nvSpPr>
        <p:spPr>
          <a:ln/>
        </p:spPr>
      </p:sp>
      <p:sp>
        <p:nvSpPr>
          <p:cNvPr id="5124" name="Rectangle 1027"/>
          <p:cNvSpPr>
            <a:spLocks noGrp="1" noChangeArrowheads="1"/>
          </p:cNvSpPr>
          <p:nvPr>
            <p:ph type="body" idx="1"/>
          </p:nvPr>
        </p:nvSpPr>
        <p:spPr>
          <a:noFill/>
          <a:ln/>
        </p:spPr>
        <p:txBody>
          <a:bodyPr/>
          <a:lstStyle/>
          <a:p>
            <a:pPr eaLnBrk="1" hangingPunct="1"/>
            <a:endParaRPr lang="en-GB">
              <a:cs typeface="Arial" pitchFamily="34" charset="0"/>
            </a:endParaRPr>
          </a:p>
        </p:txBody>
      </p:sp>
      <p:sp>
        <p:nvSpPr>
          <p:cNvPr id="2" name="Date Placeholder 1"/>
          <p:cNvSpPr>
            <a:spLocks noGrp="1"/>
          </p:cNvSpPr>
          <p:nvPr>
            <p:ph type="dt" idx="10"/>
          </p:nvPr>
        </p:nvSpPr>
        <p:spPr/>
        <p:txBody>
          <a:bodyPr/>
          <a:lstStyle/>
          <a:p>
            <a:pPr>
              <a:defRPr/>
            </a:pPr>
            <a:fld id="{1EAC8832-0276-4566-AB5B-ADB4EB261C2C}" type="datetime3">
              <a:rPr lang="en-US" smtClean="0">
                <a:solidFill>
                  <a:srgbClr val="000000"/>
                </a:solidFill>
              </a:rPr>
              <a:pPr>
                <a:defRPr/>
              </a:pPr>
              <a:t>5 November 2020</a:t>
            </a:fld>
            <a:endParaRPr lang="en-US">
              <a:solidFill>
                <a:srgbClr val="000000"/>
              </a:solidFill>
            </a:endParaRPr>
          </a:p>
        </p:txBody>
      </p:sp>
      <p:sp>
        <p:nvSpPr>
          <p:cNvPr id="3" name="Slide Number Placeholder 2"/>
          <p:cNvSpPr>
            <a:spLocks noGrp="1"/>
          </p:cNvSpPr>
          <p:nvPr>
            <p:ph type="sldNum" sz="quarter" idx="11"/>
          </p:nvPr>
        </p:nvSpPr>
        <p:spPr/>
        <p:txBody>
          <a:bodyPr/>
          <a:lstStyle/>
          <a:p>
            <a:pPr>
              <a:defRPr/>
            </a:pPr>
            <a:fld id="{C39833DA-7024-4341-A038-616BCD192136}" type="slidenum">
              <a:rPr lang="en-US" smtClean="0">
                <a:solidFill>
                  <a:srgbClr val="000000"/>
                </a:solidFill>
              </a:rPr>
              <a:pPr>
                <a:defRPr/>
              </a:pPr>
              <a:t>105</a:t>
            </a:fld>
            <a:endParaRPr lang="en-US">
              <a:solidFill>
                <a:srgbClr val="000000"/>
              </a:solidFill>
            </a:endParaRPr>
          </a:p>
        </p:txBody>
      </p:sp>
    </p:spTree>
    <p:extLst>
      <p:ext uri="{BB962C8B-B14F-4D97-AF65-F5344CB8AC3E}">
        <p14:creationId xmlns:p14="http://schemas.microsoft.com/office/powerpoint/2010/main" val="28730041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59866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95401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1026"/>
          <p:cNvSpPr>
            <a:spLocks noGrp="1" noRot="1" noChangeAspect="1" noChangeArrowheads="1" noTextEdit="1"/>
          </p:cNvSpPr>
          <p:nvPr>
            <p:ph type="sldImg"/>
          </p:nvPr>
        </p:nvSpPr>
        <p:spPr>
          <a:ln/>
        </p:spPr>
      </p:sp>
      <p:sp>
        <p:nvSpPr>
          <p:cNvPr id="5124" name="Rectangle 1027"/>
          <p:cNvSpPr>
            <a:spLocks noGrp="1" noChangeArrowheads="1"/>
          </p:cNvSpPr>
          <p:nvPr>
            <p:ph type="body" idx="1"/>
          </p:nvPr>
        </p:nvSpPr>
        <p:spPr>
          <a:noFill/>
          <a:ln/>
        </p:spPr>
        <p:txBody>
          <a:bodyPr/>
          <a:lstStyle/>
          <a:p>
            <a:pPr eaLnBrk="1" hangingPunct="1"/>
            <a:endParaRPr lang="en-GB">
              <a:cs typeface="Arial" pitchFamily="34" charset="0"/>
            </a:endParaRPr>
          </a:p>
        </p:txBody>
      </p:sp>
      <p:sp>
        <p:nvSpPr>
          <p:cNvPr id="2" name="Date Placeholder 1"/>
          <p:cNvSpPr>
            <a:spLocks noGrp="1"/>
          </p:cNvSpPr>
          <p:nvPr>
            <p:ph type="dt" idx="10"/>
          </p:nvPr>
        </p:nvSpPr>
        <p:spPr/>
        <p:txBody>
          <a:bodyPr/>
          <a:lstStyle/>
          <a:p>
            <a:pPr>
              <a:defRPr/>
            </a:pPr>
            <a:fld id="{1EAC8832-0276-4566-AB5B-ADB4EB261C2C}" type="datetime3">
              <a:rPr lang="en-US" smtClean="0">
                <a:solidFill>
                  <a:srgbClr val="000000"/>
                </a:solidFill>
              </a:rPr>
              <a:pPr>
                <a:defRPr/>
              </a:pPr>
              <a:t>5 November 2020</a:t>
            </a:fld>
            <a:endParaRPr lang="en-US">
              <a:solidFill>
                <a:srgbClr val="000000"/>
              </a:solidFill>
            </a:endParaRPr>
          </a:p>
        </p:txBody>
      </p:sp>
      <p:sp>
        <p:nvSpPr>
          <p:cNvPr id="3" name="Slide Number Placeholder 2"/>
          <p:cNvSpPr>
            <a:spLocks noGrp="1"/>
          </p:cNvSpPr>
          <p:nvPr>
            <p:ph type="sldNum" sz="quarter" idx="11"/>
          </p:nvPr>
        </p:nvSpPr>
        <p:spPr/>
        <p:txBody>
          <a:bodyPr/>
          <a:lstStyle/>
          <a:p>
            <a:pPr>
              <a:defRPr/>
            </a:pPr>
            <a:fld id="{C39833DA-7024-4341-A038-616BCD192136}" type="slidenum">
              <a:rPr lang="en-US" smtClean="0">
                <a:solidFill>
                  <a:srgbClr val="000000"/>
                </a:solidFill>
              </a:rPr>
              <a:pPr>
                <a:defRPr/>
              </a:pPr>
              <a:t>165</a:t>
            </a:fld>
            <a:endParaRPr lang="en-US">
              <a:solidFill>
                <a:srgbClr val="000000"/>
              </a:solidFill>
            </a:endParaRPr>
          </a:p>
        </p:txBody>
      </p:sp>
    </p:spTree>
    <p:extLst>
      <p:ext uri="{BB962C8B-B14F-4D97-AF65-F5344CB8AC3E}">
        <p14:creationId xmlns:p14="http://schemas.microsoft.com/office/powerpoint/2010/main" val="28483014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6b91a35fd6_0_0: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2" name="Google Shape;182;g6b91a35fd6_0_0: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183" name="Google Shape;183;g6b91a35fd6_0_0: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IN"/>
              <a:t>194</a:t>
            </a:fld>
            <a:endParaRPr/>
          </a:p>
        </p:txBody>
      </p:sp>
    </p:spTree>
    <p:extLst>
      <p:ext uri="{BB962C8B-B14F-4D97-AF65-F5344CB8AC3E}">
        <p14:creationId xmlns:p14="http://schemas.microsoft.com/office/powerpoint/2010/main" val="19811526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6b91a35fd6_0_0: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2" name="Google Shape;182;g6b91a35fd6_0_0: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183" name="Google Shape;183;g6b91a35fd6_0_0: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IN"/>
              <a:t>196</a:t>
            </a:fld>
            <a:endParaRPr/>
          </a:p>
        </p:txBody>
      </p:sp>
    </p:spTree>
    <p:extLst>
      <p:ext uri="{BB962C8B-B14F-4D97-AF65-F5344CB8AC3E}">
        <p14:creationId xmlns:p14="http://schemas.microsoft.com/office/powerpoint/2010/main" val="28875578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Header Placeholder 3"/>
          <p:cNvSpPr>
            <a:spLocks noGrp="1"/>
          </p:cNvSpPr>
          <p:nvPr>
            <p:ph type="hdr" sz="quarter" idx="10"/>
          </p:nvPr>
        </p:nvSpPr>
        <p:spPr/>
        <p:txBody>
          <a:bodyPr/>
          <a:lstStyle/>
          <a:p>
            <a:pPr>
              <a:defRPr/>
            </a:pPr>
            <a:r>
              <a:rPr lang="en-US"/>
              <a:t>Lecture-1</a:t>
            </a:r>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215</a:t>
            </a:fld>
            <a:endParaRPr lang="en-US"/>
          </a:p>
        </p:txBody>
      </p:sp>
    </p:spTree>
    <p:extLst>
      <p:ext uri="{BB962C8B-B14F-4D97-AF65-F5344CB8AC3E}">
        <p14:creationId xmlns:p14="http://schemas.microsoft.com/office/powerpoint/2010/main" val="3090754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59959ff20d_1_5:notes"/>
          <p:cNvSpPr>
            <a:spLocks noGrp="1" noRot="1" noChangeAspect="1"/>
          </p:cNvSpPr>
          <p:nvPr>
            <p:ph type="sldImg" idx="2"/>
          </p:nvPr>
        </p:nvSpPr>
        <p:spPr>
          <a:xfrm>
            <a:off x="1108075" y="812800"/>
            <a:ext cx="5343525"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4" name="Google Shape;144;g59959ff20d_1_5: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145" name="Google Shape;145;g59959ff20d_1_5: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IN"/>
              <a:t>66</a:t>
            </a:fld>
            <a:endParaRPr/>
          </a:p>
        </p:txBody>
      </p:sp>
    </p:spTree>
    <p:extLst>
      <p:ext uri="{BB962C8B-B14F-4D97-AF65-F5344CB8AC3E}">
        <p14:creationId xmlns:p14="http://schemas.microsoft.com/office/powerpoint/2010/main" val="944979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5bec5cddc3_0_3:notes"/>
          <p:cNvSpPr>
            <a:spLocks noGrp="1" noRot="1" noChangeAspect="1"/>
          </p:cNvSpPr>
          <p:nvPr>
            <p:ph type="sldImg" idx="2"/>
          </p:nvPr>
        </p:nvSpPr>
        <p:spPr>
          <a:xfrm>
            <a:off x="1108075" y="812800"/>
            <a:ext cx="5343525"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5bec5cddc3_0_3: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54" name="Google Shape;154;g5bec5cddc3_0_3: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Arial"/>
              <a:buNone/>
            </a:pPr>
            <a:fld id="{00000000-1234-1234-1234-123412341234}" type="slidenum">
              <a:rPr lang="en-IN"/>
              <a:t>71</a:t>
            </a:fld>
            <a:endParaRPr/>
          </a:p>
        </p:txBody>
      </p:sp>
    </p:spTree>
    <p:extLst>
      <p:ext uri="{BB962C8B-B14F-4D97-AF65-F5344CB8AC3E}">
        <p14:creationId xmlns:p14="http://schemas.microsoft.com/office/powerpoint/2010/main" val="827639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8428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5bec5cddc3_0_43:notes"/>
          <p:cNvSpPr>
            <a:spLocks noGrp="1" noRot="1" noChangeAspect="1"/>
          </p:cNvSpPr>
          <p:nvPr>
            <p:ph type="sldImg" idx="2"/>
          </p:nvPr>
        </p:nvSpPr>
        <p:spPr>
          <a:xfrm>
            <a:off x="1108075" y="812800"/>
            <a:ext cx="5343525"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5bec5cddc3_0_43: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92" name="Google Shape;192;g5bec5cddc3_0_43: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Arial"/>
              <a:buNone/>
            </a:pPr>
            <a:fld id="{00000000-1234-1234-1234-123412341234}" type="slidenum">
              <a:rPr lang="en-IN"/>
              <a:t>79</a:t>
            </a:fld>
            <a:endParaRPr/>
          </a:p>
        </p:txBody>
      </p:sp>
    </p:spTree>
    <p:extLst>
      <p:ext uri="{BB962C8B-B14F-4D97-AF65-F5344CB8AC3E}">
        <p14:creationId xmlns:p14="http://schemas.microsoft.com/office/powerpoint/2010/main" val="1524308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5bec5cddc3_0_58:notes"/>
          <p:cNvSpPr>
            <a:spLocks noGrp="1" noRot="1" noChangeAspect="1"/>
          </p:cNvSpPr>
          <p:nvPr>
            <p:ph type="sldImg" idx="2"/>
          </p:nvPr>
        </p:nvSpPr>
        <p:spPr>
          <a:xfrm>
            <a:off x="1108075" y="812800"/>
            <a:ext cx="5343525"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5bec5cddc3_0_58: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99" name="Google Shape;199;g5bec5cddc3_0_58: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IN"/>
              <a:t>80</a:t>
            </a:fld>
            <a:endParaRPr/>
          </a:p>
        </p:txBody>
      </p:sp>
    </p:spTree>
    <p:extLst>
      <p:ext uri="{BB962C8B-B14F-4D97-AF65-F5344CB8AC3E}">
        <p14:creationId xmlns:p14="http://schemas.microsoft.com/office/powerpoint/2010/main" val="1332486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5bec5cddc3_0_51:notes"/>
          <p:cNvSpPr>
            <a:spLocks noGrp="1" noRot="1" noChangeAspect="1"/>
          </p:cNvSpPr>
          <p:nvPr>
            <p:ph type="sldImg" idx="2"/>
          </p:nvPr>
        </p:nvSpPr>
        <p:spPr>
          <a:xfrm>
            <a:off x="1108075" y="812800"/>
            <a:ext cx="5343525"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5bec5cddc3_0_51: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07" name="Google Shape;207;g5bec5cddc3_0_51: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Arial"/>
              <a:buNone/>
            </a:pPr>
            <a:fld id="{00000000-1234-1234-1234-123412341234}" type="slidenum">
              <a:rPr lang="en-IN"/>
              <a:t>81</a:t>
            </a:fld>
            <a:endParaRPr/>
          </a:p>
        </p:txBody>
      </p:sp>
    </p:spTree>
    <p:extLst>
      <p:ext uri="{BB962C8B-B14F-4D97-AF65-F5344CB8AC3E}">
        <p14:creationId xmlns:p14="http://schemas.microsoft.com/office/powerpoint/2010/main" val="3147638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bec5cddc3_0_64:notes"/>
          <p:cNvSpPr>
            <a:spLocks noGrp="1" noRot="1" noChangeAspect="1"/>
          </p:cNvSpPr>
          <p:nvPr>
            <p:ph type="sldImg" idx="2"/>
          </p:nvPr>
        </p:nvSpPr>
        <p:spPr>
          <a:xfrm>
            <a:off x="1108075" y="812800"/>
            <a:ext cx="5343525"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bec5cddc3_0_64: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14" name="Google Shape;214;g5bec5cddc3_0_64: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Arial"/>
              <a:buNone/>
            </a:pPr>
            <a:fld id="{00000000-1234-1234-1234-123412341234}" type="slidenum">
              <a:rPr lang="en-IN"/>
              <a:t>82</a:t>
            </a:fld>
            <a:endParaRPr/>
          </a:p>
        </p:txBody>
      </p:sp>
    </p:spTree>
    <p:extLst>
      <p:ext uri="{BB962C8B-B14F-4D97-AF65-F5344CB8AC3E}">
        <p14:creationId xmlns:p14="http://schemas.microsoft.com/office/powerpoint/2010/main" val="25976824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200" b="0" i="0">
                <a:solidFill>
                  <a:srgbClr val="888888"/>
                </a:solidFill>
                <a:latin typeface="Calibri"/>
                <a:cs typeface="Calibri"/>
              </a:defRPr>
            </a:lvl1pPr>
          </a:lstStyle>
          <a:p>
            <a:pPr marL="12700">
              <a:lnSpc>
                <a:spcPts val="1240"/>
              </a:lnSpc>
            </a:pPr>
            <a:r>
              <a:rPr dirty="0"/>
              <a:t>8/29/2020 7:42</a:t>
            </a:r>
            <a:r>
              <a:rPr spc="-65" dirty="0"/>
              <a:t> </a:t>
            </a:r>
            <a:r>
              <a:rPr dirty="0"/>
              <a:t>PM</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05-Nov-20</a:t>
            </a:fld>
            <a:endParaRPr lang="en-US"/>
          </a:p>
        </p:txBody>
      </p:sp>
      <p:sp>
        <p:nvSpPr>
          <p:cNvPr id="6" name="Holder 6"/>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25400">
              <a:lnSpc>
                <a:spcPts val="1240"/>
              </a:lnSpc>
            </a:pPr>
            <a:fld id="{81D60167-4931-47E6-BA6A-407CBD079E47}" type="slidenum">
              <a:rPr dirty="0"/>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F2C042E-461D-405B-84B2-4D769ADF6871}" type="datetimeFigureOut">
              <a:rPr lang="en-US" smtClean="0"/>
              <a:t>05-Nov-20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9559B1-A423-4A9A-84DF-47A9F9FBF241}" type="slidenum">
              <a:rPr lang="en-US" smtClean="0"/>
              <a:t>‹#›</a:t>
            </a:fld>
            <a:endParaRPr lang="en-US"/>
          </a:p>
        </p:txBody>
      </p:sp>
    </p:spTree>
    <p:extLst>
      <p:ext uri="{BB962C8B-B14F-4D97-AF65-F5344CB8AC3E}">
        <p14:creationId xmlns:p14="http://schemas.microsoft.com/office/powerpoint/2010/main" val="998195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Section Header">
    <p:spTree>
      <p:nvGrpSpPr>
        <p:cNvPr id="1" name=""/>
        <p:cNvGrpSpPr/>
        <p:nvPr/>
      </p:nvGrpSpPr>
      <p:grpSpPr>
        <a:xfrm>
          <a:off x="0" y="0"/>
          <a:ext cx="0" cy="0"/>
          <a:chOff x="0" y="0"/>
          <a:chExt cx="0" cy="0"/>
        </a:xfrm>
      </p:grpSpPr>
      <p:pic>
        <p:nvPicPr>
          <p:cNvPr id="3" name="Picture 6" descr="\\Server\D\jyoti\FI023_BITS_v1\styleguide img\IMG_5627_b.jpg"/>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sp>
        <p:nvSpPr>
          <p:cNvPr id="4" name="Rectangle 3"/>
          <p:cNvSpPr/>
          <p:nvPr/>
        </p:nvSpPr>
        <p:spPr>
          <a:xfrm>
            <a:off x="0" y="4281488"/>
            <a:ext cx="12192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pic>
        <p:nvPicPr>
          <p:cNvPr id="5" name="Picture 6" descr="Picture 7.png"/>
          <p:cNvPicPr>
            <a:picLocks noChangeAspect="1"/>
          </p:cNvPicPr>
          <p:nvPr/>
        </p:nvPicPr>
        <p:blipFill>
          <a:blip r:embed="rId3" cstate="print"/>
          <a:srcRect l="1923" b="5336"/>
          <a:stretch>
            <a:fillRect/>
          </a:stretch>
        </p:blipFill>
        <p:spPr bwMode="auto">
          <a:xfrm>
            <a:off x="8839201" y="0"/>
            <a:ext cx="2925233" cy="692150"/>
          </a:xfrm>
          <a:prstGeom prst="rect">
            <a:avLst/>
          </a:prstGeom>
          <a:noFill/>
          <a:ln w="9525">
            <a:noFill/>
            <a:miter lim="800000"/>
            <a:headEnd/>
            <a:tailEnd/>
          </a:ln>
        </p:spPr>
      </p:pic>
      <p:sp>
        <p:nvSpPr>
          <p:cNvPr id="6" name="Rectangle 5"/>
          <p:cNvSpPr/>
          <p:nvPr/>
        </p:nvSpPr>
        <p:spPr>
          <a:xfrm>
            <a:off x="3843867"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16933" y="677545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7704667"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9" name="TextBox 8"/>
          <p:cNvSpPr txBox="1"/>
          <p:nvPr/>
        </p:nvSpPr>
        <p:spPr>
          <a:xfrm>
            <a:off x="9144000" y="762000"/>
            <a:ext cx="29464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0" name="TextBox 9"/>
          <p:cNvSpPr txBox="1"/>
          <p:nvPr/>
        </p:nvSpPr>
        <p:spPr>
          <a:xfrm>
            <a:off x="9448800" y="1171576"/>
            <a:ext cx="2540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406400" y="4648200"/>
            <a:ext cx="112776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1705382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043438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600" b="0" i="0">
                <a:solidFill>
                  <a:srgbClr val="000099"/>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400" b="0" i="0">
                <a:solidFill>
                  <a:srgbClr val="003A6F"/>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1200" b="0" i="0">
                <a:solidFill>
                  <a:srgbClr val="888888"/>
                </a:solidFill>
                <a:latin typeface="Calibri"/>
                <a:cs typeface="Calibri"/>
              </a:defRPr>
            </a:lvl1pPr>
          </a:lstStyle>
          <a:p>
            <a:pPr marL="12700">
              <a:lnSpc>
                <a:spcPts val="1240"/>
              </a:lnSpc>
            </a:pPr>
            <a:r>
              <a:rPr dirty="0"/>
              <a:t>8/29/2020 7:42</a:t>
            </a:r>
            <a:r>
              <a:rPr spc="-65" dirty="0"/>
              <a:t> </a:t>
            </a:r>
            <a:r>
              <a:rPr dirty="0"/>
              <a:t>PM</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05-Nov-20</a:t>
            </a:fld>
            <a:endParaRPr lang="en-US"/>
          </a:p>
        </p:txBody>
      </p:sp>
      <p:sp>
        <p:nvSpPr>
          <p:cNvPr id="6" name="Holder 6"/>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25400">
              <a:lnSpc>
                <a:spcPts val="1240"/>
              </a:lnSpc>
            </a:pP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9741407" y="0"/>
            <a:ext cx="2429255" cy="643127"/>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6173723" y="6484620"/>
            <a:ext cx="3106420" cy="0"/>
          </a:xfrm>
          <a:custGeom>
            <a:avLst/>
            <a:gdLst/>
            <a:ahLst/>
            <a:cxnLst/>
            <a:rect l="l" t="t" r="r" b="b"/>
            <a:pathLst>
              <a:path w="3106420">
                <a:moveTo>
                  <a:pt x="0" y="0"/>
                </a:moveTo>
                <a:lnTo>
                  <a:pt x="3105912" y="0"/>
                </a:lnTo>
              </a:path>
            </a:pathLst>
          </a:custGeom>
          <a:ln w="48768">
            <a:solidFill>
              <a:srgbClr val="8EB4E2"/>
            </a:solidFill>
          </a:ln>
        </p:spPr>
        <p:txBody>
          <a:bodyPr wrap="square" lIns="0" tIns="0" rIns="0" bIns="0" rtlCol="0"/>
          <a:lstStyle/>
          <a:p>
            <a:endParaRPr/>
          </a:p>
        </p:txBody>
      </p:sp>
      <p:sp>
        <p:nvSpPr>
          <p:cNvPr id="18" name="bk object 18"/>
          <p:cNvSpPr/>
          <p:nvPr/>
        </p:nvSpPr>
        <p:spPr>
          <a:xfrm>
            <a:off x="9209531" y="6483096"/>
            <a:ext cx="2982595" cy="0"/>
          </a:xfrm>
          <a:custGeom>
            <a:avLst/>
            <a:gdLst/>
            <a:ahLst/>
            <a:cxnLst/>
            <a:rect l="l" t="t" r="r" b="b"/>
            <a:pathLst>
              <a:path w="2982595">
                <a:moveTo>
                  <a:pt x="0" y="0"/>
                </a:moveTo>
                <a:lnTo>
                  <a:pt x="2982468" y="0"/>
                </a:lnTo>
              </a:path>
            </a:pathLst>
          </a:custGeom>
          <a:ln w="45720">
            <a:solidFill>
              <a:srgbClr val="FF0000"/>
            </a:solidFill>
          </a:ln>
        </p:spPr>
        <p:txBody>
          <a:bodyPr wrap="square" lIns="0" tIns="0" rIns="0" bIns="0" rtlCol="0"/>
          <a:lstStyle/>
          <a:p>
            <a:endParaRPr/>
          </a:p>
        </p:txBody>
      </p:sp>
      <p:sp>
        <p:nvSpPr>
          <p:cNvPr id="19" name="bk object 19"/>
          <p:cNvSpPr/>
          <p:nvPr/>
        </p:nvSpPr>
        <p:spPr>
          <a:xfrm>
            <a:off x="2779776" y="6484620"/>
            <a:ext cx="3439795" cy="0"/>
          </a:xfrm>
          <a:custGeom>
            <a:avLst/>
            <a:gdLst/>
            <a:ahLst/>
            <a:cxnLst/>
            <a:rect l="l" t="t" r="r" b="b"/>
            <a:pathLst>
              <a:path w="3439795">
                <a:moveTo>
                  <a:pt x="0" y="0"/>
                </a:moveTo>
                <a:lnTo>
                  <a:pt x="3439667" y="0"/>
                </a:lnTo>
              </a:path>
            </a:pathLst>
          </a:custGeom>
          <a:ln w="48768">
            <a:solidFill>
              <a:srgbClr val="FFCE00"/>
            </a:solidFill>
          </a:ln>
        </p:spPr>
        <p:txBody>
          <a:bodyPr wrap="square" lIns="0" tIns="0" rIns="0" bIns="0" rtlCol="0"/>
          <a:lstStyle/>
          <a:p>
            <a:endParaRPr/>
          </a:p>
        </p:txBody>
      </p:sp>
      <p:sp>
        <p:nvSpPr>
          <p:cNvPr id="20" name="bk object 20"/>
          <p:cNvSpPr/>
          <p:nvPr/>
        </p:nvSpPr>
        <p:spPr>
          <a:xfrm>
            <a:off x="0" y="0"/>
            <a:ext cx="9400540" cy="1126490"/>
          </a:xfrm>
          <a:custGeom>
            <a:avLst/>
            <a:gdLst/>
            <a:ahLst/>
            <a:cxnLst/>
            <a:rect l="l" t="t" r="r" b="b"/>
            <a:pathLst>
              <a:path w="9400540" h="1126490">
                <a:moveTo>
                  <a:pt x="0" y="1126236"/>
                </a:moveTo>
                <a:lnTo>
                  <a:pt x="9400032" y="1126236"/>
                </a:lnTo>
                <a:lnTo>
                  <a:pt x="9400032" y="0"/>
                </a:lnTo>
                <a:lnTo>
                  <a:pt x="0" y="0"/>
                </a:lnTo>
                <a:lnTo>
                  <a:pt x="0" y="1126236"/>
                </a:lnTo>
                <a:close/>
              </a:path>
            </a:pathLst>
          </a:custGeom>
          <a:solidFill>
            <a:srgbClr val="FFFF00"/>
          </a:solidFill>
        </p:spPr>
        <p:txBody>
          <a:bodyPr wrap="square" lIns="0" tIns="0" rIns="0" bIns="0" rtlCol="0"/>
          <a:lstStyle/>
          <a:p>
            <a:endParaRPr/>
          </a:p>
        </p:txBody>
      </p:sp>
      <p:sp>
        <p:nvSpPr>
          <p:cNvPr id="21" name="bk object 21"/>
          <p:cNvSpPr/>
          <p:nvPr/>
        </p:nvSpPr>
        <p:spPr>
          <a:xfrm>
            <a:off x="3381755" y="1149858"/>
            <a:ext cx="3106420" cy="0"/>
          </a:xfrm>
          <a:custGeom>
            <a:avLst/>
            <a:gdLst/>
            <a:ahLst/>
            <a:cxnLst/>
            <a:rect l="l" t="t" r="r" b="b"/>
            <a:pathLst>
              <a:path w="3106420">
                <a:moveTo>
                  <a:pt x="0" y="0"/>
                </a:moveTo>
                <a:lnTo>
                  <a:pt x="3105912" y="0"/>
                </a:lnTo>
              </a:path>
            </a:pathLst>
          </a:custGeom>
          <a:ln w="47244">
            <a:solidFill>
              <a:srgbClr val="8EB4E2"/>
            </a:solidFill>
          </a:ln>
        </p:spPr>
        <p:txBody>
          <a:bodyPr wrap="square" lIns="0" tIns="0" rIns="0" bIns="0" rtlCol="0"/>
          <a:lstStyle/>
          <a:p>
            <a:endParaRPr/>
          </a:p>
        </p:txBody>
      </p:sp>
      <p:sp>
        <p:nvSpPr>
          <p:cNvPr id="22" name="bk object 22"/>
          <p:cNvSpPr/>
          <p:nvPr/>
        </p:nvSpPr>
        <p:spPr>
          <a:xfrm>
            <a:off x="6420611" y="1148333"/>
            <a:ext cx="2979420" cy="0"/>
          </a:xfrm>
          <a:custGeom>
            <a:avLst/>
            <a:gdLst/>
            <a:ahLst/>
            <a:cxnLst/>
            <a:rect l="l" t="t" r="r" b="b"/>
            <a:pathLst>
              <a:path w="2979420">
                <a:moveTo>
                  <a:pt x="0" y="0"/>
                </a:moveTo>
                <a:lnTo>
                  <a:pt x="2979419" y="0"/>
                </a:lnTo>
              </a:path>
            </a:pathLst>
          </a:custGeom>
          <a:ln w="44196">
            <a:solidFill>
              <a:srgbClr val="FF0000"/>
            </a:solidFill>
          </a:ln>
        </p:spPr>
        <p:txBody>
          <a:bodyPr wrap="square" lIns="0" tIns="0" rIns="0" bIns="0" rtlCol="0"/>
          <a:lstStyle/>
          <a:p>
            <a:endParaRPr/>
          </a:p>
        </p:txBody>
      </p:sp>
      <p:sp>
        <p:nvSpPr>
          <p:cNvPr id="23" name="bk object 23"/>
          <p:cNvSpPr/>
          <p:nvPr/>
        </p:nvSpPr>
        <p:spPr>
          <a:xfrm>
            <a:off x="0" y="1149858"/>
            <a:ext cx="3429000" cy="0"/>
          </a:xfrm>
          <a:custGeom>
            <a:avLst/>
            <a:gdLst/>
            <a:ahLst/>
            <a:cxnLst/>
            <a:rect l="l" t="t" r="r" b="b"/>
            <a:pathLst>
              <a:path w="3429000">
                <a:moveTo>
                  <a:pt x="0" y="0"/>
                </a:moveTo>
                <a:lnTo>
                  <a:pt x="3429000" y="0"/>
                </a:lnTo>
              </a:path>
            </a:pathLst>
          </a:custGeom>
          <a:ln w="47244">
            <a:solidFill>
              <a:srgbClr val="FFCE00"/>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600" b="0" i="0">
                <a:solidFill>
                  <a:srgbClr val="000099"/>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200" b="0" i="0">
                <a:solidFill>
                  <a:srgbClr val="888888"/>
                </a:solidFill>
                <a:latin typeface="Calibri"/>
                <a:cs typeface="Calibri"/>
              </a:defRPr>
            </a:lvl1pPr>
          </a:lstStyle>
          <a:p>
            <a:pPr marL="12700">
              <a:lnSpc>
                <a:spcPts val="1240"/>
              </a:lnSpc>
            </a:pPr>
            <a:r>
              <a:rPr dirty="0"/>
              <a:t>8/29/2020 7:42</a:t>
            </a:r>
            <a:r>
              <a:rPr spc="-65" dirty="0"/>
              <a:t> </a:t>
            </a:r>
            <a:r>
              <a:rPr dirty="0"/>
              <a:t>PM</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05-Nov-20</a:t>
            </a:fld>
            <a:endParaRPr lang="en-US"/>
          </a:p>
        </p:txBody>
      </p:sp>
      <p:sp>
        <p:nvSpPr>
          <p:cNvPr id="7" name="Holder 7"/>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25400">
              <a:lnSpc>
                <a:spcPts val="1240"/>
              </a:lnSpc>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600" b="0" i="0">
                <a:solidFill>
                  <a:srgbClr val="000099"/>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1200" b="0" i="0">
                <a:solidFill>
                  <a:srgbClr val="888888"/>
                </a:solidFill>
                <a:latin typeface="Calibri"/>
                <a:cs typeface="Calibri"/>
              </a:defRPr>
            </a:lvl1pPr>
          </a:lstStyle>
          <a:p>
            <a:pPr marL="12700">
              <a:lnSpc>
                <a:spcPts val="1240"/>
              </a:lnSpc>
            </a:pPr>
            <a:r>
              <a:rPr dirty="0"/>
              <a:t>8/29/2020 7:42</a:t>
            </a:r>
            <a:r>
              <a:rPr spc="-65" dirty="0"/>
              <a:t> </a:t>
            </a:r>
            <a:r>
              <a:rPr dirty="0"/>
              <a:t>PM</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05-Nov-20</a:t>
            </a:fld>
            <a:endParaRPr lang="en-US"/>
          </a:p>
        </p:txBody>
      </p:sp>
      <p:sp>
        <p:nvSpPr>
          <p:cNvPr id="5" name="Holder 5"/>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25400">
              <a:lnSpc>
                <a:spcPts val="1240"/>
              </a:lnSpc>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9741407" y="0"/>
            <a:ext cx="2429255" cy="643127"/>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6173723" y="6484620"/>
            <a:ext cx="3106420" cy="0"/>
          </a:xfrm>
          <a:custGeom>
            <a:avLst/>
            <a:gdLst/>
            <a:ahLst/>
            <a:cxnLst/>
            <a:rect l="l" t="t" r="r" b="b"/>
            <a:pathLst>
              <a:path w="3106420">
                <a:moveTo>
                  <a:pt x="0" y="0"/>
                </a:moveTo>
                <a:lnTo>
                  <a:pt x="3105912" y="0"/>
                </a:lnTo>
              </a:path>
            </a:pathLst>
          </a:custGeom>
          <a:ln w="48768">
            <a:solidFill>
              <a:srgbClr val="8EB4E2"/>
            </a:solidFill>
          </a:ln>
        </p:spPr>
        <p:txBody>
          <a:bodyPr wrap="square" lIns="0" tIns="0" rIns="0" bIns="0" rtlCol="0"/>
          <a:lstStyle/>
          <a:p>
            <a:endParaRPr/>
          </a:p>
        </p:txBody>
      </p:sp>
      <p:sp>
        <p:nvSpPr>
          <p:cNvPr id="18" name="bk object 18"/>
          <p:cNvSpPr/>
          <p:nvPr/>
        </p:nvSpPr>
        <p:spPr>
          <a:xfrm>
            <a:off x="9209531" y="6483096"/>
            <a:ext cx="2982595" cy="0"/>
          </a:xfrm>
          <a:custGeom>
            <a:avLst/>
            <a:gdLst/>
            <a:ahLst/>
            <a:cxnLst/>
            <a:rect l="l" t="t" r="r" b="b"/>
            <a:pathLst>
              <a:path w="2982595">
                <a:moveTo>
                  <a:pt x="0" y="0"/>
                </a:moveTo>
                <a:lnTo>
                  <a:pt x="2982468" y="0"/>
                </a:lnTo>
              </a:path>
            </a:pathLst>
          </a:custGeom>
          <a:ln w="45720">
            <a:solidFill>
              <a:srgbClr val="FF0000"/>
            </a:solidFill>
          </a:ln>
        </p:spPr>
        <p:txBody>
          <a:bodyPr wrap="square" lIns="0" tIns="0" rIns="0" bIns="0" rtlCol="0"/>
          <a:lstStyle/>
          <a:p>
            <a:endParaRPr/>
          </a:p>
        </p:txBody>
      </p:sp>
      <p:sp>
        <p:nvSpPr>
          <p:cNvPr id="19" name="bk object 19"/>
          <p:cNvSpPr/>
          <p:nvPr/>
        </p:nvSpPr>
        <p:spPr>
          <a:xfrm>
            <a:off x="2779776" y="6484620"/>
            <a:ext cx="3439795" cy="0"/>
          </a:xfrm>
          <a:custGeom>
            <a:avLst/>
            <a:gdLst/>
            <a:ahLst/>
            <a:cxnLst/>
            <a:rect l="l" t="t" r="r" b="b"/>
            <a:pathLst>
              <a:path w="3439795">
                <a:moveTo>
                  <a:pt x="0" y="0"/>
                </a:moveTo>
                <a:lnTo>
                  <a:pt x="3439667" y="0"/>
                </a:lnTo>
              </a:path>
            </a:pathLst>
          </a:custGeom>
          <a:ln w="48768">
            <a:solidFill>
              <a:srgbClr val="FFCE00"/>
            </a:solidFill>
          </a:ln>
        </p:spPr>
        <p:txBody>
          <a:bodyPr wrap="square" lIns="0" tIns="0" rIns="0" bIns="0" rtlCol="0"/>
          <a:lstStyle/>
          <a:p>
            <a:endParaRPr/>
          </a:p>
        </p:txBody>
      </p:sp>
      <p:sp>
        <p:nvSpPr>
          <p:cNvPr id="20" name="bk object 20"/>
          <p:cNvSpPr/>
          <p:nvPr/>
        </p:nvSpPr>
        <p:spPr>
          <a:xfrm>
            <a:off x="0" y="0"/>
            <a:ext cx="9400540" cy="1126490"/>
          </a:xfrm>
          <a:custGeom>
            <a:avLst/>
            <a:gdLst/>
            <a:ahLst/>
            <a:cxnLst/>
            <a:rect l="l" t="t" r="r" b="b"/>
            <a:pathLst>
              <a:path w="9400540" h="1126490">
                <a:moveTo>
                  <a:pt x="0" y="1126236"/>
                </a:moveTo>
                <a:lnTo>
                  <a:pt x="9400032" y="1126236"/>
                </a:lnTo>
                <a:lnTo>
                  <a:pt x="9400032" y="0"/>
                </a:lnTo>
                <a:lnTo>
                  <a:pt x="0" y="0"/>
                </a:lnTo>
                <a:lnTo>
                  <a:pt x="0" y="1126236"/>
                </a:lnTo>
                <a:close/>
              </a:path>
            </a:pathLst>
          </a:custGeom>
          <a:solidFill>
            <a:srgbClr val="FFFF00"/>
          </a:solidFill>
        </p:spPr>
        <p:txBody>
          <a:bodyPr wrap="square" lIns="0" tIns="0" rIns="0" bIns="0" rtlCol="0"/>
          <a:lstStyle/>
          <a:p>
            <a:endParaRPr/>
          </a:p>
        </p:txBody>
      </p:sp>
      <p:sp>
        <p:nvSpPr>
          <p:cNvPr id="21" name="bk object 21"/>
          <p:cNvSpPr/>
          <p:nvPr/>
        </p:nvSpPr>
        <p:spPr>
          <a:xfrm>
            <a:off x="3381755" y="1149858"/>
            <a:ext cx="3106420" cy="0"/>
          </a:xfrm>
          <a:custGeom>
            <a:avLst/>
            <a:gdLst/>
            <a:ahLst/>
            <a:cxnLst/>
            <a:rect l="l" t="t" r="r" b="b"/>
            <a:pathLst>
              <a:path w="3106420">
                <a:moveTo>
                  <a:pt x="0" y="0"/>
                </a:moveTo>
                <a:lnTo>
                  <a:pt x="3105912" y="0"/>
                </a:lnTo>
              </a:path>
            </a:pathLst>
          </a:custGeom>
          <a:ln w="47244">
            <a:solidFill>
              <a:srgbClr val="8EB4E2"/>
            </a:solidFill>
          </a:ln>
        </p:spPr>
        <p:txBody>
          <a:bodyPr wrap="square" lIns="0" tIns="0" rIns="0" bIns="0" rtlCol="0"/>
          <a:lstStyle/>
          <a:p>
            <a:endParaRPr/>
          </a:p>
        </p:txBody>
      </p:sp>
      <p:sp>
        <p:nvSpPr>
          <p:cNvPr id="22" name="bk object 22"/>
          <p:cNvSpPr/>
          <p:nvPr/>
        </p:nvSpPr>
        <p:spPr>
          <a:xfrm>
            <a:off x="6420611" y="1148333"/>
            <a:ext cx="2979420" cy="0"/>
          </a:xfrm>
          <a:custGeom>
            <a:avLst/>
            <a:gdLst/>
            <a:ahLst/>
            <a:cxnLst/>
            <a:rect l="l" t="t" r="r" b="b"/>
            <a:pathLst>
              <a:path w="2979420">
                <a:moveTo>
                  <a:pt x="0" y="0"/>
                </a:moveTo>
                <a:lnTo>
                  <a:pt x="2979419" y="0"/>
                </a:lnTo>
              </a:path>
            </a:pathLst>
          </a:custGeom>
          <a:ln w="44196">
            <a:solidFill>
              <a:srgbClr val="FF0000"/>
            </a:solidFill>
          </a:ln>
        </p:spPr>
        <p:txBody>
          <a:bodyPr wrap="square" lIns="0" tIns="0" rIns="0" bIns="0" rtlCol="0"/>
          <a:lstStyle/>
          <a:p>
            <a:endParaRPr/>
          </a:p>
        </p:txBody>
      </p:sp>
      <p:sp>
        <p:nvSpPr>
          <p:cNvPr id="23" name="bk object 23"/>
          <p:cNvSpPr/>
          <p:nvPr/>
        </p:nvSpPr>
        <p:spPr>
          <a:xfrm>
            <a:off x="0" y="1149858"/>
            <a:ext cx="3429000" cy="0"/>
          </a:xfrm>
          <a:custGeom>
            <a:avLst/>
            <a:gdLst/>
            <a:ahLst/>
            <a:cxnLst/>
            <a:rect l="l" t="t" r="r" b="b"/>
            <a:pathLst>
              <a:path w="3429000">
                <a:moveTo>
                  <a:pt x="0" y="0"/>
                </a:moveTo>
                <a:lnTo>
                  <a:pt x="3429000" y="0"/>
                </a:lnTo>
              </a:path>
            </a:pathLst>
          </a:custGeom>
          <a:ln w="47244">
            <a:solidFill>
              <a:srgbClr val="FFCE00"/>
            </a:solidFill>
          </a:ln>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defRPr sz="1200" b="0" i="0">
                <a:solidFill>
                  <a:srgbClr val="888888"/>
                </a:solidFill>
                <a:latin typeface="Calibri"/>
                <a:cs typeface="Calibri"/>
              </a:defRPr>
            </a:lvl1pPr>
          </a:lstStyle>
          <a:p>
            <a:pPr marL="12700">
              <a:lnSpc>
                <a:spcPts val="1240"/>
              </a:lnSpc>
            </a:pPr>
            <a:r>
              <a:rPr dirty="0"/>
              <a:t>8/29/2020 7:42</a:t>
            </a:r>
            <a:r>
              <a:rPr spc="-65" dirty="0"/>
              <a:t> </a:t>
            </a:r>
            <a:r>
              <a:rPr dirty="0"/>
              <a:t>PM</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05-Nov-20</a:t>
            </a:fld>
            <a:endParaRPr lang="en-US"/>
          </a:p>
        </p:txBody>
      </p:sp>
      <p:sp>
        <p:nvSpPr>
          <p:cNvPr id="4" name="Holder 4"/>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25400">
              <a:lnSpc>
                <a:spcPts val="1240"/>
              </a:lnSpc>
            </a:pPr>
            <a:fld id="{81D60167-4931-47E6-BA6A-407CBD079E47}" type="slidenum">
              <a:rPr dirty="0"/>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Slide" type="blank">
  <p:cSld name="Blank Slide">
    <p:spTree>
      <p:nvGrpSpPr>
        <p:cNvPr id="1" name="Shape 19"/>
        <p:cNvGrpSpPr/>
        <p:nvPr/>
      </p:nvGrpSpPr>
      <p:grpSpPr>
        <a:xfrm>
          <a:off x="0" y="0"/>
          <a:ext cx="0" cy="0"/>
          <a:chOff x="0" y="0"/>
          <a:chExt cx="0" cy="0"/>
        </a:xfrm>
      </p:grpSpPr>
    </p:spTree>
    <p:extLst>
      <p:ext uri="{BB962C8B-B14F-4D97-AF65-F5344CB8AC3E}">
        <p14:creationId xmlns:p14="http://schemas.microsoft.com/office/powerpoint/2010/main" val="1950384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Content over Content" type="objOverTx">
  <p:cSld name="Title, Content over Content">
    <p:spTree>
      <p:nvGrpSpPr>
        <p:cNvPr id="1" name="Shape 111"/>
        <p:cNvGrpSpPr/>
        <p:nvPr/>
      </p:nvGrpSpPr>
      <p:grpSpPr>
        <a:xfrm>
          <a:off x="0" y="0"/>
          <a:ext cx="0" cy="0"/>
          <a:chOff x="0" y="0"/>
          <a:chExt cx="0" cy="0"/>
        </a:xfrm>
      </p:grpSpPr>
      <p:sp>
        <p:nvSpPr>
          <p:cNvPr id="112" name="Google Shape;112;p39"/>
          <p:cNvSpPr txBox="1">
            <a:spLocks noGrp="1"/>
          </p:cNvSpPr>
          <p:nvPr>
            <p:ph type="title"/>
          </p:nvPr>
        </p:nvSpPr>
        <p:spPr>
          <a:xfrm>
            <a:off x="527520" y="499605"/>
            <a:ext cx="8160480" cy="400110"/>
          </a:xfrm>
          <a:prstGeom prst="rect">
            <a:avLst/>
          </a:prstGeom>
          <a:noFill/>
          <a:ln>
            <a:noFill/>
          </a:ln>
        </p:spPr>
        <p:txBody>
          <a:bodyPr spcFirstLastPara="1" wrap="square" lIns="0" tIns="0" rIns="0" bIns="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39"/>
          <p:cNvSpPr txBox="1">
            <a:spLocks noGrp="1"/>
          </p:cNvSpPr>
          <p:nvPr>
            <p:ph type="body" idx="1"/>
          </p:nvPr>
        </p:nvSpPr>
        <p:spPr>
          <a:xfrm>
            <a:off x="609600" y="1600200"/>
            <a:ext cx="10972320" cy="21585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14" name="Google Shape;114;p39"/>
          <p:cNvSpPr txBox="1">
            <a:spLocks noGrp="1"/>
          </p:cNvSpPr>
          <p:nvPr>
            <p:ph type="body" idx="2"/>
          </p:nvPr>
        </p:nvSpPr>
        <p:spPr>
          <a:xfrm>
            <a:off x="609600" y="3964320"/>
            <a:ext cx="10972320" cy="21585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494150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baseline="0">
                <a:solidFill>
                  <a:srgbClr val="002060"/>
                </a:solidFill>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baseline="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Tree>
    <p:extLst>
      <p:ext uri="{BB962C8B-B14F-4D97-AF65-F5344CB8AC3E}">
        <p14:creationId xmlns:p14="http://schemas.microsoft.com/office/powerpoint/2010/main" val="2879037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p:txBody>
          <a:bodyPr/>
          <a:lstStyle>
            <a:lvl1pPr>
              <a:defRPr>
                <a:solidFill>
                  <a:srgbClr val="002060"/>
                </a:solidFill>
              </a:defRPr>
            </a:lvl1pPr>
          </a:lstStyle>
          <a:p>
            <a:r>
              <a:rPr lang="en-US" dirty="0"/>
              <a:t>Click to edit Master title style</a:t>
            </a:r>
          </a:p>
        </p:txBody>
      </p:sp>
      <p:sp>
        <p:nvSpPr>
          <p:cNvPr id="5" name="Text Box 11"/>
          <p:cNvSpPr txBox="1">
            <a:spLocks noChangeArrowheads="1"/>
          </p:cNvSpPr>
          <p:nvPr userDrawn="1"/>
        </p:nvSpPr>
        <p:spPr bwMode="auto">
          <a:xfrm>
            <a:off x="8839200" y="6705601"/>
            <a:ext cx="3352800" cy="217625"/>
          </a:xfrm>
          <a:prstGeom prst="rect">
            <a:avLst/>
          </a:prstGeom>
          <a:noFill/>
          <a:ln w="9525">
            <a:noFill/>
            <a:miter lim="800000"/>
            <a:headEnd/>
            <a:tailEnd/>
          </a:ln>
          <a:effectLst/>
        </p:spPr>
        <p:txBody>
          <a:bodyPr wrap="square" lIns="90000" tIns="46800" rIns="90000" bIns="46800">
            <a:spAutoFit/>
          </a:bodyPr>
          <a:lstStyle/>
          <a:p>
            <a:pPr eaLnBrk="0" fontAlgn="base" hangingPunct="0">
              <a:spcBef>
                <a:spcPct val="0"/>
              </a:spcBef>
              <a:spcAft>
                <a:spcPct val="0"/>
              </a:spcAft>
            </a:pPr>
            <a:r>
              <a:rPr lang="en-US" sz="800" dirty="0">
                <a:solidFill>
                  <a:srgbClr val="000000"/>
                </a:solidFill>
              </a:rPr>
              <a:t>BAZG523(Introduction to Data Science) </a:t>
            </a:r>
          </a:p>
        </p:txBody>
      </p:sp>
      <p:sp>
        <p:nvSpPr>
          <p:cNvPr id="6" name="TextBox 5"/>
          <p:cNvSpPr txBox="1"/>
          <p:nvPr userDrawn="1"/>
        </p:nvSpPr>
        <p:spPr>
          <a:xfrm>
            <a:off x="5469856" y="6588724"/>
            <a:ext cx="508000" cy="215444"/>
          </a:xfrm>
          <a:prstGeom prst="rect">
            <a:avLst/>
          </a:prstGeom>
          <a:noFill/>
        </p:spPr>
        <p:txBody>
          <a:bodyPr wrap="square" rtlCol="0">
            <a:spAutoFit/>
          </a:bodyPr>
          <a:lstStyle/>
          <a:p>
            <a:pPr eaLnBrk="0" fontAlgn="base" hangingPunct="0">
              <a:spcBef>
                <a:spcPct val="0"/>
              </a:spcBef>
              <a:spcAft>
                <a:spcPct val="0"/>
              </a:spcAft>
            </a:pPr>
            <a:fld id="{9A63F8F2-0A73-426D-A604-52FD0B47C989}" type="slidenum">
              <a:rPr lang="en-US" sz="800" smtClean="0">
                <a:solidFill>
                  <a:prstClr val="black"/>
                </a:solidFill>
                <a:latin typeface="Calibri" pitchFamily="34" charset="0"/>
                <a:cs typeface="Calibri" pitchFamily="34" charset="0"/>
              </a:rPr>
              <a:pPr eaLnBrk="0" fontAlgn="base" hangingPunct="0">
                <a:spcBef>
                  <a:spcPct val="0"/>
                </a:spcBef>
                <a:spcAft>
                  <a:spcPct val="0"/>
                </a:spcAft>
              </a:pPr>
              <a:t>‹#›</a:t>
            </a:fld>
            <a:endParaRPr lang="en-US" sz="1800" dirty="0">
              <a:solidFill>
                <a:prstClr val="black"/>
              </a:solidFill>
              <a:latin typeface="Calibri" pitchFamily="34" charset="0"/>
              <a:cs typeface="Calibri" pitchFamily="34" charset="0"/>
            </a:endParaRPr>
          </a:p>
        </p:txBody>
      </p:sp>
      <p:sp>
        <p:nvSpPr>
          <p:cNvPr id="2" name="TextBox 1"/>
          <p:cNvSpPr txBox="1"/>
          <p:nvPr userDrawn="1"/>
        </p:nvSpPr>
        <p:spPr>
          <a:xfrm>
            <a:off x="5080000" y="6434836"/>
            <a:ext cx="754309" cy="369332"/>
          </a:xfrm>
          <a:prstGeom prst="rect">
            <a:avLst/>
          </a:prstGeom>
          <a:noFill/>
        </p:spPr>
        <p:txBody>
          <a:bodyPr wrap="square" rtlCol="0">
            <a:spAutoFit/>
          </a:bodyPr>
          <a:lstStyle/>
          <a:p>
            <a:pPr algn="ctr" eaLnBrk="0" fontAlgn="base" hangingPunct="0">
              <a:spcBef>
                <a:spcPct val="0"/>
              </a:spcBef>
              <a:spcAft>
                <a:spcPct val="0"/>
              </a:spcAft>
            </a:pPr>
            <a:endParaRPr lang="en-IN" sz="1800" dirty="0">
              <a:solidFill>
                <a:prstClr val="black"/>
              </a:solidFill>
            </a:endParaRPr>
          </a:p>
        </p:txBody>
      </p:sp>
      <p:sp>
        <p:nvSpPr>
          <p:cNvPr id="7" name="TextBox 6"/>
          <p:cNvSpPr txBox="1"/>
          <p:nvPr userDrawn="1"/>
        </p:nvSpPr>
        <p:spPr>
          <a:xfrm>
            <a:off x="0" y="6619502"/>
            <a:ext cx="1930400" cy="215444"/>
          </a:xfrm>
          <a:prstGeom prst="rect">
            <a:avLst/>
          </a:prstGeom>
          <a:noFill/>
        </p:spPr>
        <p:txBody>
          <a:bodyPr wrap="square" rtlCol="0">
            <a:spAutoFit/>
          </a:bodyPr>
          <a:lstStyle/>
          <a:p>
            <a:pPr eaLnBrk="0" fontAlgn="base" hangingPunct="0">
              <a:spcBef>
                <a:spcPct val="0"/>
              </a:spcBef>
              <a:spcAft>
                <a:spcPct val="0"/>
              </a:spcAft>
            </a:pPr>
            <a:r>
              <a:rPr lang="en-US" sz="800" dirty="0">
                <a:solidFill>
                  <a:prstClr val="black"/>
                </a:solidFill>
                <a:latin typeface="Calibri" panose="020F0502020204030204" pitchFamily="34" charset="0"/>
              </a:rPr>
              <a:t>13 October 2014</a:t>
            </a:r>
            <a:endParaRPr lang="en-IN" sz="800" dirty="0">
              <a:solidFill>
                <a:prstClr val="black"/>
              </a:solidFill>
              <a:latin typeface="Calibri" panose="020F0502020204030204" pitchFamily="34" charset="0"/>
            </a:endParaRPr>
          </a:p>
        </p:txBody>
      </p:sp>
    </p:spTree>
    <p:extLst>
      <p:ext uri="{BB962C8B-B14F-4D97-AF65-F5344CB8AC3E}">
        <p14:creationId xmlns:p14="http://schemas.microsoft.com/office/powerpoint/2010/main" val="4246026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9741407" y="0"/>
            <a:ext cx="2429255" cy="643127"/>
          </a:xfrm>
          <a:prstGeom prst="rect">
            <a:avLst/>
          </a:prstGeom>
          <a:blipFill>
            <a:blip r:embed="rId14" cstate="print"/>
            <a:stretch>
              <a:fillRect/>
            </a:stretch>
          </a:blipFill>
        </p:spPr>
        <p:txBody>
          <a:bodyPr wrap="square" lIns="0" tIns="0" rIns="0" bIns="0" rtlCol="0"/>
          <a:lstStyle/>
          <a:p>
            <a:endParaRPr/>
          </a:p>
        </p:txBody>
      </p:sp>
      <p:sp>
        <p:nvSpPr>
          <p:cNvPr id="2" name="Holder 2"/>
          <p:cNvSpPr>
            <a:spLocks noGrp="1"/>
          </p:cNvSpPr>
          <p:nvPr>
            <p:ph type="title"/>
          </p:nvPr>
        </p:nvSpPr>
        <p:spPr>
          <a:xfrm>
            <a:off x="739266" y="595630"/>
            <a:ext cx="10713466" cy="617855"/>
          </a:xfrm>
          <a:prstGeom prst="rect">
            <a:avLst/>
          </a:prstGeom>
        </p:spPr>
        <p:txBody>
          <a:bodyPr wrap="square" lIns="0" tIns="0" rIns="0" bIns="0">
            <a:spAutoFit/>
          </a:bodyPr>
          <a:lstStyle>
            <a:lvl1pPr>
              <a:defRPr sz="2600" b="0" i="0">
                <a:solidFill>
                  <a:srgbClr val="000099"/>
                </a:solidFill>
                <a:latin typeface="Arial"/>
                <a:cs typeface="Arial"/>
              </a:defRPr>
            </a:lvl1pPr>
          </a:lstStyle>
          <a:p>
            <a:endParaRPr/>
          </a:p>
        </p:txBody>
      </p:sp>
      <p:sp>
        <p:nvSpPr>
          <p:cNvPr id="3" name="Holder 3"/>
          <p:cNvSpPr>
            <a:spLocks noGrp="1"/>
          </p:cNvSpPr>
          <p:nvPr>
            <p:ph type="body" idx="1"/>
          </p:nvPr>
        </p:nvSpPr>
        <p:spPr>
          <a:xfrm>
            <a:off x="574344" y="2510409"/>
            <a:ext cx="9291955" cy="1691639"/>
          </a:xfrm>
          <a:prstGeom prst="rect">
            <a:avLst/>
          </a:prstGeom>
        </p:spPr>
        <p:txBody>
          <a:bodyPr wrap="square" lIns="0" tIns="0" rIns="0" bIns="0">
            <a:spAutoFit/>
          </a:bodyPr>
          <a:lstStyle>
            <a:lvl1pPr>
              <a:defRPr sz="2400" b="0" i="0">
                <a:solidFill>
                  <a:srgbClr val="003A6F"/>
                </a:solidFill>
                <a:latin typeface="Arial"/>
                <a:cs typeface="Arial"/>
              </a:defRPr>
            </a:lvl1pPr>
          </a:lstStyle>
          <a:p>
            <a:endParaRPr/>
          </a:p>
        </p:txBody>
      </p:sp>
      <p:sp>
        <p:nvSpPr>
          <p:cNvPr id="4" name="Holder 4"/>
          <p:cNvSpPr>
            <a:spLocks noGrp="1"/>
          </p:cNvSpPr>
          <p:nvPr>
            <p:ph type="ftr" sz="quarter" idx="5"/>
          </p:nvPr>
        </p:nvSpPr>
        <p:spPr>
          <a:xfrm>
            <a:off x="2853944" y="6601231"/>
            <a:ext cx="1240154" cy="178434"/>
          </a:xfrm>
          <a:prstGeom prst="rect">
            <a:avLst/>
          </a:prstGeom>
        </p:spPr>
        <p:txBody>
          <a:bodyPr wrap="square" lIns="0" tIns="0" rIns="0" bIns="0">
            <a:spAutoFit/>
          </a:bodyPr>
          <a:lstStyle>
            <a:lvl1pPr>
              <a:defRPr sz="1200" b="0" i="0">
                <a:solidFill>
                  <a:srgbClr val="888888"/>
                </a:solidFill>
                <a:latin typeface="Calibri"/>
                <a:cs typeface="Calibri"/>
              </a:defRPr>
            </a:lvl1pPr>
          </a:lstStyle>
          <a:p>
            <a:pPr marL="12700">
              <a:lnSpc>
                <a:spcPts val="1240"/>
              </a:lnSpc>
            </a:pPr>
            <a:r>
              <a:rPr dirty="0"/>
              <a:t>8/29/2020 7:42</a:t>
            </a:r>
            <a:r>
              <a:rPr spc="-65" dirty="0"/>
              <a:t> </a:t>
            </a:r>
            <a:r>
              <a:rPr dirty="0"/>
              <a:t>PM</a:t>
            </a: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05-Nov-20</a:t>
            </a:fld>
            <a:endParaRPr lang="en-US"/>
          </a:p>
        </p:txBody>
      </p:sp>
      <p:sp>
        <p:nvSpPr>
          <p:cNvPr id="6" name="Holder 6"/>
          <p:cNvSpPr>
            <a:spLocks noGrp="1"/>
          </p:cNvSpPr>
          <p:nvPr>
            <p:ph type="sldNum" sz="quarter" idx="7"/>
          </p:nvPr>
        </p:nvSpPr>
        <p:spPr>
          <a:xfrm>
            <a:off x="11729211" y="6601231"/>
            <a:ext cx="206375" cy="178434"/>
          </a:xfrm>
          <a:prstGeom prst="rect">
            <a:avLst/>
          </a:prstGeom>
        </p:spPr>
        <p:txBody>
          <a:bodyPr wrap="square" lIns="0" tIns="0" rIns="0" bIns="0">
            <a:spAutoFit/>
          </a:bodyPr>
          <a:lstStyle>
            <a:lvl1pPr>
              <a:defRPr sz="1200" b="0" i="0">
                <a:solidFill>
                  <a:srgbClr val="888888"/>
                </a:solidFill>
                <a:latin typeface="Calibri"/>
                <a:cs typeface="Calibri"/>
              </a:defRPr>
            </a:lvl1pPr>
          </a:lstStyle>
          <a:p>
            <a:pPr marL="25400">
              <a:lnSpc>
                <a:spcPts val="1240"/>
              </a:lnSpc>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hyperlink" Target="http://aima.cs.berkeley.edu/)" TargetMode="External"/><Relationship Id="rId5" Type="http://schemas.openxmlformats.org/officeDocument/2006/relationships/image" Target="../media/image7.jp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31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85.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311.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9.xml"/></Relationships>
</file>

<file path=ppt/slides/_rels/slide17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600.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300.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0.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image" Target="../media/image103.jp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2" Type="http://schemas.openxmlformats.org/officeDocument/2006/relationships/image" Target="../media/image110.jpg"/><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2" Type="http://schemas.openxmlformats.org/officeDocument/2006/relationships/image" Target="../media/image115.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4.xml"/></Relationships>
</file>

<file path=ppt/slides/_rels/slide212.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4.xml"/></Relationships>
</file>

<file path=ppt/slides/_rels/slide213.xml.rels><?xml version="1.0" encoding="UTF-8" standalone="yes"?>
<Relationships xmlns="http://schemas.openxmlformats.org/package/2006/relationships"><Relationship Id="rId2" Type="http://schemas.openxmlformats.org/officeDocument/2006/relationships/image" Target="../media/image119.jpg"/><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2" Type="http://schemas.openxmlformats.org/officeDocument/2006/relationships/image" Target="../media/image120.jpg"/><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1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2.xml"/></Relationships>
</file>

<file path=ppt/slides/_rels/slide217.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12.xml"/></Relationships>
</file>

<file path=ppt/slides/_rels/slide218.x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slideLayout" Target="../slideLayouts/slideLayout12.xml"/></Relationships>
</file>

<file path=ppt/slides/_rels/slide21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2.xml"/></Relationships>
</file>

<file path=ppt/slides/_rels/slide22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2.xml"/></Relationships>
</file>

<file path=ppt/slides/_rels/slide222.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12.xml"/></Relationships>
</file>

<file path=ppt/slides/_rels/slide223.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12.xml"/></Relationships>
</file>

<file path=ppt/slides/_rels/slide224.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12.xml"/></Relationships>
</file>

<file path=ppt/slides/_rels/slide22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31.png"/><Relationship Id="rId1" Type="http://schemas.openxmlformats.org/officeDocument/2006/relationships/slideLayout" Target="../slideLayouts/slideLayout12.xml"/></Relationships>
</file>

<file path=ppt/slides/_rels/slide22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2.xml"/></Relationships>
</file>

<file path=ppt/slides/_rels/slide22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2.xml"/></Relationships>
</file>

<file path=ppt/slides/_rels/slide22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2.xml"/></Relationships>
</file>

<file path=ppt/slides/_rels/slide22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2.xml"/></Relationships>
</file>

<file path=ppt/slides/_rels/slide23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2.xml"/></Relationships>
</file>

<file path=ppt/slides/_rels/slide23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2.xml"/></Relationships>
</file>

<file path=ppt/slides/_rels/slide23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2.xml"/></Relationships>
</file>

<file path=ppt/slides/_rels/slide24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2.xml"/></Relationships>
</file>

<file path=ppt/slides/_rels/slide244.xml.rels><?xml version="1.0" encoding="UTF-8" standalone="yes"?>
<Relationships xmlns="http://schemas.openxmlformats.org/package/2006/relationships"><Relationship Id="rId2" Type="http://schemas.openxmlformats.org/officeDocument/2006/relationships/image" Target="../media/image159.gif"/><Relationship Id="rId1" Type="http://schemas.openxmlformats.org/officeDocument/2006/relationships/slideLayout" Target="../slideLayouts/slideLayout12.xml"/></Relationships>
</file>

<file path=ppt/slides/_rels/slide245.xml.rels><?xml version="1.0" encoding="UTF-8" standalone="yes"?>
<Relationships xmlns="http://schemas.openxmlformats.org/package/2006/relationships"><Relationship Id="rId2" Type="http://schemas.openxmlformats.org/officeDocument/2006/relationships/image" Target="../media/image160.gif"/><Relationship Id="rId1" Type="http://schemas.openxmlformats.org/officeDocument/2006/relationships/slideLayout" Target="../slideLayouts/slideLayout12.xml"/></Relationships>
</file>

<file path=ppt/slides/_rels/slide246.xml.rels><?xml version="1.0" encoding="UTF-8" standalone="yes"?>
<Relationships xmlns="http://schemas.openxmlformats.org/package/2006/relationships"><Relationship Id="rId2" Type="http://schemas.openxmlformats.org/officeDocument/2006/relationships/image" Target="../media/image161.gif"/><Relationship Id="rId1" Type="http://schemas.openxmlformats.org/officeDocument/2006/relationships/slideLayout" Target="../slideLayouts/slideLayout12.xml"/></Relationships>
</file>

<file path=ppt/slides/_rels/slide247.xml.rels><?xml version="1.0" encoding="UTF-8" standalone="yes"?>
<Relationships xmlns="http://schemas.openxmlformats.org/package/2006/relationships"><Relationship Id="rId2" Type="http://schemas.openxmlformats.org/officeDocument/2006/relationships/image" Target="../media/image162.gif"/><Relationship Id="rId1" Type="http://schemas.openxmlformats.org/officeDocument/2006/relationships/slideLayout" Target="../slideLayouts/slideLayout12.xml"/></Relationships>
</file>

<file path=ppt/slides/_rels/slide248.xml.rels><?xml version="1.0" encoding="UTF-8" standalone="yes"?>
<Relationships xmlns="http://schemas.openxmlformats.org/package/2006/relationships"><Relationship Id="rId2" Type="http://schemas.openxmlformats.org/officeDocument/2006/relationships/image" Target="../media/image163.gif"/><Relationship Id="rId1" Type="http://schemas.openxmlformats.org/officeDocument/2006/relationships/slideLayout" Target="../slideLayouts/slideLayout12.xml"/></Relationships>
</file>

<file path=ppt/slides/_rels/slide249.xml.rels><?xml version="1.0" encoding="UTF-8" standalone="yes"?>
<Relationships xmlns="http://schemas.openxmlformats.org/package/2006/relationships"><Relationship Id="rId2" Type="http://schemas.openxmlformats.org/officeDocument/2006/relationships/image" Target="../media/image164.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image" Target="../media/image103.jp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165.jpg"/><Relationship Id="rId2" Type="http://schemas.openxmlformats.org/officeDocument/2006/relationships/image" Target="../media/image104.jpg"/><Relationship Id="rId1" Type="http://schemas.openxmlformats.org/officeDocument/2006/relationships/slideLayout" Target="../slideLayouts/slideLayout4.xml"/></Relationships>
</file>

<file path=ppt/slides/_rels/slide254.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04.jpg"/><Relationship Id="rId1" Type="http://schemas.openxmlformats.org/officeDocument/2006/relationships/slideLayout" Target="../slideLayouts/slideLayout4.xml"/></Relationships>
</file>

<file path=ppt/slides/_rels/slide256.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167.jpg"/><Relationship Id="rId2" Type="http://schemas.openxmlformats.org/officeDocument/2006/relationships/image" Target="../media/image104.jpg"/><Relationship Id="rId1" Type="http://schemas.openxmlformats.org/officeDocument/2006/relationships/slideLayout" Target="../slideLayouts/slideLayout5.xml"/></Relationships>
</file>

<file path=ppt/slides/_rels/slide258.xml.rels><?xml version="1.0" encoding="UTF-8" standalone="yes"?>
<Relationships xmlns="http://schemas.openxmlformats.org/package/2006/relationships"><Relationship Id="rId3" Type="http://schemas.openxmlformats.org/officeDocument/2006/relationships/image" Target="../media/image168.jpg"/><Relationship Id="rId2" Type="http://schemas.openxmlformats.org/officeDocument/2006/relationships/image" Target="../media/image104.jpg"/><Relationship Id="rId1" Type="http://schemas.openxmlformats.org/officeDocument/2006/relationships/slideLayout" Target="../slideLayouts/slideLayout5.xml"/></Relationships>
</file>

<file path=ppt/slides/_rels/slide259.xml.rels><?xml version="1.0" encoding="UTF-8" standalone="yes"?>
<Relationships xmlns="http://schemas.openxmlformats.org/package/2006/relationships"><Relationship Id="rId3" Type="http://schemas.openxmlformats.org/officeDocument/2006/relationships/image" Target="../media/image169.jpg"/><Relationship Id="rId2" Type="http://schemas.openxmlformats.org/officeDocument/2006/relationships/image" Target="../media/image104.jp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170.jpg"/><Relationship Id="rId2" Type="http://schemas.openxmlformats.org/officeDocument/2006/relationships/image" Target="../media/image104.jpg"/><Relationship Id="rId1" Type="http://schemas.openxmlformats.org/officeDocument/2006/relationships/slideLayout" Target="../slideLayouts/slideLayout5.xml"/></Relationships>
</file>

<file path=ppt/slides/_rels/slide261.xml.rels><?xml version="1.0" encoding="UTF-8" standalone="yes"?>
<Relationships xmlns="http://schemas.openxmlformats.org/package/2006/relationships"><Relationship Id="rId3" Type="http://schemas.openxmlformats.org/officeDocument/2006/relationships/image" Target="../media/image171.jpg"/><Relationship Id="rId2" Type="http://schemas.openxmlformats.org/officeDocument/2006/relationships/image" Target="../media/image104.jpg"/><Relationship Id="rId1" Type="http://schemas.openxmlformats.org/officeDocument/2006/relationships/slideLayout" Target="../slideLayouts/slideLayout5.xml"/></Relationships>
</file>

<file path=ppt/slides/_rels/slide262.xml.rels><?xml version="1.0" encoding="UTF-8" standalone="yes"?>
<Relationships xmlns="http://schemas.openxmlformats.org/package/2006/relationships"><Relationship Id="rId3" Type="http://schemas.openxmlformats.org/officeDocument/2006/relationships/image" Target="../media/image172.jpg"/><Relationship Id="rId2" Type="http://schemas.openxmlformats.org/officeDocument/2006/relationships/image" Target="../media/image104.jpg"/><Relationship Id="rId1" Type="http://schemas.openxmlformats.org/officeDocument/2006/relationships/slideLayout" Target="../slideLayouts/slideLayout5.xml"/></Relationships>
</file>

<file path=ppt/slides/_rels/slide263.xml.rels><?xml version="1.0" encoding="UTF-8" standalone="yes"?>
<Relationships xmlns="http://schemas.openxmlformats.org/package/2006/relationships"><Relationship Id="rId3" Type="http://schemas.openxmlformats.org/officeDocument/2006/relationships/image" Target="../media/image173.jpg"/><Relationship Id="rId2" Type="http://schemas.openxmlformats.org/officeDocument/2006/relationships/image" Target="../media/image104.jpg"/><Relationship Id="rId1" Type="http://schemas.openxmlformats.org/officeDocument/2006/relationships/slideLayout" Target="../slideLayouts/slideLayout5.xml"/></Relationships>
</file>

<file path=ppt/slides/_rels/slide264.xml.rels><?xml version="1.0" encoding="UTF-8" standalone="yes"?>
<Relationships xmlns="http://schemas.openxmlformats.org/package/2006/relationships"><Relationship Id="rId3" Type="http://schemas.openxmlformats.org/officeDocument/2006/relationships/image" Target="../media/image174.jpg"/><Relationship Id="rId2" Type="http://schemas.openxmlformats.org/officeDocument/2006/relationships/image" Target="../media/image104.jpg"/><Relationship Id="rId1" Type="http://schemas.openxmlformats.org/officeDocument/2006/relationships/slideLayout" Target="../slideLayouts/slideLayout5.xml"/></Relationships>
</file>

<file path=ppt/slides/_rels/slide265.xml.rels><?xml version="1.0" encoding="UTF-8" standalone="yes"?>
<Relationships xmlns="http://schemas.openxmlformats.org/package/2006/relationships"><Relationship Id="rId3" Type="http://schemas.openxmlformats.org/officeDocument/2006/relationships/image" Target="../media/image175.jpg"/><Relationship Id="rId2" Type="http://schemas.openxmlformats.org/officeDocument/2006/relationships/image" Target="../media/image104.jpg"/><Relationship Id="rId1" Type="http://schemas.openxmlformats.org/officeDocument/2006/relationships/slideLayout" Target="../slideLayouts/slideLayout5.xml"/></Relationships>
</file>

<file path=ppt/slides/_rels/slide266.xml.rels><?xml version="1.0" encoding="UTF-8" standalone="yes"?>
<Relationships xmlns="http://schemas.openxmlformats.org/package/2006/relationships"><Relationship Id="rId3" Type="http://schemas.openxmlformats.org/officeDocument/2006/relationships/image" Target="../media/image176.jpg"/><Relationship Id="rId2" Type="http://schemas.openxmlformats.org/officeDocument/2006/relationships/image" Target="../media/image104.jpg"/><Relationship Id="rId1" Type="http://schemas.openxmlformats.org/officeDocument/2006/relationships/slideLayout" Target="../slideLayouts/slideLayout5.xml"/></Relationships>
</file>

<file path=ppt/slides/_rels/slide267.xml.rels><?xml version="1.0" encoding="UTF-8" standalone="yes"?>
<Relationships xmlns="http://schemas.openxmlformats.org/package/2006/relationships"><Relationship Id="rId3" Type="http://schemas.openxmlformats.org/officeDocument/2006/relationships/image" Target="../media/image177.jpg"/><Relationship Id="rId2" Type="http://schemas.openxmlformats.org/officeDocument/2006/relationships/image" Target="../media/image104.jpg"/><Relationship Id="rId1" Type="http://schemas.openxmlformats.org/officeDocument/2006/relationships/slideLayout" Target="../slideLayouts/slideLayout5.xml"/></Relationships>
</file>

<file path=ppt/slides/_rels/slide268.xml.rels><?xml version="1.0" encoding="UTF-8" standalone="yes"?>
<Relationships xmlns="http://schemas.openxmlformats.org/package/2006/relationships"><Relationship Id="rId3" Type="http://schemas.openxmlformats.org/officeDocument/2006/relationships/image" Target="../media/image178.jpg"/><Relationship Id="rId2" Type="http://schemas.openxmlformats.org/officeDocument/2006/relationships/image" Target="../media/image104.jpg"/><Relationship Id="rId1" Type="http://schemas.openxmlformats.org/officeDocument/2006/relationships/slideLayout" Target="../slideLayouts/slideLayout5.xml"/></Relationships>
</file>

<file path=ppt/slides/_rels/slide269.xml.rels><?xml version="1.0" encoding="UTF-8" standalone="yes"?>
<Relationships xmlns="http://schemas.openxmlformats.org/package/2006/relationships"><Relationship Id="rId3" Type="http://schemas.openxmlformats.org/officeDocument/2006/relationships/image" Target="../media/image179.jpg"/><Relationship Id="rId2" Type="http://schemas.openxmlformats.org/officeDocument/2006/relationships/image" Target="../media/image104.jp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180.jpg"/><Relationship Id="rId2" Type="http://schemas.openxmlformats.org/officeDocument/2006/relationships/image" Target="../media/image104.jpg"/><Relationship Id="rId1" Type="http://schemas.openxmlformats.org/officeDocument/2006/relationships/slideLayout" Target="../slideLayouts/slideLayout5.xml"/></Relationships>
</file>

<file path=ppt/slides/_rels/slide271.xml.rels><?xml version="1.0" encoding="UTF-8" standalone="yes"?>
<Relationships xmlns="http://schemas.openxmlformats.org/package/2006/relationships"><Relationship Id="rId3" Type="http://schemas.openxmlformats.org/officeDocument/2006/relationships/image" Target="../media/image181.jpg"/><Relationship Id="rId2" Type="http://schemas.openxmlformats.org/officeDocument/2006/relationships/image" Target="../media/image104.jpg"/><Relationship Id="rId1" Type="http://schemas.openxmlformats.org/officeDocument/2006/relationships/slideLayout" Target="../slideLayouts/slideLayout5.xml"/></Relationships>
</file>

<file path=ppt/slides/_rels/slide272.xml.rels><?xml version="1.0" encoding="UTF-8" standalone="yes"?>
<Relationships xmlns="http://schemas.openxmlformats.org/package/2006/relationships"><Relationship Id="rId3" Type="http://schemas.openxmlformats.org/officeDocument/2006/relationships/image" Target="../media/image182.jpg"/><Relationship Id="rId2" Type="http://schemas.openxmlformats.org/officeDocument/2006/relationships/image" Target="../media/image104.jpg"/><Relationship Id="rId1" Type="http://schemas.openxmlformats.org/officeDocument/2006/relationships/slideLayout" Target="../slideLayouts/slideLayout5.xml"/></Relationships>
</file>

<file path=ppt/slides/_rels/slide273.xml.rels><?xml version="1.0" encoding="UTF-8" standalone="yes"?>
<Relationships xmlns="http://schemas.openxmlformats.org/package/2006/relationships"><Relationship Id="rId3" Type="http://schemas.openxmlformats.org/officeDocument/2006/relationships/image" Target="../media/image183.jpg"/><Relationship Id="rId2" Type="http://schemas.openxmlformats.org/officeDocument/2006/relationships/image" Target="../media/image104.jpg"/><Relationship Id="rId1" Type="http://schemas.openxmlformats.org/officeDocument/2006/relationships/slideLayout" Target="../slideLayouts/slideLayout5.xml"/></Relationships>
</file>

<file path=ppt/slides/_rels/slide274.xml.rels><?xml version="1.0" encoding="UTF-8" standalone="yes"?>
<Relationships xmlns="http://schemas.openxmlformats.org/package/2006/relationships"><Relationship Id="rId3" Type="http://schemas.openxmlformats.org/officeDocument/2006/relationships/image" Target="../media/image184.jpg"/><Relationship Id="rId2" Type="http://schemas.openxmlformats.org/officeDocument/2006/relationships/image" Target="../media/image104.jpg"/><Relationship Id="rId1" Type="http://schemas.openxmlformats.org/officeDocument/2006/relationships/slideLayout" Target="../slideLayouts/slideLayout5.xml"/></Relationships>
</file>

<file path=ppt/slides/_rels/slide275.xml.rels><?xml version="1.0" encoding="UTF-8" standalone="yes"?>
<Relationships xmlns="http://schemas.openxmlformats.org/package/2006/relationships"><Relationship Id="rId3" Type="http://schemas.openxmlformats.org/officeDocument/2006/relationships/image" Target="../media/image182.jpg"/><Relationship Id="rId2" Type="http://schemas.openxmlformats.org/officeDocument/2006/relationships/image" Target="../media/image104.jpg"/><Relationship Id="rId1" Type="http://schemas.openxmlformats.org/officeDocument/2006/relationships/slideLayout" Target="../slideLayouts/slideLayout5.xml"/></Relationships>
</file>

<file path=ppt/slides/_rels/slide276.xml.rels><?xml version="1.0" encoding="UTF-8" standalone="yes"?>
<Relationships xmlns="http://schemas.openxmlformats.org/package/2006/relationships"><Relationship Id="rId3" Type="http://schemas.openxmlformats.org/officeDocument/2006/relationships/image" Target="../media/image185.jpg"/><Relationship Id="rId2" Type="http://schemas.openxmlformats.org/officeDocument/2006/relationships/image" Target="../media/image104.jpg"/><Relationship Id="rId1" Type="http://schemas.openxmlformats.org/officeDocument/2006/relationships/slideLayout" Target="../slideLayouts/slideLayout5.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8.xml.rels><?xml version="1.0" encoding="UTF-8" standalone="yes"?>
<Relationships xmlns="http://schemas.openxmlformats.org/package/2006/relationships"><Relationship Id="rId3" Type="http://schemas.openxmlformats.org/officeDocument/2006/relationships/image" Target="../media/image187.jpg"/><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media/image188.jp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image" Target="../media/image168.jpg"/><Relationship Id="rId1" Type="http://schemas.openxmlformats.org/officeDocument/2006/relationships/slideLayout" Target="../slideLayouts/slideLayout5.xml"/></Relationships>
</file>

<file path=ppt/slides/_rels/slide281.xml.rels><?xml version="1.0" encoding="UTF-8" standalone="yes"?>
<Relationships xmlns="http://schemas.openxmlformats.org/package/2006/relationships"><Relationship Id="rId2" Type="http://schemas.openxmlformats.org/officeDocument/2006/relationships/image" Target="../media/image169.jpg"/><Relationship Id="rId1" Type="http://schemas.openxmlformats.org/officeDocument/2006/relationships/slideLayout" Target="../slideLayouts/slideLayout5.xml"/></Relationships>
</file>

<file path=ppt/slides/_rels/slide282.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5.xml"/></Relationships>
</file>

<file path=ppt/slides/_rels/slide283.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171.jpg"/><Relationship Id="rId1" Type="http://schemas.openxmlformats.org/officeDocument/2006/relationships/slideLayout" Target="../slideLayouts/slideLayout5.xml"/></Relationships>
</file>

<file path=ppt/slides/_rels/slide285.xml.rels><?xml version="1.0" encoding="UTF-8" standalone="yes"?>
<Relationships xmlns="http://schemas.openxmlformats.org/package/2006/relationships"><Relationship Id="rId2" Type="http://schemas.openxmlformats.org/officeDocument/2006/relationships/image" Target="../media/image172.jpg"/><Relationship Id="rId1" Type="http://schemas.openxmlformats.org/officeDocument/2006/relationships/slideLayout" Target="../slideLayouts/slideLayout5.xml"/></Relationships>
</file>

<file path=ppt/slides/_rels/slide286.xml.rels><?xml version="1.0" encoding="UTF-8" standalone="yes"?>
<Relationships xmlns="http://schemas.openxmlformats.org/package/2006/relationships"><Relationship Id="rId2" Type="http://schemas.openxmlformats.org/officeDocument/2006/relationships/image" Target="../media/image173.jpg"/><Relationship Id="rId1" Type="http://schemas.openxmlformats.org/officeDocument/2006/relationships/slideLayout" Target="../slideLayouts/slideLayout5.xml"/></Relationships>
</file>

<file path=ppt/slides/_rels/slide287.xml.rels><?xml version="1.0" encoding="UTF-8" standalone="yes"?>
<Relationships xmlns="http://schemas.openxmlformats.org/package/2006/relationships"><Relationship Id="rId2" Type="http://schemas.openxmlformats.org/officeDocument/2006/relationships/image" Target="../media/image190.jp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5.xml"/></Relationships>
</file>

<file path=ppt/slides/_rels/slide289.xml.rels><?xml version="1.0" encoding="UTF-8" standalone="yes"?>
<Relationships xmlns="http://schemas.openxmlformats.org/package/2006/relationships"><Relationship Id="rId2" Type="http://schemas.openxmlformats.org/officeDocument/2006/relationships/image" Target="../media/image192.jp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image" Target="../media/image178.jpg"/><Relationship Id="rId1" Type="http://schemas.openxmlformats.org/officeDocument/2006/relationships/slideLayout" Target="../slideLayouts/slideLayout5.xml"/></Relationships>
</file>

<file path=ppt/slides/_rels/slide291.xml.rels><?xml version="1.0" encoding="UTF-8" standalone="yes"?>
<Relationships xmlns="http://schemas.openxmlformats.org/package/2006/relationships"><Relationship Id="rId2" Type="http://schemas.openxmlformats.org/officeDocument/2006/relationships/image" Target="../media/image193.jpg"/><Relationship Id="rId1" Type="http://schemas.openxmlformats.org/officeDocument/2006/relationships/slideLayout" Target="../slideLayouts/slideLayout5.xml"/></Relationships>
</file>

<file path=ppt/slides/_rels/slide292.xml.rels><?xml version="1.0" encoding="UTF-8" standalone="yes"?>
<Relationships xmlns="http://schemas.openxmlformats.org/package/2006/relationships"><Relationship Id="rId2" Type="http://schemas.openxmlformats.org/officeDocument/2006/relationships/image" Target="../media/image180.jpg"/><Relationship Id="rId1" Type="http://schemas.openxmlformats.org/officeDocument/2006/relationships/slideLayout" Target="../slideLayouts/slideLayout5.xml"/></Relationships>
</file>

<file path=ppt/slides/_rels/slide293.xml.rels><?xml version="1.0" encoding="UTF-8" standalone="yes"?>
<Relationships xmlns="http://schemas.openxmlformats.org/package/2006/relationships"><Relationship Id="rId2" Type="http://schemas.openxmlformats.org/officeDocument/2006/relationships/image" Target="../media/image194.jpg"/><Relationship Id="rId1" Type="http://schemas.openxmlformats.org/officeDocument/2006/relationships/slideLayout" Target="../slideLayouts/slideLayout5.xml"/></Relationships>
</file>

<file path=ppt/slides/_rels/slide294.xml.rels><?xml version="1.0" encoding="UTF-8" standalone="yes"?>
<Relationships xmlns="http://schemas.openxmlformats.org/package/2006/relationships"><Relationship Id="rId2" Type="http://schemas.openxmlformats.org/officeDocument/2006/relationships/image" Target="../media/image195.jpg"/><Relationship Id="rId1" Type="http://schemas.openxmlformats.org/officeDocument/2006/relationships/slideLayout" Target="../slideLayouts/slideLayout5.xml"/></Relationships>
</file>

<file path=ppt/slides/_rels/slide295.xml.rels><?xml version="1.0" encoding="UTF-8" standalone="yes"?>
<Relationships xmlns="http://schemas.openxmlformats.org/package/2006/relationships"><Relationship Id="rId2" Type="http://schemas.openxmlformats.org/officeDocument/2006/relationships/image" Target="../media/image196.jpg"/><Relationship Id="rId1" Type="http://schemas.openxmlformats.org/officeDocument/2006/relationships/slideLayout" Target="../slideLayouts/slideLayout5.xml"/></Relationships>
</file>

<file path=ppt/slides/_rels/slide296.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5.xml"/></Relationships>
</file>

<file path=ppt/slides/_rels/slide297.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198.jpg"/><Relationship Id="rId1" Type="http://schemas.openxmlformats.org/officeDocument/2006/relationships/slideLayout" Target="../slideLayouts/slideLayout5.xml"/></Relationships>
</file>

<file path=ppt/slides/_rels/slide299.xml.rels><?xml version="1.0" encoding="UTF-8" standalone="yes"?>
<Relationships xmlns="http://schemas.openxmlformats.org/package/2006/relationships"><Relationship Id="rId2" Type="http://schemas.openxmlformats.org/officeDocument/2006/relationships/image" Target="../media/image199.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200.jpg"/><Relationship Id="rId1" Type="http://schemas.openxmlformats.org/officeDocument/2006/relationships/slideLayout" Target="../slideLayouts/slideLayout5.xml"/></Relationships>
</file>

<file path=ppt/slides/_rels/slide301.xml.rels><?xml version="1.0" encoding="UTF-8" standalone="yes"?>
<Relationships xmlns="http://schemas.openxmlformats.org/package/2006/relationships"><Relationship Id="rId2" Type="http://schemas.openxmlformats.org/officeDocument/2006/relationships/image" Target="../media/image201.jpg"/><Relationship Id="rId1" Type="http://schemas.openxmlformats.org/officeDocument/2006/relationships/slideLayout" Target="../slideLayouts/slideLayout5.xml"/></Relationships>
</file>

<file path=ppt/slides/_rels/slide302.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image" Target="../media/image204.jpg"/><Relationship Id="rId1" Type="http://schemas.openxmlformats.org/officeDocument/2006/relationships/slideLayout" Target="../slideLayouts/slideLayout4.xml"/></Relationships>
</file>

<file path=ppt/slides/_rels/slide308.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image" Target="../media/image205.png"/><Relationship Id="rId1" Type="http://schemas.openxmlformats.org/officeDocument/2006/relationships/slideLayout" Target="../slideLayouts/slideLayout5.xml"/><Relationship Id="rId5" Type="http://schemas.openxmlformats.org/officeDocument/2006/relationships/image" Target="../media/image207.png"/><Relationship Id="rId4" Type="http://schemas.openxmlformats.org/officeDocument/2006/relationships/image" Target="../media/image206.jp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4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2.xml"/><Relationship Id="rId6" Type="http://schemas.openxmlformats.org/officeDocument/2006/relationships/hyperlink" Target="https://play.aidungeon.io/" TargetMode="External"/><Relationship Id="rId5" Type="http://schemas.openxmlformats.org/officeDocument/2006/relationships/image" Target="../media/image39.jpg"/><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2.jpg"/><Relationship Id="rId7" Type="http://schemas.openxmlformats.org/officeDocument/2006/relationships/image" Target="../media/image46.jpg"/><Relationship Id="rId2" Type="http://schemas.openxmlformats.org/officeDocument/2006/relationships/image" Target="../media/image41.jpg"/><Relationship Id="rId1" Type="http://schemas.openxmlformats.org/officeDocument/2006/relationships/slideLayout" Target="../slideLayouts/slideLayout2.xml"/><Relationship Id="rId6" Type="http://schemas.openxmlformats.org/officeDocument/2006/relationships/image" Target="../media/image45.jpg"/><Relationship Id="rId5" Type="http://schemas.openxmlformats.org/officeDocument/2006/relationships/image" Target="../media/image44.png"/><Relationship Id="rId4" Type="http://schemas.openxmlformats.org/officeDocument/2006/relationships/image" Target="../media/image43.jpg"/></Relationships>
</file>

<file path=ppt/slides/_rels/slide52.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jpg"/><Relationship Id="rId4" Type="http://schemas.openxmlformats.org/officeDocument/2006/relationships/image" Target="../media/image51.jpg"/></Relationships>
</file>

<file path=ppt/slides/_rels/slide55.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9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787128" y="639656"/>
            <a:ext cx="1652905" cy="563245"/>
          </a:xfrm>
          <a:prstGeom prst="rect">
            <a:avLst/>
          </a:prstGeom>
        </p:spPr>
        <p:txBody>
          <a:bodyPr vert="horz" wrap="square" lIns="0" tIns="0" rIns="0" bIns="0" rtlCol="0">
            <a:spAutoFit/>
          </a:bodyPr>
          <a:lstStyle/>
          <a:p>
            <a:pPr>
              <a:lnSpc>
                <a:spcPts val="2805"/>
              </a:lnSpc>
            </a:pPr>
            <a:r>
              <a:rPr sz="2600" b="1" dirty="0">
                <a:solidFill>
                  <a:srgbClr val="000099"/>
                </a:solidFill>
                <a:latin typeface="Arial"/>
                <a:cs typeface="Arial"/>
              </a:rPr>
              <a:t>BITS</a:t>
            </a:r>
            <a:r>
              <a:rPr sz="2600" b="1" spc="-95" dirty="0">
                <a:solidFill>
                  <a:srgbClr val="000099"/>
                </a:solidFill>
                <a:latin typeface="Arial"/>
                <a:cs typeface="Arial"/>
              </a:rPr>
              <a:t> </a:t>
            </a:r>
            <a:r>
              <a:rPr sz="2600" dirty="0">
                <a:solidFill>
                  <a:srgbClr val="000099"/>
                </a:solidFill>
                <a:latin typeface="Arial"/>
                <a:cs typeface="Arial"/>
              </a:rPr>
              <a:t>Pilani</a:t>
            </a:r>
            <a:endParaRPr sz="2600">
              <a:latin typeface="Arial"/>
              <a:cs typeface="Arial"/>
            </a:endParaRPr>
          </a:p>
          <a:p>
            <a:pPr marL="1270">
              <a:lnSpc>
                <a:spcPts val="1610"/>
              </a:lnSpc>
            </a:pPr>
            <a:r>
              <a:rPr sz="1400" dirty="0">
                <a:solidFill>
                  <a:srgbClr val="000099"/>
                </a:solidFill>
                <a:latin typeface="Arial"/>
                <a:cs typeface="Arial"/>
              </a:rPr>
              <a:t>Pilani</a:t>
            </a:r>
            <a:r>
              <a:rPr sz="1400" spc="-20" dirty="0">
                <a:solidFill>
                  <a:srgbClr val="000099"/>
                </a:solidFill>
                <a:latin typeface="Arial"/>
                <a:cs typeface="Arial"/>
              </a:rPr>
              <a:t> </a:t>
            </a:r>
            <a:r>
              <a:rPr sz="1400" dirty="0">
                <a:solidFill>
                  <a:srgbClr val="000099"/>
                </a:solidFill>
                <a:latin typeface="Arial"/>
                <a:cs typeface="Arial"/>
              </a:rPr>
              <a:t>Campus</a:t>
            </a:r>
            <a:endParaRPr sz="1400">
              <a:latin typeface="Arial"/>
              <a:cs typeface="Arial"/>
            </a:endParaRPr>
          </a:p>
        </p:txBody>
      </p:sp>
      <p:sp>
        <p:nvSpPr>
          <p:cNvPr id="3" name="object 3"/>
          <p:cNvSpPr/>
          <p:nvPr/>
        </p:nvSpPr>
        <p:spPr>
          <a:xfrm>
            <a:off x="0" y="0"/>
            <a:ext cx="12192000" cy="6737604"/>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10155428" y="738073"/>
            <a:ext cx="1679575" cy="581660"/>
          </a:xfrm>
          <a:prstGeom prst="rect">
            <a:avLst/>
          </a:prstGeom>
        </p:spPr>
        <p:txBody>
          <a:bodyPr vert="horz" wrap="square" lIns="0" tIns="13335" rIns="0" bIns="0" rtlCol="0">
            <a:spAutoFit/>
          </a:bodyPr>
          <a:lstStyle/>
          <a:p>
            <a:pPr marL="12700">
              <a:lnSpc>
                <a:spcPts val="2905"/>
              </a:lnSpc>
              <a:spcBef>
                <a:spcPts val="105"/>
              </a:spcBef>
            </a:pPr>
            <a:r>
              <a:rPr b="1" dirty="0">
                <a:solidFill>
                  <a:srgbClr val="FFFFFF"/>
                </a:solidFill>
                <a:latin typeface="Arial"/>
                <a:cs typeface="Arial"/>
              </a:rPr>
              <a:t>BITS</a:t>
            </a:r>
            <a:r>
              <a:rPr b="1" spc="-90" dirty="0">
                <a:solidFill>
                  <a:srgbClr val="FFFFFF"/>
                </a:solidFill>
                <a:latin typeface="Arial"/>
                <a:cs typeface="Arial"/>
              </a:rPr>
              <a:t> </a:t>
            </a:r>
            <a:r>
              <a:rPr dirty="0">
                <a:solidFill>
                  <a:srgbClr val="FFFFFF"/>
                </a:solidFill>
              </a:rPr>
              <a:t>Pilani</a:t>
            </a:r>
          </a:p>
          <a:p>
            <a:pPr marL="514350">
              <a:lnSpc>
                <a:spcPts val="1465"/>
              </a:lnSpc>
            </a:pPr>
            <a:r>
              <a:rPr sz="1400" dirty="0">
                <a:solidFill>
                  <a:srgbClr val="FFFFFF"/>
                </a:solidFill>
              </a:rPr>
              <a:t>Pilani</a:t>
            </a:r>
            <a:r>
              <a:rPr sz="1400" spc="-80" dirty="0">
                <a:solidFill>
                  <a:srgbClr val="FFFFFF"/>
                </a:solidFill>
              </a:rPr>
              <a:t> </a:t>
            </a:r>
            <a:r>
              <a:rPr sz="1400" spc="-5" dirty="0">
                <a:solidFill>
                  <a:srgbClr val="FFFFFF"/>
                </a:solidFill>
              </a:rPr>
              <a:t>Campus</a:t>
            </a:r>
            <a:endParaRPr sz="1400"/>
          </a:p>
        </p:txBody>
      </p:sp>
      <p:sp>
        <p:nvSpPr>
          <p:cNvPr id="5" name="object 5"/>
          <p:cNvSpPr/>
          <p:nvPr/>
        </p:nvSpPr>
        <p:spPr>
          <a:xfrm>
            <a:off x="9666731" y="0"/>
            <a:ext cx="2194560" cy="691896"/>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4041647" y="5143500"/>
            <a:ext cx="3427729" cy="104139"/>
          </a:xfrm>
          <a:custGeom>
            <a:avLst/>
            <a:gdLst/>
            <a:ahLst/>
            <a:cxnLst/>
            <a:rect l="l" t="t" r="r" b="b"/>
            <a:pathLst>
              <a:path w="3427729" h="104139">
                <a:moveTo>
                  <a:pt x="0" y="103631"/>
                </a:moveTo>
                <a:lnTo>
                  <a:pt x="3427476" y="103631"/>
                </a:lnTo>
                <a:lnTo>
                  <a:pt x="3427476" y="0"/>
                </a:lnTo>
                <a:lnTo>
                  <a:pt x="0" y="0"/>
                </a:lnTo>
                <a:lnTo>
                  <a:pt x="0" y="103631"/>
                </a:lnTo>
                <a:close/>
              </a:path>
            </a:pathLst>
          </a:custGeom>
          <a:solidFill>
            <a:srgbClr val="8EB4E2"/>
          </a:solidFill>
        </p:spPr>
        <p:txBody>
          <a:bodyPr wrap="square" lIns="0" tIns="0" rIns="0" bIns="0" rtlCol="0"/>
          <a:lstStyle/>
          <a:p>
            <a:endParaRPr/>
          </a:p>
        </p:txBody>
      </p:sp>
      <p:sp>
        <p:nvSpPr>
          <p:cNvPr id="7" name="object 7"/>
          <p:cNvSpPr/>
          <p:nvPr/>
        </p:nvSpPr>
        <p:spPr>
          <a:xfrm>
            <a:off x="7469123" y="5143500"/>
            <a:ext cx="3523615" cy="104139"/>
          </a:xfrm>
          <a:custGeom>
            <a:avLst/>
            <a:gdLst/>
            <a:ahLst/>
            <a:cxnLst/>
            <a:rect l="l" t="t" r="r" b="b"/>
            <a:pathLst>
              <a:path w="3523615" h="104139">
                <a:moveTo>
                  <a:pt x="0" y="103631"/>
                </a:moveTo>
                <a:lnTo>
                  <a:pt x="3523487" y="103631"/>
                </a:lnTo>
                <a:lnTo>
                  <a:pt x="3523487" y="0"/>
                </a:lnTo>
                <a:lnTo>
                  <a:pt x="0" y="0"/>
                </a:lnTo>
                <a:lnTo>
                  <a:pt x="0" y="103631"/>
                </a:lnTo>
                <a:close/>
              </a:path>
            </a:pathLst>
          </a:custGeom>
          <a:solidFill>
            <a:srgbClr val="FF0000"/>
          </a:solidFill>
        </p:spPr>
        <p:txBody>
          <a:bodyPr wrap="square" lIns="0" tIns="0" rIns="0" bIns="0" rtlCol="0"/>
          <a:lstStyle/>
          <a:p>
            <a:endParaRPr/>
          </a:p>
        </p:txBody>
      </p:sp>
      <p:sp>
        <p:nvSpPr>
          <p:cNvPr id="8" name="object 8"/>
          <p:cNvSpPr/>
          <p:nvPr/>
        </p:nvSpPr>
        <p:spPr>
          <a:xfrm>
            <a:off x="0" y="5143500"/>
            <a:ext cx="4041775" cy="104139"/>
          </a:xfrm>
          <a:custGeom>
            <a:avLst/>
            <a:gdLst/>
            <a:ahLst/>
            <a:cxnLst/>
            <a:rect l="l" t="t" r="r" b="b"/>
            <a:pathLst>
              <a:path w="4041775" h="104139">
                <a:moveTo>
                  <a:pt x="0" y="103631"/>
                </a:moveTo>
                <a:lnTo>
                  <a:pt x="4041648" y="103631"/>
                </a:lnTo>
                <a:lnTo>
                  <a:pt x="4041648" y="0"/>
                </a:lnTo>
                <a:lnTo>
                  <a:pt x="0" y="0"/>
                </a:lnTo>
                <a:lnTo>
                  <a:pt x="0" y="103631"/>
                </a:lnTo>
                <a:close/>
              </a:path>
            </a:pathLst>
          </a:custGeom>
          <a:solidFill>
            <a:srgbClr val="FFCE00"/>
          </a:solidFill>
        </p:spPr>
        <p:txBody>
          <a:bodyPr wrap="square" lIns="0" tIns="0" rIns="0" bIns="0" rtlCol="0"/>
          <a:lstStyle/>
          <a:p>
            <a:endParaRPr/>
          </a:p>
        </p:txBody>
      </p:sp>
      <p:sp>
        <p:nvSpPr>
          <p:cNvPr id="9" name="object 9"/>
          <p:cNvSpPr/>
          <p:nvPr/>
        </p:nvSpPr>
        <p:spPr>
          <a:xfrm>
            <a:off x="551687" y="3406140"/>
            <a:ext cx="1728216" cy="1620012"/>
          </a:xfrm>
          <a:prstGeom prst="rect">
            <a:avLst/>
          </a:prstGeom>
          <a:blipFill>
            <a:blip r:embed="rId4" cstate="print"/>
            <a:stretch>
              <a:fillRect/>
            </a:stretch>
          </a:blipFill>
        </p:spPr>
        <p:txBody>
          <a:bodyPr wrap="square" lIns="0" tIns="0" rIns="0" bIns="0" rtlCol="0"/>
          <a:lstStyle/>
          <a:p>
            <a:endParaRPr/>
          </a:p>
        </p:txBody>
      </p:sp>
      <p:sp>
        <p:nvSpPr>
          <p:cNvPr id="10" name="object 10"/>
          <p:cNvSpPr txBox="1"/>
          <p:nvPr/>
        </p:nvSpPr>
        <p:spPr>
          <a:xfrm>
            <a:off x="2775204" y="3543300"/>
            <a:ext cx="8217534" cy="1385570"/>
          </a:xfrm>
          <a:prstGeom prst="rect">
            <a:avLst/>
          </a:prstGeom>
          <a:solidFill>
            <a:srgbClr val="FFFF00"/>
          </a:solidFill>
          <a:ln w="9525">
            <a:solidFill>
              <a:srgbClr val="4F81BC"/>
            </a:solidFill>
          </a:ln>
        </p:spPr>
        <p:txBody>
          <a:bodyPr vert="horz" wrap="square" lIns="0" tIns="26670" rIns="0" bIns="0" rtlCol="0">
            <a:spAutoFit/>
          </a:bodyPr>
          <a:lstStyle/>
          <a:p>
            <a:pPr algn="ctr">
              <a:lnSpc>
                <a:spcPct val="100000"/>
              </a:lnSpc>
              <a:spcBef>
                <a:spcPts val="210"/>
              </a:spcBef>
              <a:tabLst>
                <a:tab pos="1790700" algn="l"/>
              </a:tabLst>
            </a:pPr>
            <a:r>
              <a:rPr sz="2400" b="1" spc="-5" dirty="0">
                <a:solidFill>
                  <a:srgbClr val="FF0000"/>
                </a:solidFill>
                <a:latin typeface="Palatino Linotype"/>
                <a:cs typeface="Palatino Linotype"/>
              </a:rPr>
              <a:t>DSE </a:t>
            </a:r>
            <a:r>
              <a:rPr sz="2400" b="1" spc="-10" dirty="0">
                <a:solidFill>
                  <a:srgbClr val="FF0000"/>
                </a:solidFill>
                <a:latin typeface="Palatino Linotype"/>
                <a:cs typeface="Palatino Linotype"/>
              </a:rPr>
              <a:t>CL</a:t>
            </a:r>
            <a:r>
              <a:rPr sz="2400" b="1" spc="10" dirty="0">
                <a:solidFill>
                  <a:srgbClr val="FF0000"/>
                </a:solidFill>
                <a:latin typeface="Palatino Linotype"/>
                <a:cs typeface="Palatino Linotype"/>
              </a:rPr>
              <a:t> </a:t>
            </a:r>
            <a:r>
              <a:rPr sz="2400" b="1" dirty="0">
                <a:solidFill>
                  <a:srgbClr val="FF0000"/>
                </a:solidFill>
                <a:latin typeface="Palatino Linotype"/>
                <a:cs typeface="Palatino Linotype"/>
              </a:rPr>
              <a:t>557	- Artificial and </a:t>
            </a:r>
            <a:r>
              <a:rPr sz="2400" b="1" spc="-5" dirty="0">
                <a:solidFill>
                  <a:srgbClr val="FF0000"/>
                </a:solidFill>
                <a:latin typeface="Palatino Linotype"/>
                <a:cs typeface="Palatino Linotype"/>
              </a:rPr>
              <a:t>Computational</a:t>
            </a:r>
            <a:r>
              <a:rPr sz="2400" b="1" spc="-55" dirty="0">
                <a:solidFill>
                  <a:srgbClr val="FF0000"/>
                </a:solidFill>
                <a:latin typeface="Palatino Linotype"/>
                <a:cs typeface="Palatino Linotype"/>
              </a:rPr>
              <a:t> </a:t>
            </a:r>
            <a:r>
              <a:rPr sz="2400" b="1" spc="-5" dirty="0">
                <a:solidFill>
                  <a:srgbClr val="FF0000"/>
                </a:solidFill>
                <a:latin typeface="Palatino Linotype"/>
                <a:cs typeface="Palatino Linotype"/>
              </a:rPr>
              <a:t>Intelligence</a:t>
            </a:r>
            <a:endParaRPr sz="2400">
              <a:latin typeface="Palatino Linotype"/>
              <a:cs typeface="Palatino Linotype"/>
            </a:endParaRPr>
          </a:p>
          <a:p>
            <a:pPr>
              <a:lnSpc>
                <a:spcPct val="100000"/>
              </a:lnSpc>
              <a:spcBef>
                <a:spcPts val="10"/>
              </a:spcBef>
            </a:pPr>
            <a:endParaRPr sz="2500">
              <a:latin typeface="Times New Roman"/>
              <a:cs typeface="Times New Roman"/>
            </a:endParaRPr>
          </a:p>
          <a:p>
            <a:pPr algn="ctr">
              <a:lnSpc>
                <a:spcPct val="100000"/>
              </a:lnSpc>
            </a:pPr>
            <a:r>
              <a:rPr sz="2400" b="1" spc="-5" dirty="0">
                <a:solidFill>
                  <a:srgbClr val="000099"/>
                </a:solidFill>
                <a:latin typeface="Palatino Linotype"/>
                <a:cs typeface="Palatino Linotype"/>
              </a:rPr>
              <a:t>#1.</a:t>
            </a:r>
            <a:r>
              <a:rPr sz="2400" b="1" spc="-10" dirty="0">
                <a:solidFill>
                  <a:srgbClr val="000099"/>
                </a:solidFill>
                <a:latin typeface="Palatino Linotype"/>
                <a:cs typeface="Palatino Linotype"/>
              </a:rPr>
              <a:t> </a:t>
            </a:r>
            <a:r>
              <a:rPr sz="2400" b="1" spc="-5" dirty="0">
                <a:solidFill>
                  <a:srgbClr val="000099"/>
                </a:solidFill>
                <a:latin typeface="Palatino Linotype"/>
                <a:cs typeface="Palatino Linotype"/>
              </a:rPr>
              <a:t>Introduction</a:t>
            </a:r>
            <a:endParaRPr sz="2400">
              <a:latin typeface="Palatino Linotype"/>
              <a:cs typeface="Palatino Linotype"/>
            </a:endParaRPr>
          </a:p>
        </p:txBody>
      </p:sp>
      <p:sp>
        <p:nvSpPr>
          <p:cNvPr id="11" name="object 11"/>
          <p:cNvSpPr/>
          <p:nvPr/>
        </p:nvSpPr>
        <p:spPr>
          <a:xfrm>
            <a:off x="118871" y="0"/>
            <a:ext cx="3046476" cy="1357884"/>
          </a:xfrm>
          <a:prstGeom prst="rect">
            <a:avLst/>
          </a:prstGeom>
          <a:blipFill>
            <a:blip r:embed="rId5" cstate="print"/>
            <a:stretch>
              <a:fillRect/>
            </a:stretch>
          </a:blipFill>
        </p:spPr>
        <p:txBody>
          <a:bodyPr wrap="square" lIns="0" tIns="0" rIns="0" bIns="0" rtlCol="0"/>
          <a:lstStyle/>
          <a:p>
            <a:endParaRPr/>
          </a:p>
        </p:txBody>
      </p:sp>
      <p:sp>
        <p:nvSpPr>
          <p:cNvPr id="12" name="object 12"/>
          <p:cNvSpPr txBox="1"/>
          <p:nvPr/>
        </p:nvSpPr>
        <p:spPr>
          <a:xfrm>
            <a:off x="187858" y="1439926"/>
            <a:ext cx="2860675" cy="162560"/>
          </a:xfrm>
          <a:prstGeom prst="rect">
            <a:avLst/>
          </a:prstGeom>
        </p:spPr>
        <p:txBody>
          <a:bodyPr vert="horz" wrap="square" lIns="0" tIns="12700" rIns="0" bIns="0" rtlCol="0">
            <a:spAutoFit/>
          </a:bodyPr>
          <a:lstStyle/>
          <a:p>
            <a:pPr marL="12700">
              <a:lnSpc>
                <a:spcPct val="100000"/>
              </a:lnSpc>
              <a:spcBef>
                <a:spcPts val="100"/>
              </a:spcBef>
            </a:pPr>
            <a:r>
              <a:rPr sz="900" spc="-5" dirty="0">
                <a:solidFill>
                  <a:srgbClr val="FFFFFF"/>
                </a:solidFill>
                <a:latin typeface="Palatino Linotype"/>
                <a:cs typeface="Palatino Linotype"/>
              </a:rPr>
              <a:t>(some </a:t>
            </a:r>
            <a:r>
              <a:rPr sz="900" dirty="0">
                <a:solidFill>
                  <a:srgbClr val="FFFFFF"/>
                </a:solidFill>
                <a:latin typeface="Palatino Linotype"/>
                <a:cs typeface="Palatino Linotype"/>
              </a:rPr>
              <a:t>slides </a:t>
            </a:r>
            <a:r>
              <a:rPr sz="900" spc="-5" dirty="0">
                <a:solidFill>
                  <a:srgbClr val="FFFFFF"/>
                </a:solidFill>
                <a:latin typeface="Palatino Linotype"/>
                <a:cs typeface="Palatino Linotype"/>
              </a:rPr>
              <a:t>adapted from</a:t>
            </a:r>
            <a:r>
              <a:rPr sz="900" spc="45" dirty="0">
                <a:solidFill>
                  <a:srgbClr val="FFFFFF"/>
                </a:solidFill>
                <a:latin typeface="Palatino Linotype"/>
                <a:cs typeface="Palatino Linotype"/>
              </a:rPr>
              <a:t> </a:t>
            </a:r>
            <a:r>
              <a:rPr sz="900" spc="-5" dirty="0">
                <a:solidFill>
                  <a:srgbClr val="FFFFFF"/>
                </a:solidFill>
                <a:latin typeface="Arial"/>
                <a:cs typeface="Arial"/>
                <a:hlinkClick r:id="rId6"/>
              </a:rPr>
              <a:t>http://aima.cs.berkeley.edu/</a:t>
            </a:r>
            <a:r>
              <a:rPr sz="900" spc="-5" dirty="0">
                <a:solidFill>
                  <a:srgbClr val="FFFFFF"/>
                </a:solidFill>
                <a:latin typeface="Palatino Linotype"/>
                <a:cs typeface="Palatino Linotype"/>
                <a:hlinkClick r:id="rId6"/>
              </a:rPr>
              <a:t>)</a:t>
            </a:r>
            <a:endParaRPr sz="900">
              <a:latin typeface="Palatino Linotype"/>
              <a:cs typeface="Palatino Linotype"/>
            </a:endParaRPr>
          </a:p>
        </p:txBody>
      </p:sp>
      <p:sp>
        <p:nvSpPr>
          <p:cNvPr id="14" name="object 1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8/29/2020 7:42</a:t>
            </a:r>
            <a:r>
              <a:rPr spc="-65" dirty="0"/>
              <a:t> </a:t>
            </a:r>
            <a:r>
              <a:rPr dirty="0"/>
              <a:t>PM</a:t>
            </a:r>
          </a:p>
        </p:txBody>
      </p:sp>
      <p:sp>
        <p:nvSpPr>
          <p:cNvPr id="15" name="object 15"/>
          <p:cNvSpPr txBox="1"/>
          <p:nvPr/>
        </p:nvSpPr>
        <p:spPr>
          <a:xfrm>
            <a:off x="11806935" y="6601231"/>
            <a:ext cx="128270" cy="178435"/>
          </a:xfrm>
          <a:prstGeom prst="rect">
            <a:avLst/>
          </a:prstGeom>
        </p:spPr>
        <p:txBody>
          <a:bodyPr vert="horz" wrap="square" lIns="0" tIns="0" rIns="0" bIns="0" rtlCol="0">
            <a:spAutoFit/>
          </a:bodyPr>
          <a:lstStyle/>
          <a:p>
            <a:pPr marL="25400">
              <a:lnSpc>
                <a:spcPts val="1240"/>
              </a:lnSpc>
            </a:pPr>
            <a:fld id="{81D60167-4931-47E6-BA6A-407CBD079E47}" type="slidenum">
              <a:rPr sz="1200" dirty="0">
                <a:solidFill>
                  <a:srgbClr val="888888"/>
                </a:solidFill>
                <a:latin typeface="Calibri"/>
                <a:cs typeface="Calibri"/>
              </a:rPr>
              <a:t>1</a:t>
            </a:fld>
            <a:endParaRPr sz="1200">
              <a:latin typeface="Calibri"/>
              <a:cs typeface="Calibri"/>
            </a:endParaRPr>
          </a:p>
        </p:txBody>
      </p:sp>
      <p:sp>
        <p:nvSpPr>
          <p:cNvPr id="13" name="object 13"/>
          <p:cNvSpPr txBox="1"/>
          <p:nvPr/>
        </p:nvSpPr>
        <p:spPr>
          <a:xfrm>
            <a:off x="1000150" y="5791606"/>
            <a:ext cx="3504565" cy="391160"/>
          </a:xfrm>
          <a:prstGeom prst="rect">
            <a:avLst/>
          </a:prstGeom>
        </p:spPr>
        <p:txBody>
          <a:bodyPr vert="horz" wrap="square" lIns="0" tIns="12700" rIns="0" bIns="0" rtlCol="0">
            <a:spAutoFit/>
          </a:bodyPr>
          <a:lstStyle/>
          <a:p>
            <a:pPr marL="12700">
              <a:lnSpc>
                <a:spcPct val="100000"/>
              </a:lnSpc>
              <a:spcBef>
                <a:spcPts val="100"/>
              </a:spcBef>
            </a:pPr>
            <a:r>
              <a:rPr sz="2400" spc="-30" dirty="0">
                <a:solidFill>
                  <a:srgbClr val="FFFFFF"/>
                </a:solidFill>
                <a:latin typeface="Palatino Linotype"/>
                <a:cs typeface="Palatino Linotype"/>
              </a:rPr>
              <a:t>Saturday, </a:t>
            </a:r>
            <a:r>
              <a:rPr sz="2400" spc="-5" dirty="0">
                <a:solidFill>
                  <a:srgbClr val="FFFFFF"/>
                </a:solidFill>
                <a:latin typeface="Palatino Linotype"/>
                <a:cs typeface="Palatino Linotype"/>
              </a:rPr>
              <a:t>August </a:t>
            </a:r>
            <a:r>
              <a:rPr sz="2400" dirty="0">
                <a:solidFill>
                  <a:srgbClr val="FFFFFF"/>
                </a:solidFill>
                <a:latin typeface="Palatino Linotype"/>
                <a:cs typeface="Palatino Linotype"/>
              </a:rPr>
              <a:t>29,</a:t>
            </a:r>
            <a:r>
              <a:rPr sz="2400" spc="-130" dirty="0">
                <a:solidFill>
                  <a:srgbClr val="FFFFFF"/>
                </a:solidFill>
                <a:latin typeface="Palatino Linotype"/>
                <a:cs typeface="Palatino Linotype"/>
              </a:rPr>
              <a:t> </a:t>
            </a:r>
            <a:r>
              <a:rPr sz="2400" dirty="0">
                <a:solidFill>
                  <a:srgbClr val="FFFFFF"/>
                </a:solidFill>
                <a:latin typeface="Palatino Linotype"/>
                <a:cs typeface="Palatino Linotype"/>
              </a:rPr>
              <a:t>2020</a:t>
            </a:r>
            <a:endParaRPr sz="2400">
              <a:latin typeface="Palatino Linotype"/>
              <a:cs typeface="Palatino Linotyp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73723" y="6484620"/>
            <a:ext cx="3106420" cy="0"/>
          </a:xfrm>
          <a:custGeom>
            <a:avLst/>
            <a:gdLst/>
            <a:ahLst/>
            <a:cxnLst/>
            <a:rect l="l" t="t" r="r" b="b"/>
            <a:pathLst>
              <a:path w="3106420">
                <a:moveTo>
                  <a:pt x="0" y="0"/>
                </a:moveTo>
                <a:lnTo>
                  <a:pt x="3105912" y="0"/>
                </a:lnTo>
              </a:path>
            </a:pathLst>
          </a:custGeom>
          <a:ln w="48768">
            <a:solidFill>
              <a:srgbClr val="8EB4E2"/>
            </a:solidFill>
          </a:ln>
        </p:spPr>
        <p:txBody>
          <a:bodyPr wrap="square" lIns="0" tIns="0" rIns="0" bIns="0" rtlCol="0"/>
          <a:lstStyle/>
          <a:p>
            <a:endParaRPr/>
          </a:p>
        </p:txBody>
      </p:sp>
      <p:sp>
        <p:nvSpPr>
          <p:cNvPr id="3" name="object 3"/>
          <p:cNvSpPr/>
          <p:nvPr/>
        </p:nvSpPr>
        <p:spPr>
          <a:xfrm>
            <a:off x="9209531" y="6483096"/>
            <a:ext cx="2982595" cy="0"/>
          </a:xfrm>
          <a:custGeom>
            <a:avLst/>
            <a:gdLst/>
            <a:ahLst/>
            <a:cxnLst/>
            <a:rect l="l" t="t" r="r" b="b"/>
            <a:pathLst>
              <a:path w="2982595">
                <a:moveTo>
                  <a:pt x="0" y="0"/>
                </a:moveTo>
                <a:lnTo>
                  <a:pt x="2982468" y="0"/>
                </a:lnTo>
              </a:path>
            </a:pathLst>
          </a:custGeom>
          <a:ln w="45720">
            <a:solidFill>
              <a:srgbClr val="FF0000"/>
            </a:solidFill>
          </a:ln>
        </p:spPr>
        <p:txBody>
          <a:bodyPr wrap="square" lIns="0" tIns="0" rIns="0" bIns="0" rtlCol="0"/>
          <a:lstStyle/>
          <a:p>
            <a:endParaRPr/>
          </a:p>
        </p:txBody>
      </p:sp>
      <p:sp>
        <p:nvSpPr>
          <p:cNvPr id="4" name="object 4"/>
          <p:cNvSpPr/>
          <p:nvPr/>
        </p:nvSpPr>
        <p:spPr>
          <a:xfrm>
            <a:off x="2779776" y="6484620"/>
            <a:ext cx="3439795" cy="0"/>
          </a:xfrm>
          <a:custGeom>
            <a:avLst/>
            <a:gdLst/>
            <a:ahLst/>
            <a:cxnLst/>
            <a:rect l="l" t="t" r="r" b="b"/>
            <a:pathLst>
              <a:path w="3439795">
                <a:moveTo>
                  <a:pt x="0" y="0"/>
                </a:moveTo>
                <a:lnTo>
                  <a:pt x="3439667" y="0"/>
                </a:lnTo>
              </a:path>
            </a:pathLst>
          </a:custGeom>
          <a:ln w="48768">
            <a:solidFill>
              <a:srgbClr val="FFCE00"/>
            </a:solidFill>
          </a:ln>
        </p:spPr>
        <p:txBody>
          <a:bodyPr wrap="square" lIns="0" tIns="0" rIns="0" bIns="0" rtlCol="0"/>
          <a:lstStyle/>
          <a:p>
            <a:endParaRPr/>
          </a:p>
        </p:txBody>
      </p:sp>
      <p:sp>
        <p:nvSpPr>
          <p:cNvPr id="5" name="object 5"/>
          <p:cNvSpPr/>
          <p:nvPr/>
        </p:nvSpPr>
        <p:spPr>
          <a:xfrm>
            <a:off x="0" y="0"/>
            <a:ext cx="9400540" cy="1126490"/>
          </a:xfrm>
          <a:custGeom>
            <a:avLst/>
            <a:gdLst/>
            <a:ahLst/>
            <a:cxnLst/>
            <a:rect l="l" t="t" r="r" b="b"/>
            <a:pathLst>
              <a:path w="9400540" h="1126490">
                <a:moveTo>
                  <a:pt x="0" y="1126236"/>
                </a:moveTo>
                <a:lnTo>
                  <a:pt x="9400032" y="1126236"/>
                </a:lnTo>
                <a:lnTo>
                  <a:pt x="9400032" y="0"/>
                </a:lnTo>
                <a:lnTo>
                  <a:pt x="0" y="0"/>
                </a:lnTo>
                <a:lnTo>
                  <a:pt x="0" y="1126236"/>
                </a:lnTo>
                <a:close/>
              </a:path>
            </a:pathLst>
          </a:custGeom>
          <a:solidFill>
            <a:srgbClr val="FFFF00"/>
          </a:solidFill>
        </p:spPr>
        <p:txBody>
          <a:bodyPr wrap="square" lIns="0" tIns="0" rIns="0" bIns="0" rtlCol="0"/>
          <a:lstStyle/>
          <a:p>
            <a:endParaRPr/>
          </a:p>
        </p:txBody>
      </p:sp>
      <p:sp>
        <p:nvSpPr>
          <p:cNvPr id="6" name="object 6"/>
          <p:cNvSpPr/>
          <p:nvPr/>
        </p:nvSpPr>
        <p:spPr>
          <a:xfrm>
            <a:off x="3381755" y="1149858"/>
            <a:ext cx="3106420" cy="0"/>
          </a:xfrm>
          <a:custGeom>
            <a:avLst/>
            <a:gdLst/>
            <a:ahLst/>
            <a:cxnLst/>
            <a:rect l="l" t="t" r="r" b="b"/>
            <a:pathLst>
              <a:path w="3106420">
                <a:moveTo>
                  <a:pt x="0" y="0"/>
                </a:moveTo>
                <a:lnTo>
                  <a:pt x="3105912" y="0"/>
                </a:lnTo>
              </a:path>
            </a:pathLst>
          </a:custGeom>
          <a:ln w="47244">
            <a:solidFill>
              <a:srgbClr val="8EB4E2"/>
            </a:solidFill>
          </a:ln>
        </p:spPr>
        <p:txBody>
          <a:bodyPr wrap="square" lIns="0" tIns="0" rIns="0" bIns="0" rtlCol="0"/>
          <a:lstStyle/>
          <a:p>
            <a:endParaRPr/>
          </a:p>
        </p:txBody>
      </p:sp>
      <p:sp>
        <p:nvSpPr>
          <p:cNvPr id="7" name="object 7"/>
          <p:cNvSpPr/>
          <p:nvPr/>
        </p:nvSpPr>
        <p:spPr>
          <a:xfrm>
            <a:off x="6420611" y="1148333"/>
            <a:ext cx="2979420" cy="0"/>
          </a:xfrm>
          <a:custGeom>
            <a:avLst/>
            <a:gdLst/>
            <a:ahLst/>
            <a:cxnLst/>
            <a:rect l="l" t="t" r="r" b="b"/>
            <a:pathLst>
              <a:path w="2979420">
                <a:moveTo>
                  <a:pt x="0" y="0"/>
                </a:moveTo>
                <a:lnTo>
                  <a:pt x="2979419" y="0"/>
                </a:lnTo>
              </a:path>
            </a:pathLst>
          </a:custGeom>
          <a:ln w="44196">
            <a:solidFill>
              <a:srgbClr val="FF0000"/>
            </a:solidFill>
          </a:ln>
        </p:spPr>
        <p:txBody>
          <a:bodyPr wrap="square" lIns="0" tIns="0" rIns="0" bIns="0" rtlCol="0"/>
          <a:lstStyle/>
          <a:p>
            <a:endParaRPr/>
          </a:p>
        </p:txBody>
      </p:sp>
      <p:sp>
        <p:nvSpPr>
          <p:cNvPr id="8" name="object 8"/>
          <p:cNvSpPr/>
          <p:nvPr/>
        </p:nvSpPr>
        <p:spPr>
          <a:xfrm>
            <a:off x="0" y="1149858"/>
            <a:ext cx="3429000" cy="0"/>
          </a:xfrm>
          <a:custGeom>
            <a:avLst/>
            <a:gdLst/>
            <a:ahLst/>
            <a:cxnLst/>
            <a:rect l="l" t="t" r="r" b="b"/>
            <a:pathLst>
              <a:path w="3429000">
                <a:moveTo>
                  <a:pt x="0" y="0"/>
                </a:moveTo>
                <a:lnTo>
                  <a:pt x="3429000" y="0"/>
                </a:lnTo>
              </a:path>
            </a:pathLst>
          </a:custGeom>
          <a:ln w="47244">
            <a:solidFill>
              <a:srgbClr val="FFCE00"/>
            </a:solidFill>
          </a:ln>
        </p:spPr>
        <p:txBody>
          <a:bodyPr wrap="square" lIns="0" tIns="0" rIns="0" bIns="0" rtlCol="0"/>
          <a:lstStyle/>
          <a:p>
            <a:endParaRPr/>
          </a:p>
        </p:txBody>
      </p:sp>
      <p:sp>
        <p:nvSpPr>
          <p:cNvPr id="9" name="object 9"/>
          <p:cNvSpPr txBox="1"/>
          <p:nvPr/>
        </p:nvSpPr>
        <p:spPr>
          <a:xfrm>
            <a:off x="9774428" y="595630"/>
            <a:ext cx="1678305" cy="617855"/>
          </a:xfrm>
          <a:prstGeom prst="rect">
            <a:avLst/>
          </a:prstGeom>
        </p:spPr>
        <p:txBody>
          <a:bodyPr vert="horz" wrap="square" lIns="0" tIns="13335" rIns="0" bIns="0" rtlCol="0">
            <a:spAutoFit/>
          </a:bodyPr>
          <a:lstStyle/>
          <a:p>
            <a:pPr marL="12700">
              <a:lnSpc>
                <a:spcPts val="3050"/>
              </a:lnSpc>
              <a:spcBef>
                <a:spcPts val="105"/>
              </a:spcBef>
            </a:pPr>
            <a:r>
              <a:rPr sz="2600" b="1" dirty="0">
                <a:solidFill>
                  <a:srgbClr val="000099"/>
                </a:solidFill>
                <a:latin typeface="Arial"/>
                <a:cs typeface="Arial"/>
              </a:rPr>
              <a:t>BITS</a:t>
            </a:r>
            <a:r>
              <a:rPr sz="2600" b="1" spc="-85" dirty="0">
                <a:solidFill>
                  <a:srgbClr val="000099"/>
                </a:solidFill>
                <a:latin typeface="Arial"/>
                <a:cs typeface="Arial"/>
              </a:rPr>
              <a:t> </a:t>
            </a:r>
            <a:r>
              <a:rPr sz="2600" dirty="0">
                <a:solidFill>
                  <a:srgbClr val="000099"/>
                </a:solidFill>
                <a:latin typeface="Arial"/>
                <a:cs typeface="Arial"/>
              </a:rPr>
              <a:t>Pilani</a:t>
            </a:r>
            <a:endParaRPr sz="2600">
              <a:latin typeface="Arial"/>
              <a:cs typeface="Arial"/>
            </a:endParaRPr>
          </a:p>
          <a:p>
            <a:pPr marL="13970">
              <a:lnSpc>
                <a:spcPts val="1610"/>
              </a:lnSpc>
            </a:pPr>
            <a:r>
              <a:rPr sz="1400" dirty="0">
                <a:solidFill>
                  <a:srgbClr val="000099"/>
                </a:solidFill>
                <a:latin typeface="Arial"/>
                <a:cs typeface="Arial"/>
              </a:rPr>
              <a:t>Pilani</a:t>
            </a:r>
            <a:r>
              <a:rPr sz="1400" spc="-20" dirty="0">
                <a:solidFill>
                  <a:srgbClr val="000099"/>
                </a:solidFill>
                <a:latin typeface="Arial"/>
                <a:cs typeface="Arial"/>
              </a:rPr>
              <a:t> </a:t>
            </a:r>
            <a:r>
              <a:rPr sz="1400" dirty="0">
                <a:solidFill>
                  <a:srgbClr val="000099"/>
                </a:solidFill>
                <a:latin typeface="Arial"/>
                <a:cs typeface="Arial"/>
              </a:rPr>
              <a:t>Campus</a:t>
            </a:r>
            <a:endParaRPr sz="1400">
              <a:latin typeface="Arial"/>
              <a:cs typeface="Arial"/>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8/29/2020 7:42</a:t>
            </a:r>
            <a:r>
              <a:rPr spc="-65" dirty="0"/>
              <a:t> </a:t>
            </a:r>
            <a:r>
              <a:rPr dirty="0"/>
              <a:t>PM</a:t>
            </a: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10</a:t>
            </a:fld>
            <a:endParaRPr dirty="0"/>
          </a:p>
        </p:txBody>
      </p:sp>
      <p:sp>
        <p:nvSpPr>
          <p:cNvPr id="10" name="object 10"/>
          <p:cNvSpPr txBox="1">
            <a:spLocks noGrp="1"/>
          </p:cNvSpPr>
          <p:nvPr>
            <p:ph type="title"/>
          </p:nvPr>
        </p:nvSpPr>
        <p:spPr>
          <a:xfrm>
            <a:off x="1915795" y="289306"/>
            <a:ext cx="3399790" cy="513715"/>
          </a:xfrm>
          <a:prstGeom prst="rect">
            <a:avLst/>
          </a:prstGeom>
        </p:spPr>
        <p:txBody>
          <a:bodyPr vert="horz" wrap="square" lIns="0" tIns="12700" rIns="0" bIns="0" rtlCol="0">
            <a:spAutoFit/>
          </a:bodyPr>
          <a:lstStyle/>
          <a:p>
            <a:pPr marL="12700">
              <a:lnSpc>
                <a:spcPct val="100000"/>
              </a:lnSpc>
              <a:spcBef>
                <a:spcPts val="100"/>
              </a:spcBef>
            </a:pPr>
            <a:r>
              <a:rPr sz="3200" b="1" spc="-10" dirty="0">
                <a:solidFill>
                  <a:srgbClr val="C00000"/>
                </a:solidFill>
                <a:latin typeface="Comic Sans MS"/>
                <a:cs typeface="Comic Sans MS"/>
              </a:rPr>
              <a:t>Thinking</a:t>
            </a:r>
            <a:r>
              <a:rPr sz="3200" b="1" spc="-195" dirty="0">
                <a:solidFill>
                  <a:srgbClr val="C00000"/>
                </a:solidFill>
                <a:latin typeface="Comic Sans MS"/>
                <a:cs typeface="Comic Sans MS"/>
              </a:rPr>
              <a:t> </a:t>
            </a:r>
            <a:r>
              <a:rPr sz="3200" b="1" spc="-5" dirty="0">
                <a:solidFill>
                  <a:srgbClr val="C00000"/>
                </a:solidFill>
                <a:latin typeface="Comic Sans MS"/>
                <a:cs typeface="Comic Sans MS"/>
              </a:rPr>
              <a:t>Humanly</a:t>
            </a:r>
            <a:endParaRPr sz="3200">
              <a:latin typeface="Comic Sans MS"/>
              <a:cs typeface="Comic Sans MS"/>
            </a:endParaRPr>
          </a:p>
        </p:txBody>
      </p:sp>
      <p:sp>
        <p:nvSpPr>
          <p:cNvPr id="11" name="object 11"/>
          <p:cNvSpPr txBox="1"/>
          <p:nvPr/>
        </p:nvSpPr>
        <p:spPr>
          <a:xfrm>
            <a:off x="5560821" y="846785"/>
            <a:ext cx="2501900" cy="240029"/>
          </a:xfrm>
          <a:prstGeom prst="rect">
            <a:avLst/>
          </a:prstGeom>
        </p:spPr>
        <p:txBody>
          <a:bodyPr vert="horz" wrap="square" lIns="0" tIns="13335" rIns="0" bIns="0" rtlCol="0">
            <a:spAutoFit/>
          </a:bodyPr>
          <a:lstStyle/>
          <a:p>
            <a:pPr marL="12700">
              <a:lnSpc>
                <a:spcPct val="100000"/>
              </a:lnSpc>
              <a:spcBef>
                <a:spcPts val="105"/>
              </a:spcBef>
            </a:pPr>
            <a:r>
              <a:rPr sz="1400" b="1" spc="-5" dirty="0">
                <a:solidFill>
                  <a:srgbClr val="7E5F00"/>
                </a:solidFill>
                <a:latin typeface="Comic Sans MS"/>
                <a:cs typeface="Comic Sans MS"/>
              </a:rPr>
              <a:t>Cognitive Modelling</a:t>
            </a:r>
            <a:r>
              <a:rPr sz="1400" b="1" spc="-210" dirty="0">
                <a:solidFill>
                  <a:srgbClr val="7E5F00"/>
                </a:solidFill>
                <a:latin typeface="Comic Sans MS"/>
                <a:cs typeface="Comic Sans MS"/>
              </a:rPr>
              <a:t> </a:t>
            </a:r>
            <a:r>
              <a:rPr sz="1400" b="1" dirty="0">
                <a:solidFill>
                  <a:srgbClr val="7E5F00"/>
                </a:solidFill>
                <a:latin typeface="Comic Sans MS"/>
                <a:cs typeface="Comic Sans MS"/>
              </a:rPr>
              <a:t>Approach</a:t>
            </a:r>
            <a:endParaRPr sz="1400">
              <a:latin typeface="Comic Sans MS"/>
              <a:cs typeface="Comic Sans MS"/>
            </a:endParaRPr>
          </a:p>
        </p:txBody>
      </p:sp>
      <p:sp>
        <p:nvSpPr>
          <p:cNvPr id="12" name="object 12"/>
          <p:cNvSpPr txBox="1"/>
          <p:nvPr/>
        </p:nvSpPr>
        <p:spPr>
          <a:xfrm>
            <a:off x="2105660" y="1589023"/>
            <a:ext cx="7777480" cy="4672965"/>
          </a:xfrm>
          <a:prstGeom prst="rect">
            <a:avLst/>
          </a:prstGeom>
        </p:spPr>
        <p:txBody>
          <a:bodyPr vert="horz" wrap="square" lIns="0" tIns="12065" rIns="0" bIns="0" rtlCol="0">
            <a:spAutoFit/>
          </a:bodyPr>
          <a:lstStyle/>
          <a:p>
            <a:pPr marL="304800" indent="-291465">
              <a:lnSpc>
                <a:spcPct val="100000"/>
              </a:lnSpc>
              <a:spcBef>
                <a:spcPts val="95"/>
              </a:spcBef>
              <a:buFont typeface="Arial"/>
              <a:buChar char="•"/>
              <a:tabLst>
                <a:tab pos="304800" algn="l"/>
                <a:tab pos="305435" algn="l"/>
              </a:tabLst>
            </a:pPr>
            <a:r>
              <a:rPr sz="2800" spc="-10" dirty="0">
                <a:latin typeface="Calibri"/>
                <a:cs typeface="Calibri"/>
              </a:rPr>
              <a:t>How </a:t>
            </a:r>
            <a:r>
              <a:rPr sz="2800" spc="-5" dirty="0">
                <a:latin typeface="Calibri"/>
                <a:cs typeface="Calibri"/>
              </a:rPr>
              <a:t>do </a:t>
            </a:r>
            <a:r>
              <a:rPr sz="2800" spc="-15" dirty="0">
                <a:latin typeface="Calibri"/>
                <a:cs typeface="Calibri"/>
              </a:rPr>
              <a:t>we capture </a:t>
            </a:r>
            <a:r>
              <a:rPr sz="2800" spc="-10" dirty="0">
                <a:latin typeface="Calibri"/>
                <a:cs typeface="Calibri"/>
              </a:rPr>
              <a:t>human </a:t>
            </a:r>
            <a:r>
              <a:rPr sz="2800" spc="-20" dirty="0">
                <a:latin typeface="Calibri"/>
                <a:cs typeface="Calibri"/>
              </a:rPr>
              <a:t>thinking </a:t>
            </a:r>
            <a:r>
              <a:rPr sz="2800" spc="-15" dirty="0">
                <a:latin typeface="Calibri"/>
                <a:cs typeface="Calibri"/>
              </a:rPr>
              <a:t>to</a:t>
            </a:r>
            <a:r>
              <a:rPr sz="2800" spc="-20" dirty="0">
                <a:latin typeface="Calibri"/>
                <a:cs typeface="Calibri"/>
              </a:rPr>
              <a:t> </a:t>
            </a:r>
            <a:r>
              <a:rPr sz="2800" spc="-10" dirty="0">
                <a:latin typeface="Calibri"/>
                <a:cs typeface="Calibri"/>
              </a:rPr>
              <a:t>implement</a:t>
            </a:r>
            <a:endParaRPr sz="2800">
              <a:latin typeface="Calibri"/>
              <a:cs typeface="Calibri"/>
            </a:endParaRPr>
          </a:p>
          <a:p>
            <a:pPr marL="875030" lvl="1" indent="-398780">
              <a:lnSpc>
                <a:spcPts val="2620"/>
              </a:lnSpc>
              <a:buFont typeface="Arial"/>
              <a:buChar char="○"/>
              <a:tabLst>
                <a:tab pos="875030" algn="l"/>
                <a:tab pos="875665" algn="l"/>
              </a:tabLst>
            </a:pPr>
            <a:r>
              <a:rPr sz="2200" spc="-15" dirty="0">
                <a:latin typeface="Calibri"/>
                <a:cs typeface="Calibri"/>
              </a:rPr>
              <a:t>Introspection</a:t>
            </a:r>
            <a:endParaRPr sz="2200">
              <a:latin typeface="Calibri"/>
              <a:cs typeface="Calibri"/>
            </a:endParaRPr>
          </a:p>
          <a:p>
            <a:pPr marL="875030" lvl="1" indent="-398780">
              <a:lnSpc>
                <a:spcPts val="2605"/>
              </a:lnSpc>
              <a:buFont typeface="Arial"/>
              <a:buChar char="○"/>
              <a:tabLst>
                <a:tab pos="875030" algn="l"/>
                <a:tab pos="875665" algn="l"/>
              </a:tabLst>
            </a:pPr>
            <a:r>
              <a:rPr sz="2200" spc="-15" dirty="0">
                <a:latin typeface="Calibri"/>
                <a:cs typeface="Calibri"/>
              </a:rPr>
              <a:t>Psychological</a:t>
            </a:r>
            <a:r>
              <a:rPr sz="2200" spc="-35" dirty="0">
                <a:latin typeface="Calibri"/>
                <a:cs typeface="Calibri"/>
              </a:rPr>
              <a:t> </a:t>
            </a:r>
            <a:r>
              <a:rPr sz="2200" spc="-10" dirty="0">
                <a:latin typeface="Calibri"/>
                <a:cs typeface="Calibri"/>
              </a:rPr>
              <a:t>Experiments</a:t>
            </a:r>
            <a:endParaRPr sz="2200">
              <a:latin typeface="Calibri"/>
              <a:cs typeface="Calibri"/>
            </a:endParaRPr>
          </a:p>
          <a:p>
            <a:pPr marL="875030" lvl="1" indent="-398780">
              <a:lnSpc>
                <a:spcPts val="2615"/>
              </a:lnSpc>
              <a:buFont typeface="Arial"/>
              <a:buChar char="○"/>
              <a:tabLst>
                <a:tab pos="875030" algn="l"/>
                <a:tab pos="875665" algn="l"/>
              </a:tabLst>
            </a:pPr>
            <a:r>
              <a:rPr sz="2200" spc="-15" dirty="0">
                <a:latin typeface="Calibri"/>
                <a:cs typeface="Calibri"/>
              </a:rPr>
              <a:t>Brain</a:t>
            </a:r>
            <a:r>
              <a:rPr sz="2200" spc="-45" dirty="0">
                <a:latin typeface="Calibri"/>
                <a:cs typeface="Calibri"/>
              </a:rPr>
              <a:t> </a:t>
            </a:r>
            <a:r>
              <a:rPr sz="2200" spc="-5" dirty="0">
                <a:latin typeface="Calibri"/>
                <a:cs typeface="Calibri"/>
              </a:rPr>
              <a:t>Imaging</a:t>
            </a:r>
            <a:endParaRPr sz="2200">
              <a:latin typeface="Calibri"/>
              <a:cs typeface="Calibri"/>
            </a:endParaRPr>
          </a:p>
          <a:p>
            <a:pPr marL="417830" marR="610870" indent="-405765">
              <a:lnSpc>
                <a:spcPts val="3400"/>
              </a:lnSpc>
              <a:spcBef>
                <a:spcPts val="75"/>
              </a:spcBef>
              <a:buChar char="•"/>
              <a:tabLst>
                <a:tab pos="417830" algn="l"/>
                <a:tab pos="418465" algn="l"/>
              </a:tabLst>
            </a:pPr>
            <a:r>
              <a:rPr sz="2800" spc="-30" dirty="0">
                <a:latin typeface="Calibri"/>
                <a:cs typeface="Calibri"/>
              </a:rPr>
              <a:t>System </a:t>
            </a:r>
            <a:r>
              <a:rPr sz="2800" spc="-5" dirty="0">
                <a:latin typeface="Calibri"/>
                <a:cs typeface="Calibri"/>
              </a:rPr>
              <a:t>: </a:t>
            </a:r>
            <a:r>
              <a:rPr sz="2800" i="1" spc="-10" dirty="0">
                <a:solidFill>
                  <a:srgbClr val="1B4586"/>
                </a:solidFill>
                <a:latin typeface="Calibri"/>
                <a:cs typeface="Calibri"/>
              </a:rPr>
              <a:t>“General </a:t>
            </a:r>
            <a:r>
              <a:rPr sz="2800" i="1" spc="-5" dirty="0">
                <a:solidFill>
                  <a:srgbClr val="1B4586"/>
                </a:solidFill>
                <a:latin typeface="Calibri"/>
                <a:cs typeface="Calibri"/>
              </a:rPr>
              <a:t>Problem </a:t>
            </a:r>
            <a:r>
              <a:rPr sz="2800" i="1" spc="5" dirty="0">
                <a:solidFill>
                  <a:srgbClr val="1B4586"/>
                </a:solidFill>
                <a:latin typeface="Calibri"/>
                <a:cs typeface="Calibri"/>
              </a:rPr>
              <a:t>Solver” </a:t>
            </a:r>
            <a:r>
              <a:rPr sz="2800" spc="-5" dirty="0">
                <a:latin typeface="Calibri"/>
                <a:cs typeface="Calibri"/>
              </a:rPr>
              <a:t>(</a:t>
            </a:r>
            <a:r>
              <a:rPr sz="2800" i="1" spc="-5" dirty="0">
                <a:solidFill>
                  <a:srgbClr val="731B46"/>
                </a:solidFill>
                <a:latin typeface="Calibri"/>
                <a:cs typeface="Calibri"/>
              </a:rPr>
              <a:t>Newell </a:t>
            </a:r>
            <a:r>
              <a:rPr sz="2800" i="1" spc="-10" dirty="0">
                <a:solidFill>
                  <a:srgbClr val="731B46"/>
                </a:solidFill>
                <a:latin typeface="Calibri"/>
                <a:cs typeface="Calibri"/>
              </a:rPr>
              <a:t>and  Simon,</a:t>
            </a:r>
            <a:r>
              <a:rPr sz="2800" i="1" spc="-35" dirty="0">
                <a:solidFill>
                  <a:srgbClr val="731B46"/>
                </a:solidFill>
                <a:latin typeface="Calibri"/>
                <a:cs typeface="Calibri"/>
              </a:rPr>
              <a:t> </a:t>
            </a:r>
            <a:r>
              <a:rPr sz="2800" i="1" spc="-10" dirty="0">
                <a:solidFill>
                  <a:srgbClr val="731B46"/>
                </a:solidFill>
                <a:latin typeface="Calibri"/>
                <a:cs typeface="Calibri"/>
              </a:rPr>
              <a:t>1961</a:t>
            </a:r>
            <a:r>
              <a:rPr sz="2800" spc="-10" dirty="0">
                <a:latin typeface="Calibri"/>
                <a:cs typeface="Calibri"/>
              </a:rPr>
              <a:t>)</a:t>
            </a:r>
            <a:endParaRPr sz="2800">
              <a:latin typeface="Calibri"/>
              <a:cs typeface="Calibri"/>
            </a:endParaRPr>
          </a:p>
          <a:p>
            <a:pPr marL="875030" lvl="1" indent="-398780">
              <a:lnSpc>
                <a:spcPts val="2605"/>
              </a:lnSpc>
              <a:buFont typeface="Arial"/>
              <a:buChar char="○"/>
              <a:tabLst>
                <a:tab pos="875030" algn="l"/>
                <a:tab pos="875665" algn="l"/>
              </a:tabLst>
            </a:pPr>
            <a:r>
              <a:rPr sz="2200" spc="-5" dirty="0">
                <a:latin typeface="Calibri"/>
                <a:cs typeface="Calibri"/>
              </a:rPr>
              <a:t>Designed </a:t>
            </a:r>
            <a:r>
              <a:rPr sz="2200" spc="-20" dirty="0">
                <a:latin typeface="Calibri"/>
                <a:cs typeface="Calibri"/>
              </a:rPr>
              <a:t>to </a:t>
            </a:r>
            <a:r>
              <a:rPr sz="2200" spc="-10" dirty="0">
                <a:latin typeface="Calibri"/>
                <a:cs typeface="Calibri"/>
              </a:rPr>
              <a:t>work </a:t>
            </a:r>
            <a:r>
              <a:rPr sz="2200" spc="-5" dirty="0">
                <a:latin typeface="Calibri"/>
                <a:cs typeface="Calibri"/>
              </a:rPr>
              <a:t>as a </a:t>
            </a:r>
            <a:r>
              <a:rPr sz="2200" spc="-15" dirty="0">
                <a:latin typeface="Calibri"/>
                <a:cs typeface="Calibri"/>
              </a:rPr>
              <a:t>universal problem</a:t>
            </a:r>
            <a:r>
              <a:rPr sz="2200" spc="-110" dirty="0">
                <a:latin typeface="Calibri"/>
                <a:cs typeface="Calibri"/>
              </a:rPr>
              <a:t> </a:t>
            </a:r>
            <a:r>
              <a:rPr sz="2200" spc="-10" dirty="0">
                <a:latin typeface="Calibri"/>
                <a:cs typeface="Calibri"/>
              </a:rPr>
              <a:t>solver</a:t>
            </a:r>
            <a:endParaRPr sz="2200">
              <a:latin typeface="Calibri"/>
              <a:cs typeface="Calibri"/>
            </a:endParaRPr>
          </a:p>
          <a:p>
            <a:pPr marL="875030" lvl="1" indent="-398780">
              <a:lnSpc>
                <a:spcPts val="2605"/>
              </a:lnSpc>
              <a:buFont typeface="Arial"/>
              <a:buChar char="○"/>
              <a:tabLst>
                <a:tab pos="875030" algn="l"/>
                <a:tab pos="875665" algn="l"/>
              </a:tabLst>
            </a:pPr>
            <a:r>
              <a:rPr sz="2200" spc="-10" dirty="0">
                <a:latin typeface="Calibri"/>
                <a:cs typeface="Calibri"/>
              </a:rPr>
              <a:t>Problems </a:t>
            </a:r>
            <a:r>
              <a:rPr sz="2200" spc="-15" dirty="0">
                <a:latin typeface="Calibri"/>
                <a:cs typeface="Calibri"/>
              </a:rPr>
              <a:t>represented </a:t>
            </a:r>
            <a:r>
              <a:rPr sz="2200" spc="-10" dirty="0">
                <a:latin typeface="Calibri"/>
                <a:cs typeface="Calibri"/>
              </a:rPr>
              <a:t>by horn</a:t>
            </a:r>
            <a:r>
              <a:rPr sz="2200" spc="-105" dirty="0">
                <a:latin typeface="Calibri"/>
                <a:cs typeface="Calibri"/>
              </a:rPr>
              <a:t> </a:t>
            </a:r>
            <a:r>
              <a:rPr sz="2200" spc="-5" dirty="0">
                <a:latin typeface="Calibri"/>
                <a:cs typeface="Calibri"/>
              </a:rPr>
              <a:t>clauses</a:t>
            </a:r>
            <a:endParaRPr sz="2200">
              <a:latin typeface="Calibri"/>
              <a:cs typeface="Calibri"/>
            </a:endParaRPr>
          </a:p>
          <a:p>
            <a:pPr marL="875030" lvl="1" indent="-398780">
              <a:lnSpc>
                <a:spcPts val="2620"/>
              </a:lnSpc>
              <a:buFont typeface="Arial"/>
              <a:buChar char="○"/>
              <a:tabLst>
                <a:tab pos="875030" algn="l"/>
                <a:tab pos="875665" algn="l"/>
              </a:tabLst>
            </a:pPr>
            <a:r>
              <a:rPr sz="2200" spc="-15" dirty="0">
                <a:latin typeface="Calibri"/>
                <a:cs typeface="Calibri"/>
              </a:rPr>
              <a:t>First </a:t>
            </a:r>
            <a:r>
              <a:rPr sz="2200" spc="-5" dirty="0">
                <a:latin typeface="Calibri"/>
                <a:cs typeface="Calibri"/>
              </a:rPr>
              <a:t>AI Machine which has KB + </a:t>
            </a:r>
            <a:r>
              <a:rPr sz="2200" spc="-15" dirty="0">
                <a:latin typeface="Calibri"/>
                <a:cs typeface="Calibri"/>
              </a:rPr>
              <a:t>Inference</a:t>
            </a:r>
            <a:r>
              <a:rPr sz="2200" spc="-200" dirty="0">
                <a:latin typeface="Calibri"/>
                <a:cs typeface="Calibri"/>
              </a:rPr>
              <a:t> </a:t>
            </a:r>
            <a:r>
              <a:rPr sz="2200" spc="-15" dirty="0">
                <a:latin typeface="Calibri"/>
                <a:cs typeface="Calibri"/>
              </a:rPr>
              <a:t>separation</a:t>
            </a:r>
            <a:endParaRPr sz="2200">
              <a:latin typeface="Calibri"/>
              <a:cs typeface="Calibri"/>
            </a:endParaRPr>
          </a:p>
          <a:p>
            <a:pPr marL="875030" marR="5080" lvl="1" indent="-398145">
              <a:lnSpc>
                <a:spcPct val="98400"/>
              </a:lnSpc>
              <a:spcBef>
                <a:spcPts val="105"/>
              </a:spcBef>
              <a:buFont typeface="Arial"/>
              <a:buChar char="○"/>
              <a:tabLst>
                <a:tab pos="875030" algn="l"/>
                <a:tab pos="875665" algn="l"/>
              </a:tabLst>
            </a:pPr>
            <a:r>
              <a:rPr sz="2200" spc="-10" dirty="0">
                <a:latin typeface="Calibri"/>
                <a:cs typeface="Calibri"/>
              </a:rPr>
              <a:t>Authors </a:t>
            </a:r>
            <a:r>
              <a:rPr sz="2200" spc="-15" dirty="0">
                <a:latin typeface="Calibri"/>
                <a:cs typeface="Calibri"/>
              </a:rPr>
              <a:t>focus </a:t>
            </a:r>
            <a:r>
              <a:rPr sz="2200" spc="-5" dirty="0">
                <a:latin typeface="Calibri"/>
                <a:cs typeface="Calibri"/>
              </a:rPr>
              <a:t>on this is on </a:t>
            </a:r>
            <a:r>
              <a:rPr sz="2200" spc="-10" dirty="0">
                <a:latin typeface="Calibri"/>
                <a:cs typeface="Calibri"/>
              </a:rPr>
              <a:t>comparing </a:t>
            </a:r>
            <a:r>
              <a:rPr sz="2200" spc="-5" dirty="0">
                <a:latin typeface="Calibri"/>
                <a:cs typeface="Calibri"/>
              </a:rPr>
              <a:t>the </a:t>
            </a:r>
            <a:r>
              <a:rPr sz="2200" spc="-15" dirty="0">
                <a:latin typeface="Calibri"/>
                <a:cs typeface="Calibri"/>
              </a:rPr>
              <a:t>trace </a:t>
            </a:r>
            <a:r>
              <a:rPr sz="2200" spc="-5" dirty="0">
                <a:latin typeface="Calibri"/>
                <a:cs typeface="Calibri"/>
              </a:rPr>
              <a:t>of its  </a:t>
            </a:r>
            <a:r>
              <a:rPr sz="2200" spc="-10" dirty="0">
                <a:latin typeface="Calibri"/>
                <a:cs typeface="Calibri"/>
              </a:rPr>
              <a:t>reasoning </a:t>
            </a:r>
            <a:r>
              <a:rPr sz="2200" spc="-15" dirty="0">
                <a:latin typeface="Calibri"/>
                <a:cs typeface="Calibri"/>
              </a:rPr>
              <a:t>steps </a:t>
            </a:r>
            <a:r>
              <a:rPr sz="2200" spc="-20" dirty="0">
                <a:latin typeface="Calibri"/>
                <a:cs typeface="Calibri"/>
              </a:rPr>
              <a:t>to </a:t>
            </a:r>
            <a:r>
              <a:rPr sz="2200" spc="-15" dirty="0">
                <a:latin typeface="Calibri"/>
                <a:cs typeface="Calibri"/>
              </a:rPr>
              <a:t>traces </a:t>
            </a:r>
            <a:r>
              <a:rPr sz="2200" spc="-5" dirty="0">
                <a:latin typeface="Calibri"/>
                <a:cs typeface="Calibri"/>
              </a:rPr>
              <a:t>of </a:t>
            </a:r>
            <a:r>
              <a:rPr sz="2200" spc="-10" dirty="0">
                <a:latin typeface="Calibri"/>
                <a:cs typeface="Calibri"/>
              </a:rPr>
              <a:t>human </a:t>
            </a:r>
            <a:r>
              <a:rPr sz="2200" spc="-5" dirty="0">
                <a:latin typeface="Calibri"/>
                <a:cs typeface="Calibri"/>
              </a:rPr>
              <a:t>subjects solving the</a:t>
            </a:r>
            <a:r>
              <a:rPr sz="2200" spc="-135" dirty="0">
                <a:latin typeface="Calibri"/>
                <a:cs typeface="Calibri"/>
              </a:rPr>
              <a:t> </a:t>
            </a:r>
            <a:r>
              <a:rPr sz="2200" spc="-5" dirty="0">
                <a:latin typeface="Calibri"/>
                <a:cs typeface="Calibri"/>
              </a:rPr>
              <a:t>same  </a:t>
            </a:r>
            <a:r>
              <a:rPr sz="2200" spc="-15" dirty="0">
                <a:latin typeface="Calibri"/>
                <a:cs typeface="Calibri"/>
              </a:rPr>
              <a:t>problems</a:t>
            </a:r>
            <a:endParaRPr sz="2200">
              <a:latin typeface="Calibri"/>
              <a:cs typeface="Calibri"/>
            </a:endParaRPr>
          </a:p>
          <a:p>
            <a:pPr marL="417830" indent="-381635">
              <a:lnSpc>
                <a:spcPts val="2790"/>
              </a:lnSpc>
              <a:buChar char="•"/>
              <a:tabLst>
                <a:tab pos="417830" algn="l"/>
                <a:tab pos="418465" algn="l"/>
              </a:tabLst>
            </a:pPr>
            <a:r>
              <a:rPr sz="2400" spc="-10" dirty="0">
                <a:latin typeface="Calibri"/>
                <a:cs typeface="Calibri"/>
              </a:rPr>
              <a:t>Growth </a:t>
            </a:r>
            <a:r>
              <a:rPr sz="2400" spc="-5" dirty="0">
                <a:latin typeface="Calibri"/>
                <a:cs typeface="Calibri"/>
              </a:rPr>
              <a:t>of </a:t>
            </a:r>
            <a:r>
              <a:rPr sz="2400" spc="-10" dirty="0">
                <a:latin typeface="Calibri"/>
                <a:cs typeface="Calibri"/>
              </a:rPr>
              <a:t>Cognitive </a:t>
            </a:r>
            <a:r>
              <a:rPr sz="2400" spc="-5" dirty="0">
                <a:latin typeface="Calibri"/>
                <a:cs typeface="Calibri"/>
              </a:rPr>
              <a:t>science </a:t>
            </a:r>
            <a:r>
              <a:rPr sz="2400" dirty="0">
                <a:latin typeface="Calibri"/>
                <a:cs typeface="Calibri"/>
              </a:rPr>
              <a:t>and AI </a:t>
            </a:r>
            <a:r>
              <a:rPr sz="2400" spc="-5" dirty="0">
                <a:latin typeface="Calibri"/>
                <a:cs typeface="Calibri"/>
              </a:rPr>
              <a:t>supports </a:t>
            </a:r>
            <a:r>
              <a:rPr sz="2400" dirty="0">
                <a:latin typeface="Calibri"/>
                <a:cs typeface="Calibri"/>
              </a:rPr>
              <a:t>each</a:t>
            </a:r>
            <a:r>
              <a:rPr sz="2400" spc="-310" dirty="0">
                <a:latin typeface="Calibri"/>
                <a:cs typeface="Calibri"/>
              </a:rPr>
              <a:t> </a:t>
            </a:r>
            <a:r>
              <a:rPr sz="2400" spc="-5" dirty="0">
                <a:latin typeface="Calibri"/>
                <a:cs typeface="Calibri"/>
              </a:rPr>
              <a:t>other</a:t>
            </a:r>
            <a:endParaRPr sz="2400">
              <a:latin typeface="Calibri"/>
              <a:cs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g5bec5cddc3_0_169"/>
          <p:cNvSpPr txBox="1"/>
          <p:nvPr/>
        </p:nvSpPr>
        <p:spPr>
          <a:xfrm>
            <a:off x="1919640" y="274680"/>
            <a:ext cx="6120300" cy="849600"/>
          </a:xfrm>
          <a:prstGeom prst="rect">
            <a:avLst/>
          </a:prstGeom>
          <a:noFill/>
          <a:ln>
            <a:noFill/>
          </a:ln>
        </p:spPr>
        <p:txBody>
          <a:bodyPr spcFirstLastPara="1" wrap="square" lIns="91425" tIns="45700" rIns="91425" bIns="45700" anchor="ctr" anchorCtr="0">
            <a:noAutofit/>
          </a:bodyPr>
          <a:lstStyle/>
          <a:p>
            <a:pPr>
              <a:buClr>
                <a:schemeClr val="dk1"/>
              </a:buClr>
              <a:buSzPts val="3600"/>
            </a:pPr>
            <a:r>
              <a:rPr lang="en-IN" sz="3600" dirty="0">
                <a:solidFill>
                  <a:schemeClr val="dk1"/>
                </a:solidFill>
                <a:latin typeface="Calibri"/>
                <a:ea typeface="Calibri"/>
                <a:cs typeface="Calibri"/>
                <a:sym typeface="Calibri"/>
              </a:rPr>
              <a:t>Utility based Agent</a:t>
            </a:r>
            <a:endParaRPr sz="3600" dirty="0">
              <a:solidFill>
                <a:srgbClr val="000000"/>
              </a:solidFill>
              <a:latin typeface="Calibri"/>
              <a:ea typeface="Calibri"/>
              <a:cs typeface="Calibri"/>
              <a:sym typeface="Calibri"/>
            </a:endParaRPr>
          </a:p>
        </p:txBody>
      </p:sp>
      <p:pic>
        <p:nvPicPr>
          <p:cNvPr id="305" name="Google Shape;305;g5bec5cddc3_0_169"/>
          <p:cNvPicPr preferRelativeResize="0"/>
          <p:nvPr/>
        </p:nvPicPr>
        <p:blipFill>
          <a:blip r:embed="rId3">
            <a:alphaModFix/>
          </a:blip>
          <a:stretch>
            <a:fillRect/>
          </a:stretch>
        </p:blipFill>
        <p:spPr>
          <a:xfrm>
            <a:off x="2971801" y="1962480"/>
            <a:ext cx="6010275" cy="3771900"/>
          </a:xfrm>
          <a:prstGeom prst="rect">
            <a:avLst/>
          </a:prstGeom>
          <a:noFill/>
          <a:ln>
            <a:noFill/>
          </a:ln>
        </p:spPr>
      </p:pic>
    </p:spTree>
    <p:extLst>
      <p:ext uri="{BB962C8B-B14F-4D97-AF65-F5344CB8AC3E}">
        <p14:creationId xmlns:p14="http://schemas.microsoft.com/office/powerpoint/2010/main" val="18656187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2A4E9-9D5D-4B21-9B51-FEF00ED81F88}"/>
              </a:ext>
            </a:extLst>
          </p:cNvPr>
          <p:cNvSpPr>
            <a:spLocks noGrp="1"/>
          </p:cNvSpPr>
          <p:nvPr>
            <p:ph type="title"/>
          </p:nvPr>
        </p:nvSpPr>
        <p:spPr>
          <a:xfrm>
            <a:off x="739266" y="595630"/>
            <a:ext cx="10713466" cy="400110"/>
          </a:xfrm>
        </p:spPr>
        <p:txBody>
          <a:bodyPr/>
          <a:lstStyle/>
          <a:p>
            <a:r>
              <a:rPr lang="en-US" dirty="0"/>
              <a:t>Learning Agent</a:t>
            </a:r>
          </a:p>
        </p:txBody>
      </p:sp>
      <p:sp>
        <p:nvSpPr>
          <p:cNvPr id="3" name="Text Placeholder 2">
            <a:extLst>
              <a:ext uri="{FF2B5EF4-FFF2-40B4-BE49-F238E27FC236}">
                <a16:creationId xmlns:a16="http://schemas.microsoft.com/office/drawing/2014/main" id="{6F59EEFE-9624-404C-B6EB-93E7AE85454D}"/>
              </a:ext>
            </a:extLst>
          </p:cNvPr>
          <p:cNvSpPr>
            <a:spLocks noGrp="1"/>
          </p:cNvSpPr>
          <p:nvPr>
            <p:ph type="body" idx="1"/>
          </p:nvPr>
        </p:nvSpPr>
        <p:spPr>
          <a:xfrm>
            <a:off x="2098345" y="2510409"/>
            <a:ext cx="9291955" cy="1569660"/>
          </a:xfrm>
        </p:spPr>
        <p:txBody>
          <a:bodyPr/>
          <a:lstStyle/>
          <a:p>
            <a:r>
              <a:rPr lang="en-US" sz="1800" dirty="0">
                <a:latin typeface="Times New Roman" panose="02020603050405020304" pitchFamily="18" charset="0"/>
                <a:ea typeface="Times New Roman" panose="02020603050405020304" pitchFamily="18" charset="0"/>
              </a:rPr>
              <a:t>Learning allows an agent to operate in initially unknown environments. </a:t>
            </a:r>
          </a:p>
          <a:p>
            <a:r>
              <a:rPr lang="en-US" sz="1800" dirty="0">
                <a:latin typeface="Times New Roman" panose="02020603050405020304" pitchFamily="18" charset="0"/>
                <a:ea typeface="Times New Roman" panose="02020603050405020304" pitchFamily="18" charset="0"/>
              </a:rPr>
              <a:t>The learning element modifies the performance element.</a:t>
            </a:r>
          </a:p>
          <a:p>
            <a:endParaRPr lang="en-US" dirty="0">
              <a:latin typeface="Times New Roman" panose="02020603050405020304" pitchFamily="18" charset="0"/>
              <a:ea typeface="Times New Roman" panose="02020603050405020304" pitchFamily="18" charset="0"/>
            </a:endParaRPr>
          </a:p>
          <a:p>
            <a:r>
              <a:rPr lang="en-US" sz="1800" dirty="0">
                <a:latin typeface="Times New Roman" panose="02020603050405020304" pitchFamily="18" charset="0"/>
                <a:ea typeface="Times New Roman" panose="02020603050405020304" pitchFamily="18" charset="0"/>
              </a:rPr>
              <a:t> Learning is required for true autonomy</a:t>
            </a:r>
          </a:p>
          <a:p>
            <a:endParaRPr lang="en-US" dirty="0"/>
          </a:p>
        </p:txBody>
      </p:sp>
    </p:spTree>
    <p:extLst>
      <p:ext uri="{BB962C8B-B14F-4D97-AF65-F5344CB8AC3E}">
        <p14:creationId xmlns:p14="http://schemas.microsoft.com/office/powerpoint/2010/main" val="7936217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g5bec5cddc3_0_175"/>
          <p:cNvSpPr txBox="1"/>
          <p:nvPr/>
        </p:nvSpPr>
        <p:spPr>
          <a:xfrm>
            <a:off x="1919640" y="274680"/>
            <a:ext cx="6120300" cy="849600"/>
          </a:xfrm>
          <a:prstGeom prst="rect">
            <a:avLst/>
          </a:prstGeom>
          <a:noFill/>
          <a:ln>
            <a:noFill/>
          </a:ln>
        </p:spPr>
        <p:txBody>
          <a:bodyPr spcFirstLastPara="1" wrap="square" lIns="91425" tIns="45700" rIns="91425" bIns="45700" anchor="ctr" anchorCtr="0">
            <a:noAutofit/>
          </a:bodyPr>
          <a:lstStyle/>
          <a:p>
            <a:pPr>
              <a:buClr>
                <a:schemeClr val="dk1"/>
              </a:buClr>
              <a:buSzPts val="3600"/>
            </a:pPr>
            <a:r>
              <a:rPr lang="en-IN" sz="3600">
                <a:solidFill>
                  <a:schemeClr val="dk1"/>
                </a:solidFill>
                <a:latin typeface="Calibri"/>
                <a:ea typeface="Calibri"/>
                <a:cs typeface="Calibri"/>
                <a:sym typeface="Calibri"/>
              </a:rPr>
              <a:t>Learning based Agent</a:t>
            </a:r>
            <a:endParaRPr sz="3600">
              <a:solidFill>
                <a:srgbClr val="000000"/>
              </a:solidFill>
              <a:latin typeface="Calibri"/>
              <a:ea typeface="Calibri"/>
              <a:cs typeface="Calibri"/>
              <a:sym typeface="Calibri"/>
            </a:endParaRPr>
          </a:p>
        </p:txBody>
      </p:sp>
      <p:pic>
        <p:nvPicPr>
          <p:cNvPr id="312" name="Google Shape;312;g5bec5cddc3_0_175"/>
          <p:cNvPicPr preferRelativeResize="0"/>
          <p:nvPr/>
        </p:nvPicPr>
        <p:blipFill>
          <a:blip r:embed="rId3">
            <a:alphaModFix/>
          </a:blip>
          <a:stretch>
            <a:fillRect/>
          </a:stretch>
        </p:blipFill>
        <p:spPr>
          <a:xfrm>
            <a:off x="2971800" y="2038681"/>
            <a:ext cx="6229350" cy="4181475"/>
          </a:xfrm>
          <a:prstGeom prst="rect">
            <a:avLst/>
          </a:prstGeom>
          <a:noFill/>
          <a:ln>
            <a:noFill/>
          </a:ln>
        </p:spPr>
      </p:pic>
    </p:spTree>
    <p:extLst>
      <p:ext uri="{BB962C8B-B14F-4D97-AF65-F5344CB8AC3E}">
        <p14:creationId xmlns:p14="http://schemas.microsoft.com/office/powerpoint/2010/main" val="13965460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0"/>
          <p:cNvSpPr txBox="1"/>
          <p:nvPr/>
        </p:nvSpPr>
        <p:spPr>
          <a:xfrm>
            <a:off x="2086425" y="2059300"/>
            <a:ext cx="8229300" cy="1441500"/>
          </a:xfrm>
          <a:prstGeom prst="rect">
            <a:avLst/>
          </a:prstGeom>
          <a:noFill/>
          <a:ln>
            <a:noFill/>
          </a:ln>
        </p:spPr>
        <p:txBody>
          <a:bodyPr spcFirstLastPara="1" wrap="square" lIns="91425" tIns="45700" rIns="91425" bIns="45700" anchor="t" anchorCtr="0">
            <a:noAutofit/>
          </a:bodyPr>
          <a:lstStyle/>
          <a:p>
            <a:pPr>
              <a:buClr>
                <a:srgbClr val="000000"/>
              </a:buClr>
              <a:buSzPts val="1400"/>
            </a:pPr>
            <a:endParaRPr sz="1400">
              <a:solidFill>
                <a:srgbClr val="000000"/>
              </a:solidFill>
              <a:latin typeface="Arial"/>
              <a:ea typeface="Arial"/>
              <a:cs typeface="Arial"/>
              <a:sym typeface="Arial"/>
            </a:endParaRPr>
          </a:p>
          <a:p>
            <a:pPr algn="r">
              <a:spcBef>
                <a:spcPts val="561"/>
              </a:spcBef>
              <a:buClr>
                <a:srgbClr val="000000"/>
              </a:buClr>
              <a:buSzPts val="2800"/>
            </a:pPr>
            <a:r>
              <a:rPr lang="en-IN" sz="2800">
                <a:solidFill>
                  <a:srgbClr val="000000"/>
                </a:solidFill>
                <a:latin typeface="Calibri"/>
                <a:ea typeface="Calibri"/>
                <a:cs typeface="Calibri"/>
                <a:sym typeface="Calibri"/>
              </a:rPr>
              <a:t>Thank You</a:t>
            </a:r>
            <a:endParaRPr sz="2800">
              <a:solidFill>
                <a:srgbClr val="000000"/>
              </a:solidFill>
              <a:latin typeface="Arial"/>
              <a:ea typeface="Arial"/>
              <a:cs typeface="Arial"/>
              <a:sym typeface="Arial"/>
            </a:endParaRPr>
          </a:p>
        </p:txBody>
      </p:sp>
      <p:sp>
        <p:nvSpPr>
          <p:cNvPr id="319" name="Google Shape;319;p10"/>
          <p:cNvSpPr txBox="1"/>
          <p:nvPr/>
        </p:nvSpPr>
        <p:spPr>
          <a:xfrm>
            <a:off x="10056360" y="6237360"/>
            <a:ext cx="611280" cy="292680"/>
          </a:xfrm>
          <a:prstGeom prst="rect">
            <a:avLst/>
          </a:prstGeom>
          <a:noFill/>
          <a:ln>
            <a:noFill/>
          </a:ln>
        </p:spPr>
        <p:txBody>
          <a:bodyPr spcFirstLastPara="1" wrap="square" lIns="91425" tIns="45700" rIns="91425" bIns="45700" anchor="t" anchorCtr="0">
            <a:noAutofit/>
          </a:bodyPr>
          <a:lstStyle/>
          <a:p>
            <a:pPr>
              <a:buClr>
                <a:srgbClr val="000000"/>
              </a:buClr>
              <a:buSzPts val="1600"/>
            </a:pPr>
            <a:fld id="{00000000-1234-1234-1234-123412341234}" type="slidenum">
              <a:rPr lang="en-IN" sz="1600" b="1">
                <a:solidFill>
                  <a:srgbClr val="000000"/>
                </a:solidFill>
                <a:latin typeface="Calibri"/>
                <a:ea typeface="Calibri"/>
                <a:cs typeface="Calibri"/>
                <a:sym typeface="Calibri"/>
              </a:rPr>
              <a:pPr>
                <a:buClr>
                  <a:srgbClr val="000000"/>
                </a:buClr>
                <a:buSzPts val="1600"/>
              </a:pPr>
              <a:t>103</a:t>
            </a:fld>
            <a:endParaRPr sz="1600">
              <a:solidFill>
                <a:srgbClr val="000000"/>
              </a:solidFill>
              <a:latin typeface="Times New Roman"/>
              <a:ea typeface="Times New Roman"/>
              <a:cs typeface="Times New Roman"/>
              <a:sym typeface="Times New Roman"/>
            </a:endParaRPr>
          </a:p>
        </p:txBody>
      </p:sp>
      <p:sp>
        <p:nvSpPr>
          <p:cNvPr id="320" name="Google Shape;320;p10"/>
          <p:cNvSpPr txBox="1"/>
          <p:nvPr/>
        </p:nvSpPr>
        <p:spPr>
          <a:xfrm>
            <a:off x="2088325" y="3385650"/>
            <a:ext cx="8292600" cy="642900"/>
          </a:xfrm>
          <a:prstGeom prst="rect">
            <a:avLst/>
          </a:prstGeom>
          <a:noFill/>
          <a:ln>
            <a:noFill/>
          </a:ln>
        </p:spPr>
        <p:txBody>
          <a:bodyPr spcFirstLastPara="1" wrap="square" lIns="91425" tIns="91425" rIns="91425" bIns="91425" anchor="t" anchorCtr="0">
            <a:noAutofit/>
          </a:bodyPr>
          <a:lstStyle/>
          <a:p>
            <a:pPr>
              <a:buClr>
                <a:srgbClr val="000000"/>
              </a:buClr>
              <a:buSzPts val="1400"/>
            </a:pPr>
            <a:endParaRPr sz="1400">
              <a:solidFill>
                <a:srgbClr val="000000"/>
              </a:solidFill>
              <a:latin typeface="Arial"/>
              <a:ea typeface="Arial"/>
              <a:cs typeface="Arial"/>
              <a:sym typeface="Arial"/>
            </a:endParaRPr>
          </a:p>
          <a:p>
            <a:pPr>
              <a:buClr>
                <a:srgbClr val="000000"/>
              </a:buClr>
              <a:buSzPts val="1400"/>
            </a:pPr>
            <a:r>
              <a:rPr lang="en-IN" sz="1400" b="1">
                <a:solidFill>
                  <a:srgbClr val="000000"/>
                </a:solidFill>
                <a:latin typeface="Arial"/>
                <a:ea typeface="Arial"/>
                <a:cs typeface="Arial"/>
                <a:sym typeface="Arial"/>
              </a:rPr>
              <a:t>Required Reading: </a:t>
            </a:r>
            <a:r>
              <a:rPr lang="en-IN" sz="1400">
                <a:solidFill>
                  <a:srgbClr val="000000"/>
                </a:solidFill>
                <a:latin typeface="Arial"/>
                <a:ea typeface="Arial"/>
                <a:cs typeface="Arial"/>
                <a:sym typeface="Arial"/>
              </a:rPr>
              <a:t> AIMA - Chapter  # </a:t>
            </a:r>
            <a:r>
              <a:rPr lang="en-IN"/>
              <a:t>2</a:t>
            </a:r>
            <a:r>
              <a:rPr lang="en-IN" sz="1400">
                <a:solidFill>
                  <a:srgbClr val="000000"/>
                </a:solidFill>
                <a:latin typeface="Arial"/>
                <a:ea typeface="Arial"/>
                <a:cs typeface="Arial"/>
                <a:sym typeface="Arial"/>
              </a:rPr>
              <a:t>- </a:t>
            </a:r>
            <a:endParaRPr sz="1400">
              <a:solidFill>
                <a:srgbClr val="000000"/>
              </a:solidFill>
              <a:latin typeface="Arial"/>
              <a:ea typeface="Arial"/>
              <a:cs typeface="Arial"/>
              <a:sym typeface="Arial"/>
            </a:endParaRPr>
          </a:p>
          <a:p>
            <a:pPr>
              <a:buClr>
                <a:srgbClr val="000000"/>
              </a:buClr>
              <a:buSzPts val="1400"/>
            </a:pPr>
            <a:endParaRPr sz="1400">
              <a:solidFill>
                <a:srgbClr val="000000"/>
              </a:solidFill>
              <a:latin typeface="Arial"/>
              <a:ea typeface="Arial"/>
              <a:cs typeface="Arial"/>
              <a:sym typeface="Arial"/>
            </a:endParaRPr>
          </a:p>
          <a:p>
            <a:pPr>
              <a:buClr>
                <a:srgbClr val="000000"/>
              </a:buClr>
              <a:buSzPts val="1400"/>
            </a:pPr>
            <a:endParaRPr sz="1400">
              <a:solidFill>
                <a:srgbClr val="000000"/>
              </a:solidFill>
              <a:latin typeface="Arial"/>
              <a:ea typeface="Arial"/>
              <a:cs typeface="Arial"/>
              <a:sym typeface="Arial"/>
            </a:endParaRPr>
          </a:p>
          <a:p>
            <a:pPr>
              <a:buClr>
                <a:srgbClr val="000000"/>
              </a:buClr>
              <a:buSzPts val="1400"/>
            </a:pPr>
            <a:endParaRPr sz="1400">
              <a:solidFill>
                <a:srgbClr val="000000"/>
              </a:solidFill>
              <a:latin typeface="Arial"/>
              <a:ea typeface="Arial"/>
              <a:cs typeface="Arial"/>
              <a:sym typeface="Arial"/>
            </a:endParaRPr>
          </a:p>
          <a:p>
            <a:pPr>
              <a:buClr>
                <a:srgbClr val="000000"/>
              </a:buClr>
              <a:buSzPts val="1400"/>
            </a:pPr>
            <a:endParaRPr sz="1400">
              <a:solidFill>
                <a:srgbClr val="000000"/>
              </a:solidFill>
              <a:latin typeface="Arial"/>
              <a:ea typeface="Arial"/>
              <a:cs typeface="Arial"/>
              <a:sym typeface="Arial"/>
            </a:endParaRPr>
          </a:p>
          <a:p>
            <a:pPr>
              <a:buClr>
                <a:srgbClr val="000000"/>
              </a:buClr>
              <a:buSzPts val="1400"/>
            </a:pPr>
            <a:endParaRPr sz="1400">
              <a:solidFill>
                <a:srgbClr val="000000"/>
              </a:solidFill>
              <a:latin typeface="Arial"/>
              <a:ea typeface="Arial"/>
              <a:cs typeface="Arial"/>
              <a:sym typeface="Arial"/>
            </a:endParaRPr>
          </a:p>
          <a:p>
            <a:pPr>
              <a:buClr>
                <a:srgbClr val="000000"/>
              </a:buClr>
              <a:buSzPts val="1400"/>
            </a:pPr>
            <a:endParaRPr sz="1400">
              <a:solidFill>
                <a:srgbClr val="000000"/>
              </a:solidFill>
              <a:latin typeface="Arial"/>
              <a:ea typeface="Arial"/>
              <a:cs typeface="Arial"/>
              <a:sym typeface="Arial"/>
            </a:endParaRPr>
          </a:p>
          <a:p>
            <a:pPr>
              <a:buClr>
                <a:srgbClr val="000000"/>
              </a:buClr>
              <a:buSzPts val="1400"/>
            </a:pPr>
            <a:endParaRPr sz="1400">
              <a:solidFill>
                <a:srgbClr val="000000"/>
              </a:solidFill>
              <a:latin typeface="Arial"/>
              <a:ea typeface="Arial"/>
              <a:cs typeface="Arial"/>
              <a:sym typeface="Arial"/>
            </a:endParaRPr>
          </a:p>
          <a:p>
            <a:pPr>
              <a:buClr>
                <a:srgbClr val="000000"/>
              </a:buClr>
              <a:buSzPts val="1400"/>
            </a:pPr>
            <a:endParaRPr sz="1400">
              <a:solidFill>
                <a:srgbClr val="000000"/>
              </a:solidFill>
              <a:latin typeface="Arial"/>
              <a:ea typeface="Arial"/>
              <a:cs typeface="Arial"/>
              <a:sym typeface="Arial"/>
            </a:endParaRPr>
          </a:p>
          <a:p>
            <a:pPr>
              <a:buClr>
                <a:srgbClr val="000000"/>
              </a:buClr>
              <a:buSzPts val="1400"/>
            </a:pPr>
            <a:endParaRPr sz="1400">
              <a:solidFill>
                <a:srgbClr val="000000"/>
              </a:solidFill>
              <a:latin typeface="Arial"/>
              <a:ea typeface="Arial"/>
              <a:cs typeface="Arial"/>
              <a:sym typeface="Arial"/>
            </a:endParaRPr>
          </a:p>
          <a:p>
            <a:pPr>
              <a:buClr>
                <a:srgbClr val="000000"/>
              </a:buClr>
              <a:buSzPts val="1400"/>
            </a:pPr>
            <a:endParaRPr sz="1400">
              <a:solidFill>
                <a:srgbClr val="000000"/>
              </a:solidFill>
              <a:latin typeface="Arial"/>
              <a:ea typeface="Arial"/>
              <a:cs typeface="Arial"/>
              <a:sym typeface="Arial"/>
            </a:endParaRPr>
          </a:p>
          <a:p>
            <a:pPr>
              <a:buClr>
                <a:srgbClr val="000000"/>
              </a:buClr>
              <a:buSzPts val="1400"/>
            </a:pPr>
            <a:endParaRPr sz="1400">
              <a:solidFill>
                <a:srgbClr val="000000"/>
              </a:solidFill>
              <a:latin typeface="Arial"/>
              <a:ea typeface="Arial"/>
              <a:cs typeface="Arial"/>
              <a:sym typeface="Arial"/>
            </a:endParaRPr>
          </a:p>
          <a:p>
            <a:pPr>
              <a:buClr>
                <a:srgbClr val="000000"/>
              </a:buClr>
              <a:buSzPts val="1400"/>
            </a:pPr>
            <a:endParaRPr sz="1400">
              <a:solidFill>
                <a:srgbClr val="000000"/>
              </a:solidFill>
              <a:latin typeface="Arial"/>
              <a:ea typeface="Arial"/>
              <a:cs typeface="Arial"/>
              <a:sym typeface="Arial"/>
            </a:endParaRPr>
          </a:p>
          <a:p>
            <a:pPr>
              <a:buClr>
                <a:srgbClr val="000000"/>
              </a:buClr>
              <a:buSzPts val="900"/>
            </a:pPr>
            <a:r>
              <a:rPr lang="en-IN" sz="900">
                <a:solidFill>
                  <a:srgbClr val="FF0000"/>
                </a:solidFill>
                <a:latin typeface="Arial"/>
                <a:ea typeface="Arial"/>
                <a:cs typeface="Arial"/>
                <a:sym typeface="Arial"/>
              </a:rPr>
              <a:t>Note : Some of the slides are adopted from AIMA TB materials </a:t>
            </a:r>
            <a:endParaRPr sz="900">
              <a:solidFill>
                <a:srgbClr val="FF0000"/>
              </a:solidFill>
              <a:latin typeface="Arial"/>
              <a:ea typeface="Arial"/>
              <a:cs typeface="Arial"/>
              <a:sym typeface="Arial"/>
            </a:endParaRPr>
          </a:p>
          <a:p>
            <a:pPr>
              <a:buClr>
                <a:srgbClr val="000000"/>
              </a:buClr>
              <a:buSzPts val="1400"/>
            </a:pPr>
            <a:endParaRPr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2445593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914400" y="1584515"/>
            <a:ext cx="10363200" cy="1470025"/>
          </a:xfrm>
        </p:spPr>
        <p:txBody>
          <a:bodyPr>
            <a:noAutofit/>
          </a:bodyPr>
          <a:lstStyle/>
          <a:p>
            <a:pPr algn="ctr"/>
            <a:r>
              <a:rPr lang="en-US" sz="4000" dirty="0"/>
              <a:t>Artificial &amp; Computational Intelligence</a:t>
            </a:r>
          </a:p>
        </p:txBody>
      </p:sp>
      <p:sp>
        <p:nvSpPr>
          <p:cNvPr id="4" name="TextBox 3"/>
          <p:cNvSpPr txBox="1"/>
          <p:nvPr/>
        </p:nvSpPr>
        <p:spPr>
          <a:xfrm>
            <a:off x="1678675" y="3575712"/>
            <a:ext cx="9280477" cy="461665"/>
          </a:xfrm>
          <a:prstGeom prst="rect">
            <a:avLst/>
          </a:prstGeom>
          <a:noFill/>
        </p:spPr>
        <p:txBody>
          <a:bodyPr wrap="square" rtlCol="0">
            <a:spAutoFit/>
          </a:bodyPr>
          <a:lstStyle/>
          <a:p>
            <a:r>
              <a:rPr lang="en-GB" sz="2400" b="1" dirty="0"/>
              <a:t>Session 3: </a:t>
            </a:r>
            <a:r>
              <a:rPr lang="en-US" sz="2400" b="1" dirty="0"/>
              <a:t>Problem Solving Agent using Uninformed Search</a:t>
            </a:r>
            <a:endParaRPr lang="en-GB" sz="2400" b="1" dirty="0"/>
          </a:p>
        </p:txBody>
      </p:sp>
    </p:spTree>
    <p:extLst>
      <p:ext uri="{BB962C8B-B14F-4D97-AF65-F5344CB8AC3E}">
        <p14:creationId xmlns:p14="http://schemas.microsoft.com/office/powerpoint/2010/main" val="241869890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647129" y="-330914"/>
            <a:ext cx="10515600" cy="1325563"/>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3200" b="1" baseline="0">
                <a:solidFill>
                  <a:srgbClr val="002060"/>
                </a:solidFill>
                <a:latin typeface="+mj-lt"/>
                <a:ea typeface="+mj-ea"/>
                <a:cs typeface="+mj-cs"/>
              </a:defRPr>
            </a:lvl1pPr>
            <a:lvl2pPr algn="l" rtl="0" eaLnBrk="0" fontAlgn="base" hangingPunct="0">
              <a:spcBef>
                <a:spcPct val="0"/>
              </a:spcBef>
              <a:spcAft>
                <a:spcPct val="0"/>
              </a:spcAft>
              <a:defRPr kumimoji="1" sz="3200" b="1">
                <a:solidFill>
                  <a:schemeClr val="tx2"/>
                </a:solidFill>
                <a:latin typeface="Arial" charset="0"/>
              </a:defRPr>
            </a:lvl2pPr>
            <a:lvl3pPr algn="l" rtl="0" eaLnBrk="0" fontAlgn="base" hangingPunct="0">
              <a:spcBef>
                <a:spcPct val="0"/>
              </a:spcBef>
              <a:spcAft>
                <a:spcPct val="0"/>
              </a:spcAft>
              <a:defRPr kumimoji="1" sz="3200" b="1">
                <a:solidFill>
                  <a:schemeClr val="tx2"/>
                </a:solidFill>
                <a:latin typeface="Arial" charset="0"/>
              </a:defRPr>
            </a:lvl3pPr>
            <a:lvl4pPr algn="l" rtl="0" eaLnBrk="0" fontAlgn="base" hangingPunct="0">
              <a:spcBef>
                <a:spcPct val="0"/>
              </a:spcBef>
              <a:spcAft>
                <a:spcPct val="0"/>
              </a:spcAft>
              <a:defRPr kumimoji="1" sz="3200" b="1">
                <a:solidFill>
                  <a:schemeClr val="tx2"/>
                </a:solidFill>
                <a:latin typeface="Arial" charset="0"/>
              </a:defRPr>
            </a:lvl4pPr>
            <a:lvl5pPr algn="l" rtl="0" eaLnBrk="0" fontAlgn="base" hangingPunct="0">
              <a:spcBef>
                <a:spcPct val="0"/>
              </a:spcBef>
              <a:spcAft>
                <a:spcPct val="0"/>
              </a:spcAft>
              <a:defRPr kumimoji="1" sz="3200" b="1">
                <a:solidFill>
                  <a:schemeClr val="tx2"/>
                </a:solidFill>
                <a:latin typeface="Arial" charset="0"/>
              </a:defRPr>
            </a:lvl5pPr>
            <a:lvl6pPr marL="457200" algn="l" rtl="0" eaLnBrk="0" fontAlgn="base" hangingPunct="0">
              <a:spcBef>
                <a:spcPct val="0"/>
              </a:spcBef>
              <a:spcAft>
                <a:spcPct val="0"/>
              </a:spcAft>
              <a:defRPr kumimoji="1" sz="3200" b="1">
                <a:solidFill>
                  <a:schemeClr val="tx2"/>
                </a:solidFill>
                <a:latin typeface="Arial" charset="0"/>
              </a:defRPr>
            </a:lvl6pPr>
            <a:lvl7pPr marL="914400" algn="l" rtl="0" eaLnBrk="0" fontAlgn="base" hangingPunct="0">
              <a:spcBef>
                <a:spcPct val="0"/>
              </a:spcBef>
              <a:spcAft>
                <a:spcPct val="0"/>
              </a:spcAft>
              <a:defRPr kumimoji="1" sz="3200" b="1">
                <a:solidFill>
                  <a:schemeClr val="tx2"/>
                </a:solidFill>
                <a:latin typeface="Arial" charset="0"/>
              </a:defRPr>
            </a:lvl7pPr>
            <a:lvl8pPr marL="1371600" algn="l" rtl="0" eaLnBrk="0" fontAlgn="base" hangingPunct="0">
              <a:spcBef>
                <a:spcPct val="0"/>
              </a:spcBef>
              <a:spcAft>
                <a:spcPct val="0"/>
              </a:spcAft>
              <a:defRPr kumimoji="1" sz="3200" b="1">
                <a:solidFill>
                  <a:schemeClr val="tx2"/>
                </a:solidFill>
                <a:latin typeface="Arial" charset="0"/>
              </a:defRPr>
            </a:lvl8pPr>
            <a:lvl9pPr marL="1828800" algn="l" rtl="0" eaLnBrk="0" fontAlgn="base" hangingPunct="0">
              <a:spcBef>
                <a:spcPct val="0"/>
              </a:spcBef>
              <a:spcAft>
                <a:spcPct val="0"/>
              </a:spcAft>
              <a:defRPr kumimoji="1" sz="3200" b="1">
                <a:solidFill>
                  <a:schemeClr val="tx2"/>
                </a:solidFill>
                <a:latin typeface="Arial" charset="0"/>
              </a:defRPr>
            </a:lvl9pPr>
          </a:lstStyle>
          <a:p>
            <a:r>
              <a:rPr lang="en-US" kern="0" dirty="0"/>
              <a:t>Lecture Outline</a:t>
            </a:r>
          </a:p>
        </p:txBody>
      </p:sp>
      <p:sp>
        <p:nvSpPr>
          <p:cNvPr id="5" name="Content Placeholder 2"/>
          <p:cNvSpPr txBox="1">
            <a:spLocks/>
          </p:cNvSpPr>
          <p:nvPr/>
        </p:nvSpPr>
        <p:spPr bwMode="auto">
          <a:xfrm>
            <a:off x="838200" y="1825625"/>
            <a:ext cx="10515600" cy="4351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Clr>
                <a:srgbClr val="FF0000"/>
              </a:buClr>
              <a:buNone/>
              <a:defRPr kumimoji="1" sz="2800" baseline="0">
                <a:solidFill>
                  <a:schemeClr val="tx1"/>
                </a:solidFill>
                <a:latin typeface="+mn-lt"/>
                <a:ea typeface="+mn-ea"/>
                <a:cs typeface="+mn-cs"/>
              </a:defRPr>
            </a:lvl1pPr>
            <a:lvl2pPr marL="457200" indent="0" algn="ctr" rtl="0" eaLnBrk="0" fontAlgn="base" hangingPunct="0">
              <a:spcBef>
                <a:spcPct val="20000"/>
              </a:spcBef>
              <a:spcAft>
                <a:spcPct val="0"/>
              </a:spcAft>
              <a:buClr>
                <a:srgbClr val="FF0000"/>
              </a:buClr>
              <a:buNone/>
              <a:defRPr kumimoji="1" sz="2400">
                <a:solidFill>
                  <a:schemeClr val="tx1"/>
                </a:solidFill>
                <a:latin typeface="+mn-lt"/>
              </a:defRPr>
            </a:lvl2pPr>
            <a:lvl3pPr marL="914400" indent="0" algn="ctr" rtl="0" eaLnBrk="0" fontAlgn="base" hangingPunct="0">
              <a:spcBef>
                <a:spcPct val="20000"/>
              </a:spcBef>
              <a:spcAft>
                <a:spcPct val="0"/>
              </a:spcAft>
              <a:buClr>
                <a:srgbClr val="FF0000"/>
              </a:buClr>
              <a:buNone/>
              <a:defRPr kumimoji="1" sz="2000">
                <a:solidFill>
                  <a:schemeClr val="tx1"/>
                </a:solidFill>
                <a:latin typeface="+mn-lt"/>
              </a:defRPr>
            </a:lvl3pPr>
            <a:lvl4pPr marL="1371600" indent="0" algn="ctr" rtl="0" eaLnBrk="0" fontAlgn="base" hangingPunct="0">
              <a:spcBef>
                <a:spcPct val="20000"/>
              </a:spcBef>
              <a:spcAft>
                <a:spcPct val="0"/>
              </a:spcAft>
              <a:buClr>
                <a:srgbClr val="FF0000"/>
              </a:buClr>
              <a:buNone/>
              <a:defRPr kumimoji="1" sz="2000">
                <a:solidFill>
                  <a:schemeClr val="tx1"/>
                </a:solidFill>
                <a:latin typeface="+mn-lt"/>
              </a:defRPr>
            </a:lvl4pPr>
            <a:lvl5pPr marL="1828800" indent="0" algn="ctr" rtl="0" eaLnBrk="0" fontAlgn="base" hangingPunct="0">
              <a:spcBef>
                <a:spcPct val="20000"/>
              </a:spcBef>
              <a:spcAft>
                <a:spcPct val="0"/>
              </a:spcAft>
              <a:buClr>
                <a:srgbClr val="FF0000"/>
              </a:buClr>
              <a:buNone/>
              <a:defRPr kumimoji="1" sz="2000">
                <a:solidFill>
                  <a:schemeClr val="tx1"/>
                </a:solidFill>
                <a:latin typeface="+mn-lt"/>
              </a:defRPr>
            </a:lvl5pPr>
            <a:lvl6pPr marL="2286000" indent="0" algn="ctr" rtl="0" eaLnBrk="0" fontAlgn="base" hangingPunct="0">
              <a:spcBef>
                <a:spcPct val="20000"/>
              </a:spcBef>
              <a:spcAft>
                <a:spcPct val="0"/>
              </a:spcAft>
              <a:buClr>
                <a:srgbClr val="FF0000"/>
              </a:buClr>
              <a:buNone/>
              <a:defRPr kumimoji="1">
                <a:solidFill>
                  <a:schemeClr val="tx1"/>
                </a:solidFill>
                <a:latin typeface="+mn-lt"/>
              </a:defRPr>
            </a:lvl6pPr>
            <a:lvl7pPr marL="2743200" indent="0" algn="ctr" rtl="0" eaLnBrk="0" fontAlgn="base" hangingPunct="0">
              <a:spcBef>
                <a:spcPct val="20000"/>
              </a:spcBef>
              <a:spcAft>
                <a:spcPct val="0"/>
              </a:spcAft>
              <a:buClr>
                <a:srgbClr val="FF0000"/>
              </a:buClr>
              <a:buNone/>
              <a:defRPr kumimoji="1">
                <a:solidFill>
                  <a:schemeClr val="tx1"/>
                </a:solidFill>
                <a:latin typeface="+mn-lt"/>
              </a:defRPr>
            </a:lvl7pPr>
            <a:lvl8pPr marL="3200400" indent="0" algn="ctr" rtl="0" eaLnBrk="0" fontAlgn="base" hangingPunct="0">
              <a:spcBef>
                <a:spcPct val="20000"/>
              </a:spcBef>
              <a:spcAft>
                <a:spcPct val="0"/>
              </a:spcAft>
              <a:buClr>
                <a:srgbClr val="FF0000"/>
              </a:buClr>
              <a:buNone/>
              <a:defRPr kumimoji="1">
                <a:solidFill>
                  <a:schemeClr val="tx1"/>
                </a:solidFill>
                <a:latin typeface="+mn-lt"/>
              </a:defRPr>
            </a:lvl8pPr>
            <a:lvl9pPr marL="3657600" indent="0" algn="ctr" rtl="0" eaLnBrk="0" fontAlgn="base" hangingPunct="0">
              <a:spcBef>
                <a:spcPct val="20000"/>
              </a:spcBef>
              <a:spcAft>
                <a:spcPct val="0"/>
              </a:spcAft>
              <a:buClr>
                <a:srgbClr val="FF0000"/>
              </a:buClr>
              <a:buNone/>
              <a:defRPr kumimoji="1">
                <a:solidFill>
                  <a:schemeClr val="tx1"/>
                </a:solidFill>
                <a:latin typeface="+mn-lt"/>
              </a:defRPr>
            </a:lvl9pPr>
          </a:lstStyle>
          <a:p>
            <a:pPr marL="457200" indent="-457200" algn="l">
              <a:buFont typeface="Arial" panose="020B0604020202020204" pitchFamily="34" charset="0"/>
              <a:buChar char="•"/>
            </a:pPr>
            <a:r>
              <a:rPr lang="en-US" dirty="0"/>
              <a:t>Problem Formulation – Examples</a:t>
            </a:r>
          </a:p>
          <a:p>
            <a:pPr marL="457200" indent="-457200" algn="l">
              <a:buFont typeface="Arial" panose="020B0604020202020204" pitchFamily="34" charset="0"/>
              <a:buChar char="•"/>
            </a:pPr>
            <a:r>
              <a:rPr lang="en-US" dirty="0"/>
              <a:t>Algorithms: BFS, Uniform cost Search, DFS, Depth Limited Search, Iterative Deepening Search, Bidirectional Search</a:t>
            </a:r>
          </a:p>
          <a:p>
            <a:pPr marL="457200" indent="-457200" algn="l">
              <a:buFont typeface="Arial" panose="020B0604020202020204" pitchFamily="34" charset="0"/>
              <a:buChar char="•"/>
            </a:pPr>
            <a:r>
              <a:rPr lang="en-US" dirty="0"/>
              <a:t>Comparisons of algorithms</a:t>
            </a:r>
            <a:endParaRPr lang="en-US" kern="0" dirty="0"/>
          </a:p>
          <a:p>
            <a:pPr algn="l"/>
            <a:endParaRPr lang="en-US" kern="0" dirty="0"/>
          </a:p>
          <a:p>
            <a:pPr algn="l"/>
            <a:r>
              <a:rPr lang="en-US" sz="1600" kern="0" dirty="0"/>
              <a:t>Reference: Chapter 3.1-3.4 from AI: A modern approach (Russell, </a:t>
            </a:r>
            <a:r>
              <a:rPr lang="en-US" sz="1600" kern="0" dirty="0" err="1"/>
              <a:t>Norvig</a:t>
            </a:r>
            <a:r>
              <a:rPr lang="en-US" sz="1600" kern="0" dirty="0"/>
              <a:t>)</a:t>
            </a:r>
          </a:p>
        </p:txBody>
      </p:sp>
    </p:spTree>
    <p:extLst>
      <p:ext uri="{BB962C8B-B14F-4D97-AF65-F5344CB8AC3E}">
        <p14:creationId xmlns:p14="http://schemas.microsoft.com/office/powerpoint/2010/main" val="2573143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Agent Architecture Recap</a:t>
            </a:r>
          </a:p>
        </p:txBody>
      </p:sp>
      <p:sp>
        <p:nvSpPr>
          <p:cNvPr id="3" name="Content Placeholder 2"/>
          <p:cNvSpPr>
            <a:spLocks noGrp="1"/>
          </p:cNvSpPr>
          <p:nvPr>
            <p:ph idx="1"/>
          </p:nvPr>
        </p:nvSpPr>
        <p:spPr/>
        <p:txBody>
          <a:bodyPr/>
          <a:lstStyle/>
          <a:p>
            <a:r>
              <a:rPr lang="en-US" b="1" dirty="0">
                <a:solidFill>
                  <a:srgbClr val="002060"/>
                </a:solidFill>
              </a:rPr>
              <a:t>Goal based Agent</a:t>
            </a:r>
          </a:p>
          <a:p>
            <a:pPr lvl="1"/>
            <a:r>
              <a:rPr lang="en-US" b="1" dirty="0">
                <a:solidFill>
                  <a:srgbClr val="002060"/>
                </a:solidFill>
              </a:rPr>
              <a:t>Problem Solving Agents</a:t>
            </a:r>
          </a:p>
        </p:txBody>
      </p:sp>
    </p:spTree>
    <p:extLst>
      <p:ext uri="{BB962C8B-B14F-4D97-AF65-F5344CB8AC3E}">
        <p14:creationId xmlns:p14="http://schemas.microsoft.com/office/powerpoint/2010/main" val="8751069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Problem Solving Agents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0457" y="1690688"/>
            <a:ext cx="7171086" cy="4351338"/>
          </a:xfrm>
        </p:spPr>
      </p:pic>
      <p:sp>
        <p:nvSpPr>
          <p:cNvPr id="5" name="TextBox 4"/>
          <p:cNvSpPr txBox="1"/>
          <p:nvPr/>
        </p:nvSpPr>
        <p:spPr>
          <a:xfrm>
            <a:off x="76479" y="2739809"/>
            <a:ext cx="1821781" cy="461665"/>
          </a:xfrm>
          <a:prstGeom prst="rect">
            <a:avLst/>
          </a:prstGeom>
          <a:noFill/>
        </p:spPr>
        <p:txBody>
          <a:bodyPr wrap="none" rtlCol="0">
            <a:spAutoFit/>
          </a:bodyPr>
          <a:lstStyle/>
          <a:p>
            <a:r>
              <a:rPr lang="en-US" sz="2400" dirty="0">
                <a:solidFill>
                  <a:srgbClr val="002060"/>
                </a:solidFill>
              </a:rPr>
              <a:t>Agent is here</a:t>
            </a:r>
          </a:p>
        </p:txBody>
      </p:sp>
      <p:cxnSp>
        <p:nvCxnSpPr>
          <p:cNvPr id="7" name="Straight Arrow Connector 6"/>
          <p:cNvCxnSpPr/>
          <p:nvPr/>
        </p:nvCxnSpPr>
        <p:spPr>
          <a:xfrm>
            <a:off x="1898260" y="2970642"/>
            <a:ext cx="612197"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46874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Problem Solving Agents</a:t>
            </a:r>
          </a:p>
        </p:txBody>
      </p:sp>
      <p:sp>
        <p:nvSpPr>
          <p:cNvPr id="3" name="Content Placeholder 2"/>
          <p:cNvSpPr>
            <a:spLocks noGrp="1"/>
          </p:cNvSpPr>
          <p:nvPr>
            <p:ph idx="1"/>
          </p:nvPr>
        </p:nvSpPr>
        <p:spPr/>
        <p:txBody>
          <a:bodyPr/>
          <a:lstStyle/>
          <a:p>
            <a:r>
              <a:rPr lang="en-US" dirty="0">
                <a:solidFill>
                  <a:srgbClr val="002060"/>
                </a:solidFill>
              </a:rPr>
              <a:t>Agent is holidaying in Arad.</a:t>
            </a:r>
          </a:p>
          <a:p>
            <a:r>
              <a:rPr lang="en-US" dirty="0">
                <a:solidFill>
                  <a:srgbClr val="002060"/>
                </a:solidFill>
              </a:rPr>
              <a:t>Many factors in its performance measure</a:t>
            </a:r>
          </a:p>
          <a:p>
            <a:pPr lvl="1"/>
            <a:r>
              <a:rPr lang="en-US" dirty="0">
                <a:solidFill>
                  <a:srgbClr val="002060"/>
                </a:solidFill>
              </a:rPr>
              <a:t>Tour the famous places</a:t>
            </a:r>
          </a:p>
          <a:p>
            <a:pPr lvl="1"/>
            <a:r>
              <a:rPr lang="en-US" dirty="0">
                <a:solidFill>
                  <a:srgbClr val="002060"/>
                </a:solidFill>
              </a:rPr>
              <a:t>Try local cuisine</a:t>
            </a:r>
          </a:p>
          <a:p>
            <a:pPr lvl="1"/>
            <a:r>
              <a:rPr lang="en-US" dirty="0">
                <a:solidFill>
                  <a:srgbClr val="002060"/>
                </a:solidFill>
              </a:rPr>
              <a:t>Souvenir Shopping</a:t>
            </a:r>
          </a:p>
        </p:txBody>
      </p:sp>
    </p:spTree>
    <p:extLst>
      <p:ext uri="{BB962C8B-B14F-4D97-AF65-F5344CB8AC3E}">
        <p14:creationId xmlns:p14="http://schemas.microsoft.com/office/powerpoint/2010/main" val="31768183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Problem Solving Agents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0457" y="1690688"/>
            <a:ext cx="7171086" cy="4351338"/>
          </a:xfrm>
        </p:spPr>
      </p:pic>
      <p:sp>
        <p:nvSpPr>
          <p:cNvPr id="5" name="TextBox 4"/>
          <p:cNvSpPr txBox="1"/>
          <p:nvPr/>
        </p:nvSpPr>
        <p:spPr>
          <a:xfrm>
            <a:off x="76479" y="2739809"/>
            <a:ext cx="1821781" cy="461665"/>
          </a:xfrm>
          <a:prstGeom prst="rect">
            <a:avLst/>
          </a:prstGeom>
          <a:noFill/>
        </p:spPr>
        <p:txBody>
          <a:bodyPr wrap="none" rtlCol="0">
            <a:spAutoFit/>
          </a:bodyPr>
          <a:lstStyle/>
          <a:p>
            <a:r>
              <a:rPr lang="en-US" sz="2400" dirty="0">
                <a:solidFill>
                  <a:srgbClr val="002060"/>
                </a:solidFill>
              </a:rPr>
              <a:t>Agent is here</a:t>
            </a:r>
          </a:p>
        </p:txBody>
      </p:sp>
      <p:cxnSp>
        <p:nvCxnSpPr>
          <p:cNvPr id="7" name="Straight Arrow Connector 6"/>
          <p:cNvCxnSpPr/>
          <p:nvPr/>
        </p:nvCxnSpPr>
        <p:spPr>
          <a:xfrm>
            <a:off x="1898260" y="2970642"/>
            <a:ext cx="612197"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071945" y="6042026"/>
            <a:ext cx="758541" cy="461665"/>
          </a:xfrm>
          <a:prstGeom prst="rect">
            <a:avLst/>
          </a:prstGeom>
          <a:noFill/>
        </p:spPr>
        <p:txBody>
          <a:bodyPr wrap="none" rtlCol="0">
            <a:spAutoFit/>
          </a:bodyPr>
          <a:lstStyle/>
          <a:p>
            <a:r>
              <a:rPr lang="en-US" sz="2400" dirty="0">
                <a:solidFill>
                  <a:srgbClr val="002060"/>
                </a:solidFill>
              </a:rPr>
              <a:t>Goal</a:t>
            </a:r>
          </a:p>
        </p:txBody>
      </p:sp>
      <p:cxnSp>
        <p:nvCxnSpPr>
          <p:cNvPr id="10" name="Straight Arrow Connector 9"/>
          <p:cNvCxnSpPr/>
          <p:nvPr/>
        </p:nvCxnSpPr>
        <p:spPr>
          <a:xfrm flipH="1" flipV="1">
            <a:off x="7677807" y="5628290"/>
            <a:ext cx="394138" cy="41373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6228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73723" y="6484620"/>
            <a:ext cx="3106420" cy="0"/>
          </a:xfrm>
          <a:custGeom>
            <a:avLst/>
            <a:gdLst/>
            <a:ahLst/>
            <a:cxnLst/>
            <a:rect l="l" t="t" r="r" b="b"/>
            <a:pathLst>
              <a:path w="3106420">
                <a:moveTo>
                  <a:pt x="0" y="0"/>
                </a:moveTo>
                <a:lnTo>
                  <a:pt x="3105912" y="0"/>
                </a:lnTo>
              </a:path>
            </a:pathLst>
          </a:custGeom>
          <a:ln w="48768">
            <a:solidFill>
              <a:srgbClr val="8EB4E2"/>
            </a:solidFill>
          </a:ln>
        </p:spPr>
        <p:txBody>
          <a:bodyPr wrap="square" lIns="0" tIns="0" rIns="0" bIns="0" rtlCol="0"/>
          <a:lstStyle/>
          <a:p>
            <a:endParaRPr/>
          </a:p>
        </p:txBody>
      </p:sp>
      <p:sp>
        <p:nvSpPr>
          <p:cNvPr id="3" name="object 3"/>
          <p:cNvSpPr/>
          <p:nvPr/>
        </p:nvSpPr>
        <p:spPr>
          <a:xfrm>
            <a:off x="9209531" y="6483096"/>
            <a:ext cx="2982595" cy="0"/>
          </a:xfrm>
          <a:custGeom>
            <a:avLst/>
            <a:gdLst/>
            <a:ahLst/>
            <a:cxnLst/>
            <a:rect l="l" t="t" r="r" b="b"/>
            <a:pathLst>
              <a:path w="2982595">
                <a:moveTo>
                  <a:pt x="0" y="0"/>
                </a:moveTo>
                <a:lnTo>
                  <a:pt x="2982468" y="0"/>
                </a:lnTo>
              </a:path>
            </a:pathLst>
          </a:custGeom>
          <a:ln w="45720">
            <a:solidFill>
              <a:srgbClr val="FF0000"/>
            </a:solidFill>
          </a:ln>
        </p:spPr>
        <p:txBody>
          <a:bodyPr wrap="square" lIns="0" tIns="0" rIns="0" bIns="0" rtlCol="0"/>
          <a:lstStyle/>
          <a:p>
            <a:endParaRPr/>
          </a:p>
        </p:txBody>
      </p:sp>
      <p:sp>
        <p:nvSpPr>
          <p:cNvPr id="4" name="object 4"/>
          <p:cNvSpPr/>
          <p:nvPr/>
        </p:nvSpPr>
        <p:spPr>
          <a:xfrm>
            <a:off x="2779776" y="6484620"/>
            <a:ext cx="3439795" cy="0"/>
          </a:xfrm>
          <a:custGeom>
            <a:avLst/>
            <a:gdLst/>
            <a:ahLst/>
            <a:cxnLst/>
            <a:rect l="l" t="t" r="r" b="b"/>
            <a:pathLst>
              <a:path w="3439795">
                <a:moveTo>
                  <a:pt x="0" y="0"/>
                </a:moveTo>
                <a:lnTo>
                  <a:pt x="3439667" y="0"/>
                </a:lnTo>
              </a:path>
            </a:pathLst>
          </a:custGeom>
          <a:ln w="48768">
            <a:solidFill>
              <a:srgbClr val="FFCE00"/>
            </a:solidFill>
          </a:ln>
        </p:spPr>
        <p:txBody>
          <a:bodyPr wrap="square" lIns="0" tIns="0" rIns="0" bIns="0" rtlCol="0"/>
          <a:lstStyle/>
          <a:p>
            <a:endParaRPr/>
          </a:p>
        </p:txBody>
      </p:sp>
      <p:sp>
        <p:nvSpPr>
          <p:cNvPr id="5" name="object 5"/>
          <p:cNvSpPr/>
          <p:nvPr/>
        </p:nvSpPr>
        <p:spPr>
          <a:xfrm>
            <a:off x="0" y="0"/>
            <a:ext cx="9400540" cy="1126490"/>
          </a:xfrm>
          <a:custGeom>
            <a:avLst/>
            <a:gdLst/>
            <a:ahLst/>
            <a:cxnLst/>
            <a:rect l="l" t="t" r="r" b="b"/>
            <a:pathLst>
              <a:path w="9400540" h="1126490">
                <a:moveTo>
                  <a:pt x="0" y="1126236"/>
                </a:moveTo>
                <a:lnTo>
                  <a:pt x="9400032" y="1126236"/>
                </a:lnTo>
                <a:lnTo>
                  <a:pt x="9400032" y="0"/>
                </a:lnTo>
                <a:lnTo>
                  <a:pt x="0" y="0"/>
                </a:lnTo>
                <a:lnTo>
                  <a:pt x="0" y="1126236"/>
                </a:lnTo>
                <a:close/>
              </a:path>
            </a:pathLst>
          </a:custGeom>
          <a:solidFill>
            <a:srgbClr val="FFFF00"/>
          </a:solidFill>
        </p:spPr>
        <p:txBody>
          <a:bodyPr wrap="square" lIns="0" tIns="0" rIns="0" bIns="0" rtlCol="0"/>
          <a:lstStyle/>
          <a:p>
            <a:endParaRPr/>
          </a:p>
        </p:txBody>
      </p:sp>
      <p:sp>
        <p:nvSpPr>
          <p:cNvPr id="6" name="object 6"/>
          <p:cNvSpPr/>
          <p:nvPr/>
        </p:nvSpPr>
        <p:spPr>
          <a:xfrm>
            <a:off x="3381755" y="1149858"/>
            <a:ext cx="3106420" cy="0"/>
          </a:xfrm>
          <a:custGeom>
            <a:avLst/>
            <a:gdLst/>
            <a:ahLst/>
            <a:cxnLst/>
            <a:rect l="l" t="t" r="r" b="b"/>
            <a:pathLst>
              <a:path w="3106420">
                <a:moveTo>
                  <a:pt x="0" y="0"/>
                </a:moveTo>
                <a:lnTo>
                  <a:pt x="3105912" y="0"/>
                </a:lnTo>
              </a:path>
            </a:pathLst>
          </a:custGeom>
          <a:ln w="47244">
            <a:solidFill>
              <a:srgbClr val="8EB4E2"/>
            </a:solidFill>
          </a:ln>
        </p:spPr>
        <p:txBody>
          <a:bodyPr wrap="square" lIns="0" tIns="0" rIns="0" bIns="0" rtlCol="0"/>
          <a:lstStyle/>
          <a:p>
            <a:endParaRPr/>
          </a:p>
        </p:txBody>
      </p:sp>
      <p:sp>
        <p:nvSpPr>
          <p:cNvPr id="7" name="object 7"/>
          <p:cNvSpPr/>
          <p:nvPr/>
        </p:nvSpPr>
        <p:spPr>
          <a:xfrm>
            <a:off x="6420611" y="1148333"/>
            <a:ext cx="2979420" cy="0"/>
          </a:xfrm>
          <a:custGeom>
            <a:avLst/>
            <a:gdLst/>
            <a:ahLst/>
            <a:cxnLst/>
            <a:rect l="l" t="t" r="r" b="b"/>
            <a:pathLst>
              <a:path w="2979420">
                <a:moveTo>
                  <a:pt x="0" y="0"/>
                </a:moveTo>
                <a:lnTo>
                  <a:pt x="2979419" y="0"/>
                </a:lnTo>
              </a:path>
            </a:pathLst>
          </a:custGeom>
          <a:ln w="44196">
            <a:solidFill>
              <a:srgbClr val="FF0000"/>
            </a:solidFill>
          </a:ln>
        </p:spPr>
        <p:txBody>
          <a:bodyPr wrap="square" lIns="0" tIns="0" rIns="0" bIns="0" rtlCol="0"/>
          <a:lstStyle/>
          <a:p>
            <a:endParaRPr/>
          </a:p>
        </p:txBody>
      </p:sp>
      <p:sp>
        <p:nvSpPr>
          <p:cNvPr id="8" name="object 8"/>
          <p:cNvSpPr/>
          <p:nvPr/>
        </p:nvSpPr>
        <p:spPr>
          <a:xfrm>
            <a:off x="0" y="1149858"/>
            <a:ext cx="3429000" cy="0"/>
          </a:xfrm>
          <a:custGeom>
            <a:avLst/>
            <a:gdLst/>
            <a:ahLst/>
            <a:cxnLst/>
            <a:rect l="l" t="t" r="r" b="b"/>
            <a:pathLst>
              <a:path w="3429000">
                <a:moveTo>
                  <a:pt x="0" y="0"/>
                </a:moveTo>
                <a:lnTo>
                  <a:pt x="3429000" y="0"/>
                </a:lnTo>
              </a:path>
            </a:pathLst>
          </a:custGeom>
          <a:ln w="47244">
            <a:solidFill>
              <a:srgbClr val="FFCE00"/>
            </a:solidFill>
          </a:ln>
        </p:spPr>
        <p:txBody>
          <a:bodyPr wrap="square" lIns="0" tIns="0" rIns="0" bIns="0" rtlCol="0"/>
          <a:lstStyle/>
          <a:p>
            <a:endParaRPr/>
          </a:p>
        </p:txBody>
      </p:sp>
      <p:sp>
        <p:nvSpPr>
          <p:cNvPr id="9" name="object 9"/>
          <p:cNvSpPr txBox="1"/>
          <p:nvPr/>
        </p:nvSpPr>
        <p:spPr>
          <a:xfrm>
            <a:off x="9774428" y="595630"/>
            <a:ext cx="1678305" cy="617855"/>
          </a:xfrm>
          <a:prstGeom prst="rect">
            <a:avLst/>
          </a:prstGeom>
        </p:spPr>
        <p:txBody>
          <a:bodyPr vert="horz" wrap="square" lIns="0" tIns="13335" rIns="0" bIns="0" rtlCol="0">
            <a:spAutoFit/>
          </a:bodyPr>
          <a:lstStyle/>
          <a:p>
            <a:pPr marL="12700">
              <a:lnSpc>
                <a:spcPts val="3050"/>
              </a:lnSpc>
              <a:spcBef>
                <a:spcPts val="105"/>
              </a:spcBef>
            </a:pPr>
            <a:r>
              <a:rPr sz="2600" b="1" dirty="0">
                <a:solidFill>
                  <a:srgbClr val="000099"/>
                </a:solidFill>
                <a:latin typeface="Arial"/>
                <a:cs typeface="Arial"/>
              </a:rPr>
              <a:t>BITS</a:t>
            </a:r>
            <a:r>
              <a:rPr sz="2600" b="1" spc="-85" dirty="0">
                <a:solidFill>
                  <a:srgbClr val="000099"/>
                </a:solidFill>
                <a:latin typeface="Arial"/>
                <a:cs typeface="Arial"/>
              </a:rPr>
              <a:t> </a:t>
            </a:r>
            <a:r>
              <a:rPr sz="2600" dirty="0">
                <a:solidFill>
                  <a:srgbClr val="000099"/>
                </a:solidFill>
                <a:latin typeface="Arial"/>
                <a:cs typeface="Arial"/>
              </a:rPr>
              <a:t>Pilani</a:t>
            </a:r>
            <a:endParaRPr sz="2600">
              <a:latin typeface="Arial"/>
              <a:cs typeface="Arial"/>
            </a:endParaRPr>
          </a:p>
          <a:p>
            <a:pPr marL="13970">
              <a:lnSpc>
                <a:spcPts val="1610"/>
              </a:lnSpc>
            </a:pPr>
            <a:r>
              <a:rPr sz="1400" dirty="0">
                <a:solidFill>
                  <a:srgbClr val="000099"/>
                </a:solidFill>
                <a:latin typeface="Arial"/>
                <a:cs typeface="Arial"/>
              </a:rPr>
              <a:t>Pilani</a:t>
            </a:r>
            <a:r>
              <a:rPr sz="1400" spc="-20" dirty="0">
                <a:solidFill>
                  <a:srgbClr val="000099"/>
                </a:solidFill>
                <a:latin typeface="Arial"/>
                <a:cs typeface="Arial"/>
              </a:rPr>
              <a:t> </a:t>
            </a:r>
            <a:r>
              <a:rPr sz="1400" dirty="0">
                <a:solidFill>
                  <a:srgbClr val="000099"/>
                </a:solidFill>
                <a:latin typeface="Arial"/>
                <a:cs typeface="Arial"/>
              </a:rPr>
              <a:t>Campus</a:t>
            </a:r>
            <a:endParaRPr sz="1400">
              <a:latin typeface="Arial"/>
              <a:cs typeface="Arial"/>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8/29/2020 7:42</a:t>
            </a:r>
            <a:r>
              <a:rPr spc="-65" dirty="0"/>
              <a:t> </a:t>
            </a:r>
            <a:r>
              <a:rPr dirty="0"/>
              <a:t>PM</a:t>
            </a: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11</a:t>
            </a:fld>
            <a:endParaRPr dirty="0"/>
          </a:p>
        </p:txBody>
      </p:sp>
      <p:sp>
        <p:nvSpPr>
          <p:cNvPr id="10" name="object 10"/>
          <p:cNvSpPr txBox="1"/>
          <p:nvPr/>
        </p:nvSpPr>
        <p:spPr>
          <a:xfrm>
            <a:off x="1901698" y="1668525"/>
            <a:ext cx="8063865" cy="2970530"/>
          </a:xfrm>
          <a:prstGeom prst="rect">
            <a:avLst/>
          </a:prstGeom>
        </p:spPr>
        <p:txBody>
          <a:bodyPr vert="horz" wrap="square" lIns="0" tIns="12065" rIns="0" bIns="0" rtlCol="0">
            <a:spAutoFit/>
          </a:bodyPr>
          <a:lstStyle/>
          <a:p>
            <a:pPr marL="12700">
              <a:lnSpc>
                <a:spcPct val="100000"/>
              </a:lnSpc>
              <a:spcBef>
                <a:spcPts val="95"/>
              </a:spcBef>
              <a:tabLst>
                <a:tab pos="2630805" algn="l"/>
              </a:tabLst>
            </a:pPr>
            <a:r>
              <a:rPr sz="2800" spc="-10" dirty="0">
                <a:latin typeface="Calibri"/>
                <a:cs typeface="Calibri"/>
              </a:rPr>
              <a:t>Some</a:t>
            </a:r>
            <a:r>
              <a:rPr sz="2800" spc="-20" dirty="0">
                <a:latin typeface="Calibri"/>
                <a:cs typeface="Calibri"/>
              </a:rPr>
              <a:t> </a:t>
            </a:r>
            <a:r>
              <a:rPr sz="2800" spc="-10" dirty="0">
                <a:latin typeface="Calibri"/>
                <a:cs typeface="Calibri"/>
              </a:rPr>
              <a:t>Definitions	</a:t>
            </a:r>
            <a:r>
              <a:rPr sz="2800" spc="-5" dirty="0">
                <a:latin typeface="Calibri"/>
                <a:cs typeface="Calibri"/>
              </a:rPr>
              <a:t>of AI:</a:t>
            </a:r>
            <a:endParaRPr sz="2800">
              <a:latin typeface="Calibri"/>
              <a:cs typeface="Calibri"/>
            </a:endParaRPr>
          </a:p>
          <a:p>
            <a:pPr>
              <a:lnSpc>
                <a:spcPct val="100000"/>
              </a:lnSpc>
              <a:spcBef>
                <a:spcPts val="35"/>
              </a:spcBef>
            </a:pPr>
            <a:endParaRPr sz="3800">
              <a:latin typeface="Times New Roman"/>
              <a:cs typeface="Times New Roman"/>
            </a:endParaRPr>
          </a:p>
          <a:p>
            <a:pPr marL="12700">
              <a:lnSpc>
                <a:spcPct val="100000"/>
              </a:lnSpc>
              <a:spcBef>
                <a:spcPts val="5"/>
              </a:spcBef>
            </a:pPr>
            <a:r>
              <a:rPr sz="2400" i="1" spc="20" dirty="0">
                <a:solidFill>
                  <a:srgbClr val="1B4586"/>
                </a:solidFill>
                <a:latin typeface="Calibri"/>
                <a:cs typeface="Calibri"/>
              </a:rPr>
              <a:t>“The </a:t>
            </a:r>
            <a:r>
              <a:rPr sz="2400" i="1" spc="-5" dirty="0">
                <a:solidFill>
                  <a:srgbClr val="1B4586"/>
                </a:solidFill>
                <a:latin typeface="Calibri"/>
                <a:cs typeface="Calibri"/>
              </a:rPr>
              <a:t>art of creating machines </a:t>
            </a:r>
            <a:r>
              <a:rPr sz="2400" i="1" dirty="0">
                <a:solidFill>
                  <a:srgbClr val="1B4586"/>
                </a:solidFill>
                <a:latin typeface="Calibri"/>
                <a:cs typeface="Calibri"/>
              </a:rPr>
              <a:t>that </a:t>
            </a:r>
            <a:r>
              <a:rPr sz="2400" i="1" spc="-5" dirty="0">
                <a:solidFill>
                  <a:srgbClr val="1B4586"/>
                </a:solidFill>
                <a:latin typeface="Calibri"/>
                <a:cs typeface="Calibri"/>
              </a:rPr>
              <a:t>perform functions </a:t>
            </a:r>
            <a:r>
              <a:rPr sz="2400" i="1" dirty="0">
                <a:solidFill>
                  <a:srgbClr val="1B4586"/>
                </a:solidFill>
                <a:latin typeface="Calibri"/>
                <a:cs typeface="Calibri"/>
              </a:rPr>
              <a:t>that</a:t>
            </a:r>
            <a:r>
              <a:rPr sz="2400" i="1" spc="-315" dirty="0">
                <a:solidFill>
                  <a:srgbClr val="1B4586"/>
                </a:solidFill>
                <a:latin typeface="Calibri"/>
                <a:cs typeface="Calibri"/>
              </a:rPr>
              <a:t> </a:t>
            </a:r>
            <a:r>
              <a:rPr sz="2400" i="1" spc="-5" dirty="0">
                <a:solidFill>
                  <a:srgbClr val="1B4586"/>
                </a:solidFill>
                <a:latin typeface="Calibri"/>
                <a:cs typeface="Calibri"/>
              </a:rPr>
              <a:t>require</a:t>
            </a:r>
            <a:endParaRPr sz="2400">
              <a:latin typeface="Calibri"/>
              <a:cs typeface="Calibri"/>
            </a:endParaRPr>
          </a:p>
          <a:p>
            <a:pPr marL="12700">
              <a:lnSpc>
                <a:spcPct val="100000"/>
              </a:lnSpc>
            </a:pPr>
            <a:r>
              <a:rPr sz="2400" i="1" spc="-10" dirty="0">
                <a:solidFill>
                  <a:srgbClr val="1B4586"/>
                </a:solidFill>
                <a:latin typeface="Calibri"/>
                <a:cs typeface="Calibri"/>
              </a:rPr>
              <a:t>intelligence </a:t>
            </a:r>
            <a:r>
              <a:rPr sz="2400" i="1" dirty="0">
                <a:solidFill>
                  <a:srgbClr val="1B4586"/>
                </a:solidFill>
                <a:latin typeface="Calibri"/>
                <a:cs typeface="Calibri"/>
              </a:rPr>
              <a:t>when </a:t>
            </a:r>
            <a:r>
              <a:rPr sz="2400" i="1" spc="-5" dirty="0">
                <a:solidFill>
                  <a:srgbClr val="1B4586"/>
                </a:solidFill>
                <a:latin typeface="Calibri"/>
                <a:cs typeface="Calibri"/>
              </a:rPr>
              <a:t>performed by </a:t>
            </a:r>
            <a:r>
              <a:rPr sz="2400" i="1" spc="-25" dirty="0">
                <a:solidFill>
                  <a:srgbClr val="1B4586"/>
                </a:solidFill>
                <a:latin typeface="Calibri"/>
                <a:cs typeface="Calibri"/>
              </a:rPr>
              <a:t>people.” </a:t>
            </a:r>
            <a:r>
              <a:rPr sz="2400" i="1" spc="-5" dirty="0">
                <a:solidFill>
                  <a:srgbClr val="1B4586"/>
                </a:solidFill>
                <a:latin typeface="Calibri"/>
                <a:cs typeface="Calibri"/>
              </a:rPr>
              <a:t>(Kurzweil,</a:t>
            </a:r>
            <a:r>
              <a:rPr sz="2400" i="1" spc="-210" dirty="0">
                <a:solidFill>
                  <a:srgbClr val="1B4586"/>
                </a:solidFill>
                <a:latin typeface="Calibri"/>
                <a:cs typeface="Calibri"/>
              </a:rPr>
              <a:t> </a:t>
            </a:r>
            <a:r>
              <a:rPr sz="2400" i="1" spc="-5" dirty="0">
                <a:solidFill>
                  <a:srgbClr val="1B4586"/>
                </a:solidFill>
                <a:latin typeface="Calibri"/>
                <a:cs typeface="Calibri"/>
              </a:rPr>
              <a:t>1990)</a:t>
            </a:r>
            <a:endParaRPr sz="2400">
              <a:latin typeface="Calibri"/>
              <a:cs typeface="Calibri"/>
            </a:endParaRPr>
          </a:p>
          <a:p>
            <a:pPr>
              <a:lnSpc>
                <a:spcPct val="100000"/>
              </a:lnSpc>
              <a:spcBef>
                <a:spcPts val="50"/>
              </a:spcBef>
            </a:pPr>
            <a:endParaRPr sz="3350">
              <a:latin typeface="Times New Roman"/>
              <a:cs typeface="Times New Roman"/>
            </a:endParaRPr>
          </a:p>
          <a:p>
            <a:pPr marL="12700" marR="185420">
              <a:lnSpc>
                <a:spcPct val="100000"/>
              </a:lnSpc>
            </a:pPr>
            <a:r>
              <a:rPr sz="2400" i="1" spc="20" dirty="0">
                <a:solidFill>
                  <a:srgbClr val="1B4586"/>
                </a:solidFill>
                <a:latin typeface="Calibri"/>
                <a:cs typeface="Calibri"/>
              </a:rPr>
              <a:t>“The </a:t>
            </a:r>
            <a:r>
              <a:rPr sz="2400" i="1" spc="-5" dirty="0">
                <a:solidFill>
                  <a:srgbClr val="1B4586"/>
                </a:solidFill>
                <a:latin typeface="Calibri"/>
                <a:cs typeface="Calibri"/>
              </a:rPr>
              <a:t>study of how </a:t>
            </a:r>
            <a:r>
              <a:rPr sz="2400" i="1" spc="-15" dirty="0">
                <a:solidFill>
                  <a:srgbClr val="1B4586"/>
                </a:solidFill>
                <a:latin typeface="Calibri"/>
                <a:cs typeface="Calibri"/>
              </a:rPr>
              <a:t>to </a:t>
            </a:r>
            <a:r>
              <a:rPr sz="2400" i="1" spc="-25" dirty="0">
                <a:solidFill>
                  <a:srgbClr val="1B4586"/>
                </a:solidFill>
                <a:latin typeface="Calibri"/>
                <a:cs typeface="Calibri"/>
              </a:rPr>
              <a:t>make </a:t>
            </a:r>
            <a:r>
              <a:rPr sz="2400" i="1" spc="-10" dirty="0">
                <a:solidFill>
                  <a:srgbClr val="1B4586"/>
                </a:solidFill>
                <a:latin typeface="Calibri"/>
                <a:cs typeface="Calibri"/>
              </a:rPr>
              <a:t>computers </a:t>
            </a:r>
            <a:r>
              <a:rPr sz="2400" i="1" spc="-5" dirty="0">
                <a:solidFill>
                  <a:srgbClr val="1B4586"/>
                </a:solidFill>
                <a:latin typeface="Calibri"/>
                <a:cs typeface="Calibri"/>
              </a:rPr>
              <a:t>do </a:t>
            </a:r>
            <a:r>
              <a:rPr sz="2400" i="1" dirty="0">
                <a:solidFill>
                  <a:srgbClr val="1B4586"/>
                </a:solidFill>
                <a:latin typeface="Calibri"/>
                <a:cs typeface="Calibri"/>
              </a:rPr>
              <a:t>things </a:t>
            </a:r>
            <a:r>
              <a:rPr sz="2400" i="1" spc="-5" dirty="0">
                <a:solidFill>
                  <a:srgbClr val="1B4586"/>
                </a:solidFill>
                <a:latin typeface="Calibri"/>
                <a:cs typeface="Calibri"/>
              </a:rPr>
              <a:t>at </a:t>
            </a:r>
            <a:r>
              <a:rPr sz="2400" i="1" dirty="0">
                <a:solidFill>
                  <a:srgbClr val="1B4586"/>
                </a:solidFill>
                <a:latin typeface="Calibri"/>
                <a:cs typeface="Calibri"/>
              </a:rPr>
              <a:t>which, </a:t>
            </a:r>
            <a:r>
              <a:rPr sz="2400" i="1" spc="-5" dirty="0">
                <a:solidFill>
                  <a:srgbClr val="1B4586"/>
                </a:solidFill>
                <a:latin typeface="Calibri"/>
                <a:cs typeface="Calibri"/>
              </a:rPr>
              <a:t>at</a:t>
            </a:r>
            <a:r>
              <a:rPr sz="2400" i="1" spc="-305" dirty="0">
                <a:solidFill>
                  <a:srgbClr val="1B4586"/>
                </a:solidFill>
                <a:latin typeface="Calibri"/>
                <a:cs typeface="Calibri"/>
              </a:rPr>
              <a:t> </a:t>
            </a:r>
            <a:r>
              <a:rPr sz="2400" i="1" dirty="0">
                <a:solidFill>
                  <a:srgbClr val="1B4586"/>
                </a:solidFill>
                <a:latin typeface="Calibri"/>
                <a:cs typeface="Calibri"/>
              </a:rPr>
              <a:t>the  </a:t>
            </a:r>
            <a:r>
              <a:rPr sz="2400" i="1" spc="-5" dirty="0">
                <a:solidFill>
                  <a:srgbClr val="1B4586"/>
                </a:solidFill>
                <a:latin typeface="Calibri"/>
                <a:cs typeface="Calibri"/>
              </a:rPr>
              <a:t>moment, people are </a:t>
            </a:r>
            <a:r>
              <a:rPr sz="2400" i="1" spc="-60" dirty="0">
                <a:solidFill>
                  <a:srgbClr val="1B4586"/>
                </a:solidFill>
                <a:latin typeface="Calibri"/>
                <a:cs typeface="Calibri"/>
              </a:rPr>
              <a:t>better.” </a:t>
            </a:r>
            <a:r>
              <a:rPr sz="2400" i="1" dirty="0">
                <a:solidFill>
                  <a:srgbClr val="1B4586"/>
                </a:solidFill>
                <a:latin typeface="Calibri"/>
                <a:cs typeface="Calibri"/>
              </a:rPr>
              <a:t>(Rich </a:t>
            </a:r>
            <a:r>
              <a:rPr sz="2400" i="1" spc="-5" dirty="0">
                <a:solidFill>
                  <a:srgbClr val="1B4586"/>
                </a:solidFill>
                <a:latin typeface="Calibri"/>
                <a:cs typeface="Calibri"/>
              </a:rPr>
              <a:t>and </a:t>
            </a:r>
            <a:r>
              <a:rPr sz="2400" i="1" spc="-10" dirty="0">
                <a:solidFill>
                  <a:srgbClr val="1B4586"/>
                </a:solidFill>
                <a:latin typeface="Calibri"/>
                <a:cs typeface="Calibri"/>
              </a:rPr>
              <a:t>Knight,</a:t>
            </a:r>
            <a:r>
              <a:rPr sz="2400" i="1" spc="-185" dirty="0">
                <a:solidFill>
                  <a:srgbClr val="1B4586"/>
                </a:solidFill>
                <a:latin typeface="Calibri"/>
                <a:cs typeface="Calibri"/>
              </a:rPr>
              <a:t> </a:t>
            </a:r>
            <a:r>
              <a:rPr sz="2400" i="1" spc="-10" dirty="0">
                <a:solidFill>
                  <a:srgbClr val="1B4586"/>
                </a:solidFill>
                <a:latin typeface="Calibri"/>
                <a:cs typeface="Calibri"/>
              </a:rPr>
              <a:t>1991)</a:t>
            </a:r>
            <a:endParaRPr sz="2400">
              <a:latin typeface="Calibri"/>
              <a:cs typeface="Calibri"/>
            </a:endParaRPr>
          </a:p>
        </p:txBody>
      </p:sp>
      <p:sp>
        <p:nvSpPr>
          <p:cNvPr id="11" name="object 11"/>
          <p:cNvSpPr txBox="1">
            <a:spLocks noGrp="1"/>
          </p:cNvSpPr>
          <p:nvPr>
            <p:ph type="title"/>
          </p:nvPr>
        </p:nvSpPr>
        <p:spPr>
          <a:xfrm>
            <a:off x="1913889" y="289306"/>
            <a:ext cx="3042285" cy="513715"/>
          </a:xfrm>
          <a:prstGeom prst="rect">
            <a:avLst/>
          </a:prstGeom>
        </p:spPr>
        <p:txBody>
          <a:bodyPr vert="horz" wrap="square" lIns="0" tIns="12700" rIns="0" bIns="0" rtlCol="0">
            <a:spAutoFit/>
          </a:bodyPr>
          <a:lstStyle/>
          <a:p>
            <a:pPr marL="12700">
              <a:lnSpc>
                <a:spcPct val="100000"/>
              </a:lnSpc>
              <a:spcBef>
                <a:spcPts val="100"/>
              </a:spcBef>
            </a:pPr>
            <a:r>
              <a:rPr sz="3200" b="1" dirty="0">
                <a:solidFill>
                  <a:srgbClr val="C00000"/>
                </a:solidFill>
                <a:latin typeface="Comic Sans MS"/>
                <a:cs typeface="Comic Sans MS"/>
              </a:rPr>
              <a:t>Acting</a:t>
            </a:r>
            <a:r>
              <a:rPr sz="3200" b="1" spc="-204" dirty="0">
                <a:solidFill>
                  <a:srgbClr val="C00000"/>
                </a:solidFill>
                <a:latin typeface="Comic Sans MS"/>
                <a:cs typeface="Comic Sans MS"/>
              </a:rPr>
              <a:t> </a:t>
            </a:r>
            <a:r>
              <a:rPr sz="3200" b="1" spc="-5" dirty="0">
                <a:solidFill>
                  <a:srgbClr val="C00000"/>
                </a:solidFill>
                <a:latin typeface="Comic Sans MS"/>
                <a:cs typeface="Comic Sans MS"/>
              </a:rPr>
              <a:t>Humanly</a:t>
            </a:r>
            <a:endParaRPr sz="3200">
              <a:latin typeface="Comic Sans MS"/>
              <a:cs typeface="Comic Sans MS"/>
            </a:endParaRPr>
          </a:p>
        </p:txBody>
      </p:sp>
      <p:sp>
        <p:nvSpPr>
          <p:cNvPr id="12" name="object 12"/>
          <p:cNvSpPr txBox="1"/>
          <p:nvPr/>
        </p:nvSpPr>
        <p:spPr>
          <a:xfrm>
            <a:off x="6177534" y="846785"/>
            <a:ext cx="1891030" cy="240029"/>
          </a:xfrm>
          <a:prstGeom prst="rect">
            <a:avLst/>
          </a:prstGeom>
        </p:spPr>
        <p:txBody>
          <a:bodyPr vert="horz" wrap="square" lIns="0" tIns="13335" rIns="0" bIns="0" rtlCol="0">
            <a:spAutoFit/>
          </a:bodyPr>
          <a:lstStyle/>
          <a:p>
            <a:pPr marL="12700">
              <a:lnSpc>
                <a:spcPct val="100000"/>
              </a:lnSpc>
              <a:spcBef>
                <a:spcPts val="105"/>
              </a:spcBef>
            </a:pPr>
            <a:r>
              <a:rPr sz="1400" b="1" dirty="0">
                <a:solidFill>
                  <a:srgbClr val="7E5F00"/>
                </a:solidFill>
                <a:latin typeface="Comic Sans MS"/>
                <a:cs typeface="Comic Sans MS"/>
              </a:rPr>
              <a:t>Turing </a:t>
            </a:r>
            <a:r>
              <a:rPr sz="1400" b="1" spc="-5" dirty="0">
                <a:solidFill>
                  <a:srgbClr val="7E5F00"/>
                </a:solidFill>
                <a:latin typeface="Comic Sans MS"/>
                <a:cs typeface="Comic Sans MS"/>
              </a:rPr>
              <a:t>Test</a:t>
            </a:r>
            <a:r>
              <a:rPr sz="1400" b="1" spc="-204" dirty="0">
                <a:solidFill>
                  <a:srgbClr val="7E5F00"/>
                </a:solidFill>
                <a:latin typeface="Comic Sans MS"/>
                <a:cs typeface="Comic Sans MS"/>
              </a:rPr>
              <a:t> </a:t>
            </a:r>
            <a:r>
              <a:rPr sz="1400" b="1" dirty="0">
                <a:solidFill>
                  <a:srgbClr val="7E5F00"/>
                </a:solidFill>
                <a:latin typeface="Comic Sans MS"/>
                <a:cs typeface="Comic Sans MS"/>
              </a:rPr>
              <a:t>Approach</a:t>
            </a:r>
            <a:endParaRPr sz="1400">
              <a:latin typeface="Comic Sans MS"/>
              <a:cs typeface="Comic Sans MS"/>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Problem Solving Agents</a:t>
            </a:r>
          </a:p>
        </p:txBody>
      </p:sp>
      <p:sp>
        <p:nvSpPr>
          <p:cNvPr id="3" name="Content Placeholder 2"/>
          <p:cNvSpPr>
            <a:spLocks noGrp="1"/>
          </p:cNvSpPr>
          <p:nvPr>
            <p:ph idx="1"/>
          </p:nvPr>
        </p:nvSpPr>
        <p:spPr/>
        <p:txBody>
          <a:bodyPr/>
          <a:lstStyle/>
          <a:p>
            <a:r>
              <a:rPr lang="en-US" b="1" dirty="0">
                <a:solidFill>
                  <a:srgbClr val="002060"/>
                </a:solidFill>
              </a:rPr>
              <a:t>Goal Formulation</a:t>
            </a:r>
          </a:p>
          <a:p>
            <a:pPr lvl="1"/>
            <a:r>
              <a:rPr lang="en-US" dirty="0">
                <a:solidFill>
                  <a:srgbClr val="002060"/>
                </a:solidFill>
              </a:rPr>
              <a:t>Optimizes the agent’s objectives</a:t>
            </a:r>
          </a:p>
          <a:p>
            <a:pPr lvl="1"/>
            <a:r>
              <a:rPr lang="en-US" dirty="0">
                <a:solidFill>
                  <a:srgbClr val="002060"/>
                </a:solidFill>
              </a:rPr>
              <a:t>Thereby, limits the actions that can be taken</a:t>
            </a:r>
          </a:p>
          <a:p>
            <a:pPr lvl="1"/>
            <a:endParaRPr lang="en-US" dirty="0">
              <a:solidFill>
                <a:srgbClr val="002060"/>
              </a:solidFill>
            </a:endParaRPr>
          </a:p>
          <a:p>
            <a:pPr lvl="1"/>
            <a:endParaRPr lang="en-US" dirty="0">
              <a:solidFill>
                <a:srgbClr val="002060"/>
              </a:solidFill>
            </a:endParaRPr>
          </a:p>
        </p:txBody>
      </p:sp>
    </p:spTree>
    <p:extLst>
      <p:ext uri="{BB962C8B-B14F-4D97-AF65-F5344CB8AC3E}">
        <p14:creationId xmlns:p14="http://schemas.microsoft.com/office/powerpoint/2010/main" val="1605029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Problem Solving Agents</a:t>
            </a:r>
          </a:p>
        </p:txBody>
      </p:sp>
      <p:sp>
        <p:nvSpPr>
          <p:cNvPr id="3" name="Content Placeholder 2"/>
          <p:cNvSpPr>
            <a:spLocks noGrp="1"/>
          </p:cNvSpPr>
          <p:nvPr>
            <p:ph idx="1"/>
          </p:nvPr>
        </p:nvSpPr>
        <p:spPr/>
        <p:txBody>
          <a:bodyPr/>
          <a:lstStyle/>
          <a:p>
            <a:r>
              <a:rPr lang="en-US" dirty="0">
                <a:solidFill>
                  <a:srgbClr val="002060"/>
                </a:solidFill>
              </a:rPr>
              <a:t>In order to reach the Goal – Bucharest</a:t>
            </a:r>
          </a:p>
          <a:p>
            <a:r>
              <a:rPr lang="en-US" dirty="0">
                <a:solidFill>
                  <a:srgbClr val="002060"/>
                </a:solidFill>
              </a:rPr>
              <a:t>Several States and Actions are possible</a:t>
            </a:r>
          </a:p>
          <a:p>
            <a:pPr lvl="1"/>
            <a:r>
              <a:rPr lang="en-US" dirty="0">
                <a:solidFill>
                  <a:srgbClr val="002060"/>
                </a:solidFill>
              </a:rPr>
              <a:t>Agent can drive to airport or can hire a taxi or take a bus</a:t>
            </a:r>
          </a:p>
          <a:p>
            <a:pPr lvl="1"/>
            <a:r>
              <a:rPr lang="en-US" dirty="0">
                <a:solidFill>
                  <a:srgbClr val="002060"/>
                </a:solidFill>
              </a:rPr>
              <a:t>Agent can take a detour to another city and board a flight to Bucharest</a:t>
            </a:r>
          </a:p>
          <a:p>
            <a:pPr lvl="1"/>
            <a:endParaRPr lang="en-US" dirty="0">
              <a:solidFill>
                <a:srgbClr val="002060"/>
              </a:solidFill>
            </a:endParaRPr>
          </a:p>
          <a:p>
            <a:endParaRPr lang="en-US" dirty="0">
              <a:solidFill>
                <a:srgbClr val="002060"/>
              </a:solidFill>
            </a:endParaRPr>
          </a:p>
          <a:p>
            <a:r>
              <a:rPr lang="en-US" b="1" dirty="0">
                <a:solidFill>
                  <a:srgbClr val="002060"/>
                </a:solidFill>
              </a:rPr>
              <a:t>Problem Formulation</a:t>
            </a:r>
            <a:r>
              <a:rPr lang="en-US" dirty="0">
                <a:solidFill>
                  <a:srgbClr val="002060"/>
                </a:solidFill>
              </a:rPr>
              <a:t>: Process of deciding what actions and states to consider, given a goal</a:t>
            </a:r>
          </a:p>
          <a:p>
            <a:pPr lvl="1"/>
            <a:endParaRPr lang="en-US" dirty="0">
              <a:solidFill>
                <a:srgbClr val="002060"/>
              </a:solidFill>
            </a:endParaRPr>
          </a:p>
          <a:p>
            <a:pPr lvl="1"/>
            <a:endParaRPr lang="en-US" dirty="0">
              <a:solidFill>
                <a:srgbClr val="002060"/>
              </a:solidFill>
            </a:endParaRPr>
          </a:p>
          <a:p>
            <a:pPr marL="457200" lvl="1" indent="0">
              <a:buNone/>
            </a:pPr>
            <a:endParaRPr lang="en-US" dirty="0">
              <a:solidFill>
                <a:srgbClr val="002060"/>
              </a:solidFill>
            </a:endParaRPr>
          </a:p>
        </p:txBody>
      </p:sp>
    </p:spTree>
    <p:extLst>
      <p:ext uri="{BB962C8B-B14F-4D97-AF65-F5344CB8AC3E}">
        <p14:creationId xmlns:p14="http://schemas.microsoft.com/office/powerpoint/2010/main" val="6389296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Problem Solving Agents</a:t>
            </a:r>
          </a:p>
        </p:txBody>
      </p:sp>
      <p:sp>
        <p:nvSpPr>
          <p:cNvPr id="3" name="Content Placeholder 2"/>
          <p:cNvSpPr>
            <a:spLocks noGrp="1"/>
          </p:cNvSpPr>
          <p:nvPr>
            <p:ph idx="1"/>
          </p:nvPr>
        </p:nvSpPr>
        <p:spPr>
          <a:xfrm>
            <a:off x="838200" y="1320653"/>
            <a:ext cx="10515600" cy="4890485"/>
          </a:xfrm>
        </p:spPr>
        <p:txBody>
          <a:bodyPr>
            <a:normAutofit/>
          </a:bodyPr>
          <a:lstStyle/>
          <a:p>
            <a:r>
              <a:rPr lang="en-US" dirty="0">
                <a:solidFill>
                  <a:srgbClr val="002060"/>
                </a:solidFill>
              </a:rPr>
              <a:t>Unknowns about the Environment</a:t>
            </a:r>
          </a:p>
          <a:p>
            <a:pPr lvl="1"/>
            <a:r>
              <a:rPr lang="en-US" dirty="0">
                <a:solidFill>
                  <a:srgbClr val="002060"/>
                </a:solidFill>
              </a:rPr>
              <a:t>Doesn’t know what state the agent is in</a:t>
            </a:r>
          </a:p>
          <a:p>
            <a:pPr lvl="1"/>
            <a:r>
              <a:rPr lang="en-US" dirty="0">
                <a:solidFill>
                  <a:srgbClr val="002060"/>
                </a:solidFill>
              </a:rPr>
              <a:t>Estimation of number of possible actions</a:t>
            </a:r>
          </a:p>
          <a:p>
            <a:pPr lvl="1"/>
            <a:r>
              <a:rPr lang="en-US" dirty="0">
                <a:solidFill>
                  <a:srgbClr val="002060"/>
                </a:solidFill>
              </a:rPr>
              <a:t>Doesn’t know the value of actions</a:t>
            </a:r>
          </a:p>
          <a:p>
            <a:pPr lvl="1"/>
            <a:r>
              <a:rPr lang="en-US" dirty="0">
                <a:solidFill>
                  <a:srgbClr val="002060"/>
                </a:solidFill>
              </a:rPr>
              <a:t>Doesn’t know the resulting state of actions</a:t>
            </a:r>
          </a:p>
          <a:p>
            <a:endParaRPr lang="en-US" dirty="0">
              <a:solidFill>
                <a:srgbClr val="002060"/>
              </a:solidFill>
            </a:endParaRPr>
          </a:p>
          <a:p>
            <a:r>
              <a:rPr lang="en-US" dirty="0">
                <a:solidFill>
                  <a:srgbClr val="002060"/>
                </a:solidFill>
              </a:rPr>
              <a:t>Assumptions about the Environment</a:t>
            </a:r>
          </a:p>
          <a:p>
            <a:pPr lvl="1"/>
            <a:r>
              <a:rPr lang="en-US" dirty="0">
                <a:solidFill>
                  <a:srgbClr val="002060"/>
                </a:solidFill>
              </a:rPr>
              <a:t>Observable: Agent always knows the current state</a:t>
            </a:r>
          </a:p>
          <a:p>
            <a:pPr lvl="1"/>
            <a:r>
              <a:rPr lang="en-US" dirty="0">
                <a:solidFill>
                  <a:srgbClr val="002060"/>
                </a:solidFill>
              </a:rPr>
              <a:t>Discrete: At any given state, only finitely many actions to choose from</a:t>
            </a:r>
          </a:p>
          <a:p>
            <a:pPr lvl="1"/>
            <a:r>
              <a:rPr lang="en-US" dirty="0">
                <a:solidFill>
                  <a:srgbClr val="002060"/>
                </a:solidFill>
              </a:rPr>
              <a:t>Known: Knows which states are reached by each action</a:t>
            </a:r>
          </a:p>
          <a:p>
            <a:pPr lvl="1"/>
            <a:r>
              <a:rPr lang="en-US" dirty="0">
                <a:solidFill>
                  <a:srgbClr val="002060"/>
                </a:solidFill>
              </a:rPr>
              <a:t>Deterministic: Each action would always have the same resulting state</a:t>
            </a:r>
          </a:p>
        </p:txBody>
      </p:sp>
    </p:spTree>
    <p:extLst>
      <p:ext uri="{BB962C8B-B14F-4D97-AF65-F5344CB8AC3E}">
        <p14:creationId xmlns:p14="http://schemas.microsoft.com/office/powerpoint/2010/main" val="400391959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Problem Solving Agents</a:t>
            </a:r>
          </a:p>
        </p:txBody>
      </p:sp>
      <p:sp>
        <p:nvSpPr>
          <p:cNvPr id="3" name="Content Placeholder 2"/>
          <p:cNvSpPr>
            <a:spLocks noGrp="1"/>
          </p:cNvSpPr>
          <p:nvPr>
            <p:ph idx="1"/>
          </p:nvPr>
        </p:nvSpPr>
        <p:spPr/>
        <p:txBody>
          <a:bodyPr/>
          <a:lstStyle/>
          <a:p>
            <a:r>
              <a:rPr lang="en-US" dirty="0">
                <a:solidFill>
                  <a:srgbClr val="002060"/>
                </a:solidFill>
              </a:rPr>
              <a:t>Under these assumptions, the solution would be</a:t>
            </a:r>
          </a:p>
          <a:p>
            <a:pPr lvl="1"/>
            <a:r>
              <a:rPr lang="en-US" i="1" dirty="0">
                <a:solidFill>
                  <a:srgbClr val="002060"/>
                </a:solidFill>
              </a:rPr>
              <a:t>A Fixed Sequence of Actions</a:t>
            </a:r>
          </a:p>
          <a:p>
            <a:pPr lvl="1"/>
            <a:endParaRPr lang="en-US" dirty="0">
              <a:solidFill>
                <a:srgbClr val="002060"/>
              </a:solidFill>
            </a:endParaRPr>
          </a:p>
          <a:p>
            <a:r>
              <a:rPr lang="en-US" b="1" dirty="0">
                <a:solidFill>
                  <a:srgbClr val="002060"/>
                </a:solidFill>
              </a:rPr>
              <a:t>Search</a:t>
            </a:r>
            <a:r>
              <a:rPr lang="en-US" dirty="0">
                <a:solidFill>
                  <a:srgbClr val="002060"/>
                </a:solidFill>
              </a:rPr>
              <a:t>: The process of looking for a fixed sequence of actions that reaches a goal</a:t>
            </a:r>
          </a:p>
          <a:p>
            <a:endParaRPr lang="en-US" dirty="0">
              <a:solidFill>
                <a:srgbClr val="002060"/>
              </a:solidFill>
            </a:endParaRPr>
          </a:p>
          <a:p>
            <a:r>
              <a:rPr lang="en-US" b="1" dirty="0">
                <a:solidFill>
                  <a:srgbClr val="002060"/>
                </a:solidFill>
              </a:rPr>
              <a:t>Search Algorithm</a:t>
            </a:r>
            <a:r>
              <a:rPr lang="en-US" dirty="0">
                <a:solidFill>
                  <a:srgbClr val="002060"/>
                </a:solidFill>
              </a:rPr>
              <a:t>: Takes problem as input and outputs sequence of actions</a:t>
            </a:r>
          </a:p>
        </p:txBody>
      </p:sp>
    </p:spTree>
    <p:extLst>
      <p:ext uri="{BB962C8B-B14F-4D97-AF65-F5344CB8AC3E}">
        <p14:creationId xmlns:p14="http://schemas.microsoft.com/office/powerpoint/2010/main" val="23815742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Problem Solving Agents</a:t>
            </a:r>
          </a:p>
        </p:txBody>
      </p:sp>
      <p:sp>
        <p:nvSpPr>
          <p:cNvPr id="3" name="Content Placeholder 2"/>
          <p:cNvSpPr>
            <a:spLocks noGrp="1"/>
          </p:cNvSpPr>
          <p:nvPr>
            <p:ph idx="1"/>
          </p:nvPr>
        </p:nvSpPr>
        <p:spPr/>
        <p:txBody>
          <a:bodyPr/>
          <a:lstStyle/>
          <a:p>
            <a:pPr marL="514350" indent="-514350">
              <a:lnSpc>
                <a:spcPct val="100000"/>
              </a:lnSpc>
              <a:spcBef>
                <a:spcPts val="0"/>
              </a:spcBef>
              <a:buFont typeface="+mj-lt"/>
              <a:buAutoNum type="arabicPeriod"/>
            </a:pPr>
            <a:r>
              <a:rPr lang="en-US" dirty="0">
                <a:solidFill>
                  <a:srgbClr val="002060"/>
                </a:solidFill>
              </a:rPr>
              <a:t>Formulate – Define the problem and its components</a:t>
            </a:r>
          </a:p>
          <a:p>
            <a:pPr marL="514350" indent="-514350">
              <a:lnSpc>
                <a:spcPct val="100000"/>
              </a:lnSpc>
              <a:spcBef>
                <a:spcPts val="0"/>
              </a:spcBef>
              <a:buFont typeface="+mj-lt"/>
              <a:buAutoNum type="arabicPeriod"/>
            </a:pPr>
            <a:r>
              <a:rPr lang="en-US" dirty="0">
                <a:solidFill>
                  <a:srgbClr val="002060"/>
                </a:solidFill>
              </a:rPr>
              <a:t>Search – Solve the problem using search algorithms</a:t>
            </a:r>
          </a:p>
          <a:p>
            <a:pPr marL="514350" indent="-514350">
              <a:lnSpc>
                <a:spcPct val="100000"/>
              </a:lnSpc>
              <a:spcBef>
                <a:spcPts val="0"/>
              </a:spcBef>
              <a:buFont typeface="+mj-lt"/>
              <a:buAutoNum type="arabicPeriod"/>
            </a:pPr>
            <a:r>
              <a:rPr lang="en-US" dirty="0">
                <a:solidFill>
                  <a:srgbClr val="002060"/>
                </a:solidFill>
              </a:rPr>
              <a:t>Execute – Execute the solution of fixed sequence of actions</a:t>
            </a:r>
          </a:p>
        </p:txBody>
      </p:sp>
    </p:spTree>
    <p:extLst>
      <p:ext uri="{BB962C8B-B14F-4D97-AF65-F5344CB8AC3E}">
        <p14:creationId xmlns:p14="http://schemas.microsoft.com/office/powerpoint/2010/main" val="344814819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ADFB2-6720-4578-8BF3-491587F624FA}"/>
              </a:ext>
            </a:extLst>
          </p:cNvPr>
          <p:cNvSpPr>
            <a:spLocks noGrp="1"/>
          </p:cNvSpPr>
          <p:nvPr>
            <p:ph type="title"/>
          </p:nvPr>
        </p:nvSpPr>
        <p:spPr/>
        <p:txBody>
          <a:bodyPr/>
          <a:lstStyle/>
          <a:p>
            <a:r>
              <a:rPr lang="en-US" dirty="0"/>
              <a:t>Notion of a state</a:t>
            </a:r>
          </a:p>
        </p:txBody>
      </p:sp>
      <p:pic>
        <p:nvPicPr>
          <p:cNvPr id="7" name="Content Placeholder 3">
            <a:extLst>
              <a:ext uri="{FF2B5EF4-FFF2-40B4-BE49-F238E27FC236}">
                <a16:creationId xmlns:a16="http://schemas.microsoft.com/office/drawing/2014/main" id="{D3531F80-B343-4608-A374-33A350FC479F}"/>
              </a:ext>
            </a:extLst>
          </p:cNvPr>
          <p:cNvPicPr>
            <a:picLocks noGrp="1" noChangeAspect="1"/>
          </p:cNvPicPr>
          <p:nvPr>
            <p:ph idx="1"/>
          </p:nvPr>
        </p:nvPicPr>
        <p:blipFill rotWithShape="1">
          <a:blip r:embed="rId2"/>
          <a:srcRect l="7742" t="18457" r="8106" b="37851"/>
          <a:stretch/>
        </p:blipFill>
        <p:spPr>
          <a:xfrm>
            <a:off x="304800" y="1311442"/>
            <a:ext cx="10904538" cy="4704347"/>
          </a:xfrm>
          <a:prstGeom prst="rect">
            <a:avLst/>
          </a:prstGeom>
        </p:spPr>
      </p:pic>
    </p:spTree>
    <p:extLst>
      <p:ext uri="{BB962C8B-B14F-4D97-AF65-F5344CB8AC3E}">
        <p14:creationId xmlns:p14="http://schemas.microsoft.com/office/powerpoint/2010/main" val="31113388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Problem Solving Agents – Formulate</a:t>
            </a:r>
          </a:p>
        </p:txBody>
      </p:sp>
      <p:sp>
        <p:nvSpPr>
          <p:cNvPr id="3" name="Content Placeholder 2"/>
          <p:cNvSpPr>
            <a:spLocks noGrp="1"/>
          </p:cNvSpPr>
          <p:nvPr>
            <p:ph idx="1"/>
          </p:nvPr>
        </p:nvSpPr>
        <p:spPr>
          <a:xfrm>
            <a:off x="756312" y="1197827"/>
            <a:ext cx="10515600" cy="5032375"/>
          </a:xfrm>
        </p:spPr>
        <p:txBody>
          <a:bodyPr>
            <a:normAutofit/>
          </a:bodyPr>
          <a:lstStyle/>
          <a:p>
            <a:r>
              <a:rPr lang="en-US" dirty="0">
                <a:solidFill>
                  <a:srgbClr val="002060"/>
                </a:solidFill>
              </a:rPr>
              <a:t>A problem can be formulated using five components</a:t>
            </a:r>
          </a:p>
          <a:p>
            <a:pPr lvl="1"/>
            <a:r>
              <a:rPr lang="en-US" b="1" dirty="0">
                <a:solidFill>
                  <a:srgbClr val="002060"/>
                </a:solidFill>
              </a:rPr>
              <a:t>Initial State – </a:t>
            </a:r>
            <a:r>
              <a:rPr lang="en-US" dirty="0">
                <a:solidFill>
                  <a:srgbClr val="002060"/>
                </a:solidFill>
              </a:rPr>
              <a:t>The agent’s starting state. E.g., </a:t>
            </a:r>
            <a:r>
              <a:rPr lang="en-US" i="1" dirty="0">
                <a:solidFill>
                  <a:srgbClr val="002060"/>
                </a:solidFill>
              </a:rPr>
              <a:t>In(Arad)</a:t>
            </a:r>
            <a:endParaRPr lang="en-US" dirty="0">
              <a:solidFill>
                <a:srgbClr val="002060"/>
              </a:solidFill>
            </a:endParaRPr>
          </a:p>
          <a:p>
            <a:pPr lvl="1"/>
            <a:r>
              <a:rPr lang="en-US" b="1" dirty="0">
                <a:solidFill>
                  <a:srgbClr val="002060"/>
                </a:solidFill>
              </a:rPr>
              <a:t>Possible Actions – </a:t>
            </a:r>
            <a:r>
              <a:rPr lang="en-US" dirty="0">
                <a:solidFill>
                  <a:srgbClr val="002060"/>
                </a:solidFill>
              </a:rPr>
              <a:t>Set of applicable actions in a given state. E.g., from the state </a:t>
            </a:r>
            <a:r>
              <a:rPr lang="en-US" i="1" dirty="0">
                <a:solidFill>
                  <a:srgbClr val="002060"/>
                </a:solidFill>
              </a:rPr>
              <a:t>s = In(Arad)</a:t>
            </a:r>
            <a:r>
              <a:rPr lang="en-US" dirty="0">
                <a:solidFill>
                  <a:srgbClr val="002060"/>
                </a:solidFill>
              </a:rPr>
              <a:t>, applicable actions </a:t>
            </a:r>
          </a:p>
          <a:p>
            <a:pPr marL="457200" lvl="1" indent="0">
              <a:buNone/>
            </a:pPr>
            <a:r>
              <a:rPr lang="en-US" i="1" dirty="0">
                <a:solidFill>
                  <a:srgbClr val="002060"/>
                </a:solidFill>
              </a:rPr>
              <a:t>		ACTIONS(s) </a:t>
            </a:r>
            <a:r>
              <a:rPr lang="en-US" i="1" dirty="0">
                <a:solidFill>
                  <a:srgbClr val="002060"/>
                </a:solidFill>
                <a:sym typeface="Wingdings"/>
              </a:rPr>
              <a:t></a:t>
            </a:r>
            <a:r>
              <a:rPr lang="en-US" dirty="0">
                <a:solidFill>
                  <a:srgbClr val="002060"/>
                </a:solidFill>
              </a:rPr>
              <a:t> </a:t>
            </a:r>
            <a:r>
              <a:rPr lang="en-US" i="1" dirty="0">
                <a:solidFill>
                  <a:srgbClr val="002060"/>
                </a:solidFill>
              </a:rPr>
              <a:t>{Go(Sibiu), Go(Timisoara), Go(</a:t>
            </a:r>
            <a:r>
              <a:rPr lang="en-US" i="1" dirty="0" err="1">
                <a:solidFill>
                  <a:srgbClr val="002060"/>
                </a:solidFill>
              </a:rPr>
              <a:t>Zerind</a:t>
            </a:r>
            <a:r>
              <a:rPr lang="en-US" i="1" dirty="0">
                <a:solidFill>
                  <a:srgbClr val="002060"/>
                </a:solidFill>
              </a:rPr>
              <a:t>)}</a:t>
            </a:r>
          </a:p>
          <a:p>
            <a:pPr lvl="1"/>
            <a:r>
              <a:rPr lang="en-US" b="1" dirty="0">
                <a:solidFill>
                  <a:srgbClr val="002060"/>
                </a:solidFill>
              </a:rPr>
              <a:t>Transition Model –</a:t>
            </a:r>
            <a:r>
              <a:rPr lang="en-US" dirty="0">
                <a:solidFill>
                  <a:srgbClr val="002060"/>
                </a:solidFill>
              </a:rPr>
              <a:t> The resulting state of an action in a given state, modeled as RESULT(s, a)</a:t>
            </a:r>
          </a:p>
          <a:p>
            <a:pPr marL="914400" lvl="2" indent="0">
              <a:buNone/>
            </a:pPr>
            <a:r>
              <a:rPr lang="en-US" dirty="0">
                <a:solidFill>
                  <a:srgbClr val="002060"/>
                </a:solidFill>
              </a:rPr>
              <a:t>	</a:t>
            </a:r>
            <a:r>
              <a:rPr lang="en-US" sz="2400" i="1" dirty="0">
                <a:solidFill>
                  <a:srgbClr val="002060"/>
                </a:solidFill>
              </a:rPr>
              <a:t>RESULT( In(Arad), Go(Sibiu) )  = In(Sibiu)</a:t>
            </a:r>
            <a:r>
              <a:rPr lang="en-US" sz="2400" dirty="0">
                <a:solidFill>
                  <a:srgbClr val="002060"/>
                </a:solidFill>
              </a:rPr>
              <a:t> </a:t>
            </a:r>
          </a:p>
          <a:p>
            <a:pPr lvl="1"/>
            <a:r>
              <a:rPr lang="en-US" b="1" dirty="0">
                <a:solidFill>
                  <a:srgbClr val="002060"/>
                </a:solidFill>
              </a:rPr>
              <a:t>Goal Test –</a:t>
            </a:r>
            <a:r>
              <a:rPr lang="en-US" dirty="0">
                <a:solidFill>
                  <a:srgbClr val="002060"/>
                </a:solidFill>
              </a:rPr>
              <a:t> Determines whether a given state is a goal state.</a:t>
            </a:r>
          </a:p>
          <a:p>
            <a:pPr marL="457200" lvl="1" indent="0">
              <a:buNone/>
            </a:pPr>
            <a:r>
              <a:rPr lang="en-US" dirty="0">
                <a:solidFill>
                  <a:srgbClr val="002060"/>
                </a:solidFill>
              </a:rPr>
              <a:t>		</a:t>
            </a:r>
            <a:r>
              <a:rPr lang="en-US" i="1" dirty="0" err="1">
                <a:solidFill>
                  <a:srgbClr val="002060"/>
                </a:solidFill>
              </a:rPr>
              <a:t>IsGoal</a:t>
            </a:r>
            <a:r>
              <a:rPr lang="en-US" i="1" dirty="0">
                <a:solidFill>
                  <a:srgbClr val="002060"/>
                </a:solidFill>
              </a:rPr>
              <a:t>( In(Bucharest) ) = Yes</a:t>
            </a:r>
          </a:p>
          <a:p>
            <a:pPr lvl="1"/>
            <a:r>
              <a:rPr lang="en-US" b="1" dirty="0">
                <a:solidFill>
                  <a:srgbClr val="002060"/>
                </a:solidFill>
              </a:rPr>
              <a:t>Path Cost –</a:t>
            </a:r>
            <a:r>
              <a:rPr lang="en-US" dirty="0">
                <a:solidFill>
                  <a:srgbClr val="002060"/>
                </a:solidFill>
              </a:rPr>
              <a:t> A function that assigns a numeric cost to each path.  A path is a series of actions. Each action is given a cost depending on the problem.</a:t>
            </a:r>
          </a:p>
          <a:p>
            <a:pPr marL="457200" lvl="1" indent="0">
              <a:buNone/>
            </a:pPr>
            <a:r>
              <a:rPr lang="en-US" dirty="0">
                <a:solidFill>
                  <a:srgbClr val="002060"/>
                </a:solidFill>
              </a:rPr>
              <a:t>		</a:t>
            </a:r>
            <a:r>
              <a:rPr lang="en-US" i="1" dirty="0">
                <a:solidFill>
                  <a:srgbClr val="002060"/>
                </a:solidFill>
              </a:rPr>
              <a:t>cost( In(Arad), go(Sibiu)) = 140 </a:t>
            </a:r>
            <a:r>
              <a:rPr lang="en-US" i="1" dirty="0" err="1">
                <a:solidFill>
                  <a:srgbClr val="002060"/>
                </a:solidFill>
              </a:rPr>
              <a:t>kms</a:t>
            </a:r>
            <a:endParaRPr lang="en-US" i="1" dirty="0">
              <a:solidFill>
                <a:srgbClr val="002060"/>
              </a:solidFill>
            </a:endParaRPr>
          </a:p>
        </p:txBody>
      </p:sp>
    </p:spTree>
    <p:extLst>
      <p:ext uri="{BB962C8B-B14F-4D97-AF65-F5344CB8AC3E}">
        <p14:creationId xmlns:p14="http://schemas.microsoft.com/office/powerpoint/2010/main" val="5125189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Problem Solving Agents – Formulate</a:t>
            </a:r>
          </a:p>
        </p:txBody>
      </p:sp>
      <p:sp>
        <p:nvSpPr>
          <p:cNvPr id="3" name="Content Placeholder 2"/>
          <p:cNvSpPr>
            <a:spLocks noGrp="1"/>
          </p:cNvSpPr>
          <p:nvPr>
            <p:ph idx="1"/>
          </p:nvPr>
        </p:nvSpPr>
        <p:spPr/>
        <p:txBody>
          <a:bodyPr/>
          <a:lstStyle/>
          <a:p>
            <a:r>
              <a:rPr lang="en-US" dirty="0">
                <a:solidFill>
                  <a:srgbClr val="002060"/>
                </a:solidFill>
              </a:rPr>
              <a:t>In the above definition</a:t>
            </a:r>
          </a:p>
          <a:p>
            <a:pPr lvl="1"/>
            <a:r>
              <a:rPr lang="en-US" dirty="0">
                <a:solidFill>
                  <a:srgbClr val="002060"/>
                </a:solidFill>
              </a:rPr>
              <a:t>Many possible states – In(Arad), the agent has many possibilities in real world, e.g., can be in the middle of Arad, near an airport, shopping center, hotel, etc.</a:t>
            </a:r>
          </a:p>
          <a:p>
            <a:pPr lvl="1"/>
            <a:r>
              <a:rPr lang="en-US" dirty="0">
                <a:solidFill>
                  <a:srgbClr val="002060"/>
                </a:solidFill>
              </a:rPr>
              <a:t>Many possible actions – Agent can take several actions while driving from Arad to Sibiu. It can halt at a place, take a detour, turn the radio on.</a:t>
            </a:r>
          </a:p>
          <a:p>
            <a:pPr lvl="1"/>
            <a:r>
              <a:rPr lang="en-US" dirty="0">
                <a:solidFill>
                  <a:srgbClr val="002060"/>
                </a:solidFill>
              </a:rPr>
              <a:t>However, they are irrelevant for finding the solution of path to Bucharest</a:t>
            </a:r>
          </a:p>
          <a:p>
            <a:pPr lvl="1"/>
            <a:r>
              <a:rPr lang="en-US" dirty="0">
                <a:solidFill>
                  <a:srgbClr val="002060"/>
                </a:solidFill>
              </a:rPr>
              <a:t>Hence, can be abstracted</a:t>
            </a:r>
          </a:p>
          <a:p>
            <a:pPr lvl="1"/>
            <a:endParaRPr lang="en-US" dirty="0">
              <a:solidFill>
                <a:srgbClr val="002060"/>
              </a:solidFill>
            </a:endParaRPr>
          </a:p>
          <a:p>
            <a:r>
              <a:rPr lang="en-US" dirty="0">
                <a:solidFill>
                  <a:srgbClr val="002060"/>
                </a:solidFill>
              </a:rPr>
              <a:t>Abstraction – Process of removing detail from a representation</a:t>
            </a:r>
          </a:p>
        </p:txBody>
      </p:sp>
    </p:spTree>
    <p:extLst>
      <p:ext uri="{BB962C8B-B14F-4D97-AF65-F5344CB8AC3E}">
        <p14:creationId xmlns:p14="http://schemas.microsoft.com/office/powerpoint/2010/main" val="142867391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4" name="Title 3">
            <a:extLst>
              <a:ext uri="{FF2B5EF4-FFF2-40B4-BE49-F238E27FC236}">
                <a16:creationId xmlns:a16="http://schemas.microsoft.com/office/drawing/2014/main" id="{3311E9D3-EE91-4772-9396-D52BCE36FB46}"/>
              </a:ext>
            </a:extLst>
          </p:cNvPr>
          <p:cNvSpPr>
            <a:spLocks noGrp="1"/>
          </p:cNvSpPr>
          <p:nvPr>
            <p:ph type="title"/>
          </p:nvPr>
        </p:nvSpPr>
        <p:spPr>
          <a:xfrm>
            <a:off x="3419060" y="365126"/>
            <a:ext cx="8653670" cy="602284"/>
          </a:xfrm>
        </p:spPr>
        <p:txBody>
          <a:bodyPr>
            <a:normAutofit/>
          </a:bodyPr>
          <a:lstStyle/>
          <a:p>
            <a:pPr algn="ctr"/>
            <a:r>
              <a:rPr lang="en-US" sz="2400" dirty="0">
                <a:solidFill>
                  <a:srgbClr val="0070C0"/>
                </a:solidFill>
                <a:latin typeface="Times New Roman" panose="02020603050405020304" pitchFamily="18" charset="0"/>
                <a:cs typeface="Times New Roman" panose="02020603050405020304" pitchFamily="18" charset="0"/>
              </a:rPr>
              <a:t>Problem formulation of the Eight Tile Puzzle</a:t>
            </a:r>
          </a:p>
        </p:txBody>
      </p:sp>
      <p:sp>
        <p:nvSpPr>
          <p:cNvPr id="3" name="Content Placeholder 2">
            <a:extLst>
              <a:ext uri="{FF2B5EF4-FFF2-40B4-BE49-F238E27FC236}">
                <a16:creationId xmlns:a16="http://schemas.microsoft.com/office/drawing/2014/main" id="{1A9895A5-E3E7-4478-89BF-9934EB49F975}"/>
              </a:ext>
            </a:extLst>
          </p:cNvPr>
          <p:cNvSpPr>
            <a:spLocks noGrp="1"/>
          </p:cNvSpPr>
          <p:nvPr>
            <p:ph idx="1"/>
          </p:nvPr>
        </p:nvSpPr>
        <p:spPr>
          <a:xfrm>
            <a:off x="1660359" y="967410"/>
            <a:ext cx="10412372" cy="5525464"/>
          </a:xfrm>
        </p:spPr>
        <p:txBody>
          <a:bodyPr>
            <a:noAutofit/>
          </a:bodyPr>
          <a:lstStyle/>
          <a:p>
            <a:pPr marL="0" indent="0">
              <a:buNone/>
            </a:pPr>
            <a:r>
              <a:rPr lang="en-US" sz="2400" dirty="0">
                <a:latin typeface="Times New Roman" panose="02020603050405020304" pitchFamily="18" charset="0"/>
                <a:cs typeface="Times New Roman" panose="02020603050405020304" pitchFamily="18" charset="0"/>
              </a:rPr>
              <a:t>The eight tile puzzle consist of a 3 by 3 (3 × 3) square frame board which holds eight movable tiles numbered 1 to 8. One square is empty, allowing the adjacent tiles to be shifted. The objective of the puzzle is to find a sequence of tile movements that leads from a starting configuration to a goal configuration</a:t>
            </a:r>
            <a:r>
              <a:rPr lang="en-US" sz="2400" dirty="0"/>
              <a:t>.</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5538826A-C326-42AC-8049-96363C23113A}"/>
              </a:ext>
            </a:extLst>
          </p:cNvPr>
          <p:cNvPicPr>
            <a:picLocks noChangeAspect="1"/>
          </p:cNvPicPr>
          <p:nvPr/>
        </p:nvPicPr>
        <p:blipFill rotWithShape="1">
          <a:blip r:embed="rId3"/>
          <a:srcRect t="14419"/>
          <a:stretch/>
        </p:blipFill>
        <p:spPr>
          <a:xfrm>
            <a:off x="2863703" y="2911642"/>
            <a:ext cx="6464594" cy="3244348"/>
          </a:xfrm>
          <a:prstGeom prst="rect">
            <a:avLst/>
          </a:prstGeom>
        </p:spPr>
      </p:pic>
    </p:spTree>
    <p:extLst>
      <p:ext uri="{BB962C8B-B14F-4D97-AF65-F5344CB8AC3E}">
        <p14:creationId xmlns:p14="http://schemas.microsoft.com/office/powerpoint/2010/main" val="44940979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4" name="Title 3">
            <a:extLst>
              <a:ext uri="{FF2B5EF4-FFF2-40B4-BE49-F238E27FC236}">
                <a16:creationId xmlns:a16="http://schemas.microsoft.com/office/drawing/2014/main" id="{3311E9D3-EE91-4772-9396-D52BCE36FB46}"/>
              </a:ext>
            </a:extLst>
          </p:cNvPr>
          <p:cNvSpPr>
            <a:spLocks noGrp="1"/>
          </p:cNvSpPr>
          <p:nvPr>
            <p:ph type="title"/>
          </p:nvPr>
        </p:nvSpPr>
        <p:spPr>
          <a:xfrm>
            <a:off x="3419060" y="365126"/>
            <a:ext cx="7934739" cy="602284"/>
          </a:xfrm>
        </p:spPr>
        <p:txBody>
          <a:bodyPr>
            <a:normAutofit/>
          </a:bodyPr>
          <a:lstStyle/>
          <a:p>
            <a:pPr algn="ctr"/>
            <a:r>
              <a:rPr lang="en-US" sz="2400" dirty="0">
                <a:solidFill>
                  <a:srgbClr val="C00000"/>
                </a:solidFill>
                <a:latin typeface="Times New Roman" panose="02020603050405020304" pitchFamily="18" charset="0"/>
                <a:cs typeface="Times New Roman" panose="02020603050405020304" pitchFamily="18" charset="0"/>
              </a:rPr>
              <a:t>Problem formulation of the Eight Tile Puzzle</a:t>
            </a:r>
          </a:p>
        </p:txBody>
      </p:sp>
      <p:sp>
        <p:nvSpPr>
          <p:cNvPr id="3" name="Content Placeholder 2">
            <a:extLst>
              <a:ext uri="{FF2B5EF4-FFF2-40B4-BE49-F238E27FC236}">
                <a16:creationId xmlns:a16="http://schemas.microsoft.com/office/drawing/2014/main" id="{1A9895A5-E3E7-4478-89BF-9934EB49F975}"/>
              </a:ext>
            </a:extLst>
          </p:cNvPr>
          <p:cNvSpPr>
            <a:spLocks noGrp="1"/>
          </p:cNvSpPr>
          <p:nvPr>
            <p:ph idx="1"/>
          </p:nvPr>
        </p:nvSpPr>
        <p:spPr>
          <a:xfrm>
            <a:off x="1070811" y="967410"/>
            <a:ext cx="11001919" cy="5525464"/>
          </a:xfrm>
        </p:spPr>
        <p:txBody>
          <a:bodyPr>
            <a:noAutofit/>
          </a:bodyPr>
          <a:lstStyle/>
          <a:p>
            <a:r>
              <a:rPr lang="en-US" sz="2400" b="1" dirty="0">
                <a:solidFill>
                  <a:srgbClr val="C00000"/>
                </a:solidFill>
                <a:latin typeface="Times New Roman" panose="02020603050405020304" pitchFamily="18" charset="0"/>
                <a:cs typeface="Times New Roman" panose="02020603050405020304" pitchFamily="18" charset="0"/>
              </a:rPr>
              <a:t>States:</a:t>
            </a:r>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It specifies the location of each of the eight tiles and the blank in one of the nice squares.</a:t>
            </a:r>
          </a:p>
          <a:p>
            <a:r>
              <a:rPr lang="en-US" sz="2400" b="1" dirty="0">
                <a:solidFill>
                  <a:srgbClr val="C00000"/>
                </a:solidFill>
                <a:latin typeface="Times New Roman" panose="02020603050405020304" pitchFamily="18" charset="0"/>
                <a:cs typeface="Times New Roman" panose="02020603050405020304" pitchFamily="18" charset="0"/>
              </a:rPr>
              <a:t>Initial state: </a:t>
            </a:r>
            <a:r>
              <a:rPr lang="en-US" sz="2400" dirty="0">
                <a:latin typeface="Times New Roman" panose="02020603050405020304" pitchFamily="18" charset="0"/>
                <a:cs typeface="Times New Roman" panose="02020603050405020304" pitchFamily="18" charset="0"/>
              </a:rPr>
              <a:t>Any state can be designated as the initial state.</a:t>
            </a:r>
          </a:p>
          <a:p>
            <a:r>
              <a:rPr lang="en-US" sz="2400" b="1" dirty="0">
                <a:solidFill>
                  <a:srgbClr val="C00000"/>
                </a:solidFill>
                <a:latin typeface="Times New Roman" panose="02020603050405020304" pitchFamily="18" charset="0"/>
                <a:cs typeface="Times New Roman" panose="02020603050405020304" pitchFamily="18" charset="0"/>
              </a:rPr>
              <a:t>Goal: </a:t>
            </a:r>
            <a:r>
              <a:rPr lang="en-US" sz="2400" dirty="0">
                <a:latin typeface="Times New Roman" panose="02020603050405020304" pitchFamily="18" charset="0"/>
                <a:cs typeface="Times New Roman" panose="02020603050405020304" pitchFamily="18" charset="0"/>
              </a:rPr>
              <a:t>Many goal configurations are possible.</a:t>
            </a:r>
          </a:p>
          <a:p>
            <a:r>
              <a:rPr lang="en-US" sz="2400" b="1" dirty="0">
                <a:solidFill>
                  <a:srgbClr val="C00000"/>
                </a:solidFill>
                <a:latin typeface="Times New Roman" panose="02020603050405020304" pitchFamily="18" charset="0"/>
                <a:cs typeface="Times New Roman" panose="02020603050405020304" pitchFamily="18" charset="0"/>
              </a:rPr>
              <a:t>Legal moves (or state): </a:t>
            </a:r>
            <a:r>
              <a:rPr lang="en-US" sz="2400" dirty="0">
                <a:latin typeface="Times New Roman" panose="02020603050405020304" pitchFamily="18" charset="0"/>
                <a:cs typeface="Times New Roman" panose="02020603050405020304" pitchFamily="18" charset="0"/>
              </a:rPr>
              <a:t>They generate legal states that result from trying the four actions:</a:t>
            </a:r>
          </a:p>
          <a:p>
            <a:pPr lvl="1" hangingPunct="0"/>
            <a:r>
              <a:rPr lang="en-US" dirty="0">
                <a:latin typeface="Times New Roman" panose="02020603050405020304" pitchFamily="18" charset="0"/>
                <a:cs typeface="Times New Roman" panose="02020603050405020304" pitchFamily="18" charset="0"/>
              </a:rPr>
              <a:t>Blank moves left</a:t>
            </a:r>
          </a:p>
          <a:p>
            <a:pPr lvl="1" hangingPunct="0"/>
            <a:r>
              <a:rPr lang="en-US" dirty="0">
                <a:latin typeface="Times New Roman" panose="02020603050405020304" pitchFamily="18" charset="0"/>
                <a:cs typeface="Times New Roman" panose="02020603050405020304" pitchFamily="18" charset="0"/>
              </a:rPr>
              <a:t>Blank moves right</a:t>
            </a:r>
          </a:p>
          <a:p>
            <a:pPr lvl="1" hangingPunct="0"/>
            <a:r>
              <a:rPr lang="en-US" dirty="0">
                <a:latin typeface="Times New Roman" panose="02020603050405020304" pitchFamily="18" charset="0"/>
                <a:cs typeface="Times New Roman" panose="02020603050405020304" pitchFamily="18" charset="0"/>
              </a:rPr>
              <a:t>Blank moves up</a:t>
            </a:r>
          </a:p>
          <a:p>
            <a:pPr lvl="1" hangingPunct="0"/>
            <a:r>
              <a:rPr lang="en-US" dirty="0">
                <a:latin typeface="Times New Roman" panose="02020603050405020304" pitchFamily="18" charset="0"/>
                <a:cs typeface="Times New Roman" panose="02020603050405020304" pitchFamily="18" charset="0"/>
              </a:rPr>
              <a:t>Blank moves down</a:t>
            </a:r>
          </a:p>
          <a:p>
            <a:r>
              <a:rPr lang="en-US" sz="2400" b="1" dirty="0">
                <a:solidFill>
                  <a:srgbClr val="C00000"/>
                </a:solidFill>
                <a:latin typeface="Times New Roman" panose="02020603050405020304" pitchFamily="18" charset="0"/>
                <a:cs typeface="Times New Roman" panose="02020603050405020304" pitchFamily="18" charset="0"/>
              </a:rPr>
              <a:t>Path cost: </a:t>
            </a:r>
            <a:r>
              <a:rPr lang="en-US" sz="2400" dirty="0">
                <a:latin typeface="Times New Roman" panose="02020603050405020304" pitchFamily="18" charset="0"/>
                <a:cs typeface="Times New Roman" panose="02020603050405020304" pitchFamily="18" charset="0"/>
              </a:rPr>
              <a:t>Each step costs 1, so the path cost is the number of steps in the path.</a:t>
            </a:r>
          </a:p>
          <a:p>
            <a:endParaRPr lang="en-US" dirty="0"/>
          </a:p>
          <a:p>
            <a:pPr marL="0" indent="0">
              <a:buNone/>
            </a:pPr>
            <a:endParaRPr lang="en-US" dirty="0"/>
          </a:p>
        </p:txBody>
      </p:sp>
    </p:spTree>
    <p:extLst>
      <p:ext uri="{BB962C8B-B14F-4D97-AF65-F5344CB8AC3E}">
        <p14:creationId xmlns:p14="http://schemas.microsoft.com/office/powerpoint/2010/main" val="2276009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73723" y="6484620"/>
            <a:ext cx="3106420" cy="0"/>
          </a:xfrm>
          <a:custGeom>
            <a:avLst/>
            <a:gdLst/>
            <a:ahLst/>
            <a:cxnLst/>
            <a:rect l="l" t="t" r="r" b="b"/>
            <a:pathLst>
              <a:path w="3106420">
                <a:moveTo>
                  <a:pt x="0" y="0"/>
                </a:moveTo>
                <a:lnTo>
                  <a:pt x="3105912" y="0"/>
                </a:lnTo>
              </a:path>
            </a:pathLst>
          </a:custGeom>
          <a:ln w="48768">
            <a:solidFill>
              <a:srgbClr val="8EB4E2"/>
            </a:solidFill>
          </a:ln>
        </p:spPr>
        <p:txBody>
          <a:bodyPr wrap="square" lIns="0" tIns="0" rIns="0" bIns="0" rtlCol="0"/>
          <a:lstStyle/>
          <a:p>
            <a:endParaRPr/>
          </a:p>
        </p:txBody>
      </p:sp>
      <p:sp>
        <p:nvSpPr>
          <p:cNvPr id="3" name="object 3"/>
          <p:cNvSpPr/>
          <p:nvPr/>
        </p:nvSpPr>
        <p:spPr>
          <a:xfrm>
            <a:off x="9209531" y="6483096"/>
            <a:ext cx="2982595" cy="0"/>
          </a:xfrm>
          <a:custGeom>
            <a:avLst/>
            <a:gdLst/>
            <a:ahLst/>
            <a:cxnLst/>
            <a:rect l="l" t="t" r="r" b="b"/>
            <a:pathLst>
              <a:path w="2982595">
                <a:moveTo>
                  <a:pt x="0" y="0"/>
                </a:moveTo>
                <a:lnTo>
                  <a:pt x="2982468" y="0"/>
                </a:lnTo>
              </a:path>
            </a:pathLst>
          </a:custGeom>
          <a:ln w="45720">
            <a:solidFill>
              <a:srgbClr val="FF0000"/>
            </a:solidFill>
          </a:ln>
        </p:spPr>
        <p:txBody>
          <a:bodyPr wrap="square" lIns="0" tIns="0" rIns="0" bIns="0" rtlCol="0"/>
          <a:lstStyle/>
          <a:p>
            <a:endParaRPr/>
          </a:p>
        </p:txBody>
      </p:sp>
      <p:sp>
        <p:nvSpPr>
          <p:cNvPr id="4" name="object 4"/>
          <p:cNvSpPr/>
          <p:nvPr/>
        </p:nvSpPr>
        <p:spPr>
          <a:xfrm>
            <a:off x="2779776" y="6484620"/>
            <a:ext cx="3439795" cy="0"/>
          </a:xfrm>
          <a:custGeom>
            <a:avLst/>
            <a:gdLst/>
            <a:ahLst/>
            <a:cxnLst/>
            <a:rect l="l" t="t" r="r" b="b"/>
            <a:pathLst>
              <a:path w="3439795">
                <a:moveTo>
                  <a:pt x="0" y="0"/>
                </a:moveTo>
                <a:lnTo>
                  <a:pt x="3439667" y="0"/>
                </a:lnTo>
              </a:path>
            </a:pathLst>
          </a:custGeom>
          <a:ln w="48768">
            <a:solidFill>
              <a:srgbClr val="FFCE00"/>
            </a:solidFill>
          </a:ln>
        </p:spPr>
        <p:txBody>
          <a:bodyPr wrap="square" lIns="0" tIns="0" rIns="0" bIns="0" rtlCol="0"/>
          <a:lstStyle/>
          <a:p>
            <a:endParaRPr/>
          </a:p>
        </p:txBody>
      </p:sp>
      <p:sp>
        <p:nvSpPr>
          <p:cNvPr id="5" name="object 5"/>
          <p:cNvSpPr/>
          <p:nvPr/>
        </p:nvSpPr>
        <p:spPr>
          <a:xfrm>
            <a:off x="0" y="0"/>
            <a:ext cx="9400540" cy="1126490"/>
          </a:xfrm>
          <a:custGeom>
            <a:avLst/>
            <a:gdLst/>
            <a:ahLst/>
            <a:cxnLst/>
            <a:rect l="l" t="t" r="r" b="b"/>
            <a:pathLst>
              <a:path w="9400540" h="1126490">
                <a:moveTo>
                  <a:pt x="0" y="1126236"/>
                </a:moveTo>
                <a:lnTo>
                  <a:pt x="9400032" y="1126236"/>
                </a:lnTo>
                <a:lnTo>
                  <a:pt x="9400032" y="0"/>
                </a:lnTo>
                <a:lnTo>
                  <a:pt x="0" y="0"/>
                </a:lnTo>
                <a:lnTo>
                  <a:pt x="0" y="1126236"/>
                </a:lnTo>
                <a:close/>
              </a:path>
            </a:pathLst>
          </a:custGeom>
          <a:solidFill>
            <a:srgbClr val="FFFF00"/>
          </a:solidFill>
        </p:spPr>
        <p:txBody>
          <a:bodyPr wrap="square" lIns="0" tIns="0" rIns="0" bIns="0" rtlCol="0"/>
          <a:lstStyle/>
          <a:p>
            <a:endParaRPr/>
          </a:p>
        </p:txBody>
      </p:sp>
      <p:sp>
        <p:nvSpPr>
          <p:cNvPr id="6" name="object 6"/>
          <p:cNvSpPr/>
          <p:nvPr/>
        </p:nvSpPr>
        <p:spPr>
          <a:xfrm>
            <a:off x="3381755" y="1149858"/>
            <a:ext cx="3106420" cy="0"/>
          </a:xfrm>
          <a:custGeom>
            <a:avLst/>
            <a:gdLst/>
            <a:ahLst/>
            <a:cxnLst/>
            <a:rect l="l" t="t" r="r" b="b"/>
            <a:pathLst>
              <a:path w="3106420">
                <a:moveTo>
                  <a:pt x="0" y="0"/>
                </a:moveTo>
                <a:lnTo>
                  <a:pt x="3105912" y="0"/>
                </a:lnTo>
              </a:path>
            </a:pathLst>
          </a:custGeom>
          <a:ln w="47244">
            <a:solidFill>
              <a:srgbClr val="8EB4E2"/>
            </a:solidFill>
          </a:ln>
        </p:spPr>
        <p:txBody>
          <a:bodyPr wrap="square" lIns="0" tIns="0" rIns="0" bIns="0" rtlCol="0"/>
          <a:lstStyle/>
          <a:p>
            <a:endParaRPr/>
          </a:p>
        </p:txBody>
      </p:sp>
      <p:sp>
        <p:nvSpPr>
          <p:cNvPr id="7" name="object 7"/>
          <p:cNvSpPr/>
          <p:nvPr/>
        </p:nvSpPr>
        <p:spPr>
          <a:xfrm>
            <a:off x="6420611" y="1148333"/>
            <a:ext cx="2979420" cy="0"/>
          </a:xfrm>
          <a:custGeom>
            <a:avLst/>
            <a:gdLst/>
            <a:ahLst/>
            <a:cxnLst/>
            <a:rect l="l" t="t" r="r" b="b"/>
            <a:pathLst>
              <a:path w="2979420">
                <a:moveTo>
                  <a:pt x="0" y="0"/>
                </a:moveTo>
                <a:lnTo>
                  <a:pt x="2979419" y="0"/>
                </a:lnTo>
              </a:path>
            </a:pathLst>
          </a:custGeom>
          <a:ln w="44196">
            <a:solidFill>
              <a:srgbClr val="FF0000"/>
            </a:solidFill>
          </a:ln>
        </p:spPr>
        <p:txBody>
          <a:bodyPr wrap="square" lIns="0" tIns="0" rIns="0" bIns="0" rtlCol="0"/>
          <a:lstStyle/>
          <a:p>
            <a:endParaRPr/>
          </a:p>
        </p:txBody>
      </p:sp>
      <p:sp>
        <p:nvSpPr>
          <p:cNvPr id="8" name="object 8"/>
          <p:cNvSpPr/>
          <p:nvPr/>
        </p:nvSpPr>
        <p:spPr>
          <a:xfrm>
            <a:off x="0" y="1149858"/>
            <a:ext cx="3429000" cy="0"/>
          </a:xfrm>
          <a:custGeom>
            <a:avLst/>
            <a:gdLst/>
            <a:ahLst/>
            <a:cxnLst/>
            <a:rect l="l" t="t" r="r" b="b"/>
            <a:pathLst>
              <a:path w="3429000">
                <a:moveTo>
                  <a:pt x="0" y="0"/>
                </a:moveTo>
                <a:lnTo>
                  <a:pt x="3429000" y="0"/>
                </a:lnTo>
              </a:path>
            </a:pathLst>
          </a:custGeom>
          <a:ln w="47244">
            <a:solidFill>
              <a:srgbClr val="FFCE00"/>
            </a:solidFill>
          </a:ln>
        </p:spPr>
        <p:txBody>
          <a:bodyPr wrap="square" lIns="0" tIns="0" rIns="0" bIns="0" rtlCol="0"/>
          <a:lstStyle/>
          <a:p>
            <a:endParaRPr/>
          </a:p>
        </p:txBody>
      </p:sp>
      <p:sp>
        <p:nvSpPr>
          <p:cNvPr id="9" name="object 9"/>
          <p:cNvSpPr txBox="1"/>
          <p:nvPr/>
        </p:nvSpPr>
        <p:spPr>
          <a:xfrm>
            <a:off x="9774428" y="595630"/>
            <a:ext cx="1678305" cy="617855"/>
          </a:xfrm>
          <a:prstGeom prst="rect">
            <a:avLst/>
          </a:prstGeom>
        </p:spPr>
        <p:txBody>
          <a:bodyPr vert="horz" wrap="square" lIns="0" tIns="13335" rIns="0" bIns="0" rtlCol="0">
            <a:spAutoFit/>
          </a:bodyPr>
          <a:lstStyle/>
          <a:p>
            <a:pPr marL="12700">
              <a:lnSpc>
                <a:spcPts val="3050"/>
              </a:lnSpc>
              <a:spcBef>
                <a:spcPts val="105"/>
              </a:spcBef>
            </a:pPr>
            <a:r>
              <a:rPr sz="2600" b="1" dirty="0">
                <a:solidFill>
                  <a:srgbClr val="000099"/>
                </a:solidFill>
                <a:latin typeface="Arial"/>
                <a:cs typeface="Arial"/>
              </a:rPr>
              <a:t>BITS</a:t>
            </a:r>
            <a:r>
              <a:rPr sz="2600" b="1" spc="-85" dirty="0">
                <a:solidFill>
                  <a:srgbClr val="000099"/>
                </a:solidFill>
                <a:latin typeface="Arial"/>
                <a:cs typeface="Arial"/>
              </a:rPr>
              <a:t> </a:t>
            </a:r>
            <a:r>
              <a:rPr sz="2600" dirty="0">
                <a:solidFill>
                  <a:srgbClr val="000099"/>
                </a:solidFill>
                <a:latin typeface="Arial"/>
                <a:cs typeface="Arial"/>
              </a:rPr>
              <a:t>Pilani</a:t>
            </a:r>
            <a:endParaRPr sz="2600">
              <a:latin typeface="Arial"/>
              <a:cs typeface="Arial"/>
            </a:endParaRPr>
          </a:p>
          <a:p>
            <a:pPr marL="13970">
              <a:lnSpc>
                <a:spcPts val="1610"/>
              </a:lnSpc>
            </a:pPr>
            <a:r>
              <a:rPr sz="1400" dirty="0">
                <a:solidFill>
                  <a:srgbClr val="000099"/>
                </a:solidFill>
                <a:latin typeface="Arial"/>
                <a:cs typeface="Arial"/>
              </a:rPr>
              <a:t>Pilani</a:t>
            </a:r>
            <a:r>
              <a:rPr sz="1400" spc="-20" dirty="0">
                <a:solidFill>
                  <a:srgbClr val="000099"/>
                </a:solidFill>
                <a:latin typeface="Arial"/>
                <a:cs typeface="Arial"/>
              </a:rPr>
              <a:t> </a:t>
            </a:r>
            <a:r>
              <a:rPr sz="1400" dirty="0">
                <a:solidFill>
                  <a:srgbClr val="000099"/>
                </a:solidFill>
                <a:latin typeface="Arial"/>
                <a:cs typeface="Arial"/>
              </a:rPr>
              <a:t>Campus</a:t>
            </a:r>
            <a:endParaRPr sz="1400">
              <a:latin typeface="Arial"/>
              <a:cs typeface="Arial"/>
            </a:endParaRPr>
          </a:p>
        </p:txBody>
      </p:sp>
      <p:sp>
        <p:nvSpPr>
          <p:cNvPr id="10" name="object 10"/>
          <p:cNvSpPr txBox="1">
            <a:spLocks noGrp="1"/>
          </p:cNvSpPr>
          <p:nvPr>
            <p:ph type="title"/>
          </p:nvPr>
        </p:nvSpPr>
        <p:spPr>
          <a:xfrm>
            <a:off x="3211448" y="526745"/>
            <a:ext cx="5773420" cy="574675"/>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001F5F"/>
                </a:solidFill>
                <a:latin typeface="Palatino Linotype"/>
                <a:cs typeface="Palatino Linotype"/>
              </a:rPr>
              <a:t>Act </a:t>
            </a:r>
            <a:r>
              <a:rPr sz="3600" spc="-5" dirty="0">
                <a:solidFill>
                  <a:srgbClr val="001F5F"/>
                </a:solidFill>
                <a:latin typeface="Palatino Linotype"/>
                <a:cs typeface="Palatino Linotype"/>
              </a:rPr>
              <a:t>like Human: </a:t>
            </a:r>
            <a:r>
              <a:rPr sz="3600" spc="-45" dirty="0">
                <a:solidFill>
                  <a:srgbClr val="001F5F"/>
                </a:solidFill>
                <a:latin typeface="Palatino Linotype"/>
                <a:cs typeface="Palatino Linotype"/>
              </a:rPr>
              <a:t>Turing</a:t>
            </a:r>
            <a:r>
              <a:rPr sz="3600" spc="-30" dirty="0">
                <a:solidFill>
                  <a:srgbClr val="001F5F"/>
                </a:solidFill>
                <a:latin typeface="Palatino Linotype"/>
                <a:cs typeface="Palatino Linotype"/>
              </a:rPr>
              <a:t> </a:t>
            </a:r>
            <a:r>
              <a:rPr sz="3600" spc="-65" dirty="0">
                <a:solidFill>
                  <a:srgbClr val="001F5F"/>
                </a:solidFill>
                <a:latin typeface="Palatino Linotype"/>
                <a:cs typeface="Palatino Linotype"/>
              </a:rPr>
              <a:t>Test</a:t>
            </a:r>
            <a:endParaRPr sz="3600">
              <a:latin typeface="Palatino Linotype"/>
              <a:cs typeface="Palatino Linotype"/>
            </a:endParaRPr>
          </a:p>
        </p:txBody>
      </p:sp>
      <p:sp>
        <p:nvSpPr>
          <p:cNvPr id="11" name="object 11"/>
          <p:cNvSpPr txBox="1"/>
          <p:nvPr/>
        </p:nvSpPr>
        <p:spPr>
          <a:xfrm>
            <a:off x="734059" y="1352168"/>
            <a:ext cx="9944735" cy="4552315"/>
          </a:xfrm>
          <a:prstGeom prst="rect">
            <a:avLst/>
          </a:prstGeom>
        </p:spPr>
        <p:txBody>
          <a:bodyPr vert="horz" wrap="square" lIns="0" tIns="53975" rIns="0" bIns="0" rtlCol="0">
            <a:spAutoFit/>
          </a:bodyPr>
          <a:lstStyle/>
          <a:p>
            <a:pPr marL="12700">
              <a:lnSpc>
                <a:spcPct val="100000"/>
              </a:lnSpc>
              <a:spcBef>
                <a:spcPts val="425"/>
              </a:spcBef>
            </a:pPr>
            <a:r>
              <a:rPr sz="2700" dirty="0">
                <a:solidFill>
                  <a:srgbClr val="001F5F"/>
                </a:solidFill>
                <a:latin typeface="Palatino Linotype"/>
                <a:cs typeface="Palatino Linotype"/>
              </a:rPr>
              <a:t>There are </a:t>
            </a:r>
            <a:r>
              <a:rPr sz="2700" spc="-20" dirty="0">
                <a:solidFill>
                  <a:srgbClr val="001F5F"/>
                </a:solidFill>
                <a:latin typeface="Palatino Linotype"/>
                <a:cs typeface="Palatino Linotype"/>
              </a:rPr>
              <a:t>two </a:t>
            </a:r>
            <a:r>
              <a:rPr sz="2700" spc="-5" dirty="0">
                <a:solidFill>
                  <a:srgbClr val="001F5F"/>
                </a:solidFill>
                <a:latin typeface="Palatino Linotype"/>
                <a:cs typeface="Palatino Linotype"/>
              </a:rPr>
              <a:t>rooms, </a:t>
            </a:r>
            <a:r>
              <a:rPr sz="2700" dirty="0">
                <a:solidFill>
                  <a:srgbClr val="001F5F"/>
                </a:solidFill>
                <a:latin typeface="Palatino Linotype"/>
                <a:cs typeface="Palatino Linotype"/>
              </a:rPr>
              <a:t>A and</a:t>
            </a:r>
            <a:r>
              <a:rPr sz="2700" spc="-285" dirty="0">
                <a:solidFill>
                  <a:srgbClr val="001F5F"/>
                </a:solidFill>
                <a:latin typeface="Palatino Linotype"/>
                <a:cs typeface="Palatino Linotype"/>
              </a:rPr>
              <a:t> </a:t>
            </a:r>
            <a:r>
              <a:rPr sz="2700" dirty="0">
                <a:solidFill>
                  <a:srgbClr val="001F5F"/>
                </a:solidFill>
                <a:latin typeface="Palatino Linotype"/>
                <a:cs typeface="Palatino Linotype"/>
              </a:rPr>
              <a:t>B.</a:t>
            </a:r>
            <a:endParaRPr sz="2700">
              <a:latin typeface="Palatino Linotype"/>
              <a:cs typeface="Palatino Linotype"/>
            </a:endParaRPr>
          </a:p>
          <a:p>
            <a:pPr marL="97790" marR="3873500" indent="-85725">
              <a:lnSpc>
                <a:spcPct val="110000"/>
              </a:lnSpc>
              <a:buFont typeface="Wingdings"/>
              <a:buChar char=""/>
              <a:tabLst>
                <a:tab pos="355600" algn="l"/>
                <a:tab pos="744220" algn="l"/>
              </a:tabLst>
            </a:pPr>
            <a:r>
              <a:rPr sz="2700" spc="-5" dirty="0">
                <a:solidFill>
                  <a:srgbClr val="001F5F"/>
                </a:solidFill>
                <a:latin typeface="Palatino Linotype"/>
                <a:cs typeface="Palatino Linotype"/>
              </a:rPr>
              <a:t>One </a:t>
            </a:r>
            <a:r>
              <a:rPr sz="2700" dirty="0">
                <a:solidFill>
                  <a:srgbClr val="001F5F"/>
                </a:solidFill>
                <a:latin typeface="Palatino Linotype"/>
                <a:cs typeface="Palatino Linotype"/>
              </a:rPr>
              <a:t>of </a:t>
            </a:r>
            <a:r>
              <a:rPr sz="2700" spc="-5" dirty="0">
                <a:solidFill>
                  <a:srgbClr val="001F5F"/>
                </a:solidFill>
                <a:latin typeface="Palatino Linotype"/>
                <a:cs typeface="Palatino Linotype"/>
              </a:rPr>
              <a:t>the rooms </a:t>
            </a:r>
            <a:r>
              <a:rPr sz="2700" dirty="0">
                <a:solidFill>
                  <a:srgbClr val="001F5F"/>
                </a:solidFill>
                <a:latin typeface="Palatino Linotype"/>
                <a:cs typeface="Palatino Linotype"/>
              </a:rPr>
              <a:t>has a </a:t>
            </a:r>
            <a:r>
              <a:rPr sz="2700" spc="-5" dirty="0">
                <a:solidFill>
                  <a:srgbClr val="001F5F"/>
                </a:solidFill>
                <a:latin typeface="Palatino Linotype"/>
                <a:cs typeface="Palatino Linotype"/>
              </a:rPr>
              <a:t>computer and  the	other </a:t>
            </a:r>
            <a:r>
              <a:rPr sz="2700" dirty="0">
                <a:solidFill>
                  <a:srgbClr val="001F5F"/>
                </a:solidFill>
                <a:latin typeface="Palatino Linotype"/>
                <a:cs typeface="Palatino Linotype"/>
              </a:rPr>
              <a:t>contains a</a:t>
            </a:r>
            <a:r>
              <a:rPr sz="2700" spc="-15" dirty="0">
                <a:solidFill>
                  <a:srgbClr val="001F5F"/>
                </a:solidFill>
                <a:latin typeface="Palatino Linotype"/>
                <a:cs typeface="Palatino Linotype"/>
              </a:rPr>
              <a:t> </a:t>
            </a:r>
            <a:r>
              <a:rPr sz="2700" dirty="0">
                <a:solidFill>
                  <a:srgbClr val="001F5F"/>
                </a:solidFill>
                <a:latin typeface="Palatino Linotype"/>
                <a:cs typeface="Palatino Linotype"/>
              </a:rPr>
              <a:t>human.</a:t>
            </a:r>
            <a:endParaRPr sz="2700">
              <a:latin typeface="Palatino Linotype"/>
              <a:cs typeface="Palatino Linotype"/>
            </a:endParaRPr>
          </a:p>
          <a:p>
            <a:pPr marL="12700" marR="3505200">
              <a:lnSpc>
                <a:spcPts val="3570"/>
              </a:lnSpc>
              <a:spcBef>
                <a:spcPts val="165"/>
              </a:spcBef>
              <a:buFont typeface="Wingdings"/>
              <a:buChar char=""/>
              <a:tabLst>
                <a:tab pos="355600" algn="l"/>
                <a:tab pos="2157095" algn="l"/>
              </a:tabLst>
            </a:pPr>
            <a:r>
              <a:rPr sz="2700" dirty="0">
                <a:solidFill>
                  <a:srgbClr val="001F5F"/>
                </a:solidFill>
                <a:latin typeface="Palatino Linotype"/>
                <a:cs typeface="Palatino Linotype"/>
              </a:rPr>
              <a:t>The </a:t>
            </a:r>
            <a:r>
              <a:rPr sz="2700" spc="-5" dirty="0">
                <a:solidFill>
                  <a:srgbClr val="001F5F"/>
                </a:solidFill>
                <a:latin typeface="Palatino Linotype"/>
                <a:cs typeface="Palatino Linotype"/>
              </a:rPr>
              <a:t>interrogator </a:t>
            </a:r>
            <a:r>
              <a:rPr sz="2700" dirty="0">
                <a:solidFill>
                  <a:srgbClr val="001F5F"/>
                </a:solidFill>
                <a:latin typeface="Palatino Linotype"/>
                <a:cs typeface="Palatino Linotype"/>
              </a:rPr>
              <a:t>is </a:t>
            </a:r>
            <a:r>
              <a:rPr sz="2700" spc="-5" dirty="0">
                <a:solidFill>
                  <a:srgbClr val="001F5F"/>
                </a:solidFill>
                <a:latin typeface="Palatino Linotype"/>
                <a:cs typeface="Palatino Linotype"/>
              </a:rPr>
              <a:t>outside </a:t>
            </a:r>
            <a:r>
              <a:rPr sz="2700" dirty="0">
                <a:solidFill>
                  <a:srgbClr val="001F5F"/>
                </a:solidFill>
                <a:latin typeface="Palatino Linotype"/>
                <a:cs typeface="Palatino Linotype"/>
              </a:rPr>
              <a:t>and </a:t>
            </a:r>
            <a:r>
              <a:rPr sz="2700" spc="-5" dirty="0">
                <a:solidFill>
                  <a:srgbClr val="001F5F"/>
                </a:solidFill>
                <a:latin typeface="Palatino Linotype"/>
                <a:cs typeface="Palatino Linotype"/>
              </a:rPr>
              <a:t>does not  know </a:t>
            </a:r>
            <a:r>
              <a:rPr sz="2700" dirty="0">
                <a:solidFill>
                  <a:srgbClr val="001F5F"/>
                </a:solidFill>
                <a:latin typeface="Palatino Linotype"/>
                <a:cs typeface="Palatino Linotype"/>
              </a:rPr>
              <a:t>which	one </a:t>
            </a:r>
            <a:r>
              <a:rPr sz="2700" spc="-10" dirty="0">
                <a:solidFill>
                  <a:srgbClr val="001F5F"/>
                </a:solidFill>
                <a:latin typeface="Palatino Linotype"/>
                <a:cs typeface="Palatino Linotype"/>
              </a:rPr>
              <a:t>is </a:t>
            </a:r>
            <a:r>
              <a:rPr sz="2700" dirty="0">
                <a:solidFill>
                  <a:srgbClr val="001F5F"/>
                </a:solidFill>
                <a:latin typeface="Palatino Linotype"/>
                <a:cs typeface="Palatino Linotype"/>
              </a:rPr>
              <a:t>a</a:t>
            </a:r>
            <a:r>
              <a:rPr sz="2700" spc="-5" dirty="0">
                <a:solidFill>
                  <a:srgbClr val="001F5F"/>
                </a:solidFill>
                <a:latin typeface="Palatino Linotype"/>
                <a:cs typeface="Palatino Linotype"/>
              </a:rPr>
              <a:t> </a:t>
            </a:r>
            <a:r>
              <a:rPr sz="2700" spc="-20" dirty="0">
                <a:solidFill>
                  <a:srgbClr val="001F5F"/>
                </a:solidFill>
                <a:latin typeface="Palatino Linotype"/>
                <a:cs typeface="Palatino Linotype"/>
              </a:rPr>
              <a:t>computer.</a:t>
            </a:r>
            <a:endParaRPr sz="2700">
              <a:latin typeface="Palatino Linotype"/>
              <a:cs typeface="Palatino Linotype"/>
            </a:endParaRPr>
          </a:p>
          <a:p>
            <a:pPr marL="355600" indent="-342900">
              <a:lnSpc>
                <a:spcPct val="100000"/>
              </a:lnSpc>
              <a:spcBef>
                <a:spcPts val="150"/>
              </a:spcBef>
              <a:buFont typeface="Wingdings"/>
              <a:buChar char=""/>
              <a:tabLst>
                <a:tab pos="355600" algn="l"/>
              </a:tabLst>
            </a:pPr>
            <a:r>
              <a:rPr sz="2700" spc="-5" dirty="0">
                <a:solidFill>
                  <a:srgbClr val="001F5F"/>
                </a:solidFill>
                <a:latin typeface="Palatino Linotype"/>
                <a:cs typeface="Palatino Linotype"/>
              </a:rPr>
              <a:t>He </a:t>
            </a:r>
            <a:r>
              <a:rPr sz="2700" dirty="0">
                <a:solidFill>
                  <a:srgbClr val="001F5F"/>
                </a:solidFill>
                <a:latin typeface="Palatino Linotype"/>
                <a:cs typeface="Palatino Linotype"/>
              </a:rPr>
              <a:t>asks </a:t>
            </a:r>
            <a:r>
              <a:rPr sz="2700" spc="-5" dirty="0">
                <a:solidFill>
                  <a:srgbClr val="001F5F"/>
                </a:solidFill>
                <a:latin typeface="Palatino Linotype"/>
                <a:cs typeface="Palatino Linotype"/>
              </a:rPr>
              <a:t>questions through </a:t>
            </a:r>
            <a:r>
              <a:rPr sz="2700" dirty="0">
                <a:solidFill>
                  <a:srgbClr val="001F5F"/>
                </a:solidFill>
                <a:latin typeface="Palatino Linotype"/>
                <a:cs typeface="Palatino Linotype"/>
              </a:rPr>
              <a:t>a </a:t>
            </a:r>
            <a:r>
              <a:rPr sz="2700" spc="-5" dirty="0">
                <a:solidFill>
                  <a:srgbClr val="001F5F"/>
                </a:solidFill>
                <a:latin typeface="Palatino Linotype"/>
                <a:cs typeface="Palatino Linotype"/>
              </a:rPr>
              <a:t>teletype</a:t>
            </a:r>
            <a:r>
              <a:rPr sz="2700" spc="-35" dirty="0">
                <a:solidFill>
                  <a:srgbClr val="001F5F"/>
                </a:solidFill>
                <a:latin typeface="Palatino Linotype"/>
                <a:cs typeface="Palatino Linotype"/>
              </a:rPr>
              <a:t> </a:t>
            </a:r>
            <a:r>
              <a:rPr sz="2700" spc="-5" dirty="0">
                <a:solidFill>
                  <a:srgbClr val="001F5F"/>
                </a:solidFill>
                <a:latin typeface="Palatino Linotype"/>
                <a:cs typeface="Palatino Linotype"/>
              </a:rPr>
              <a:t>and</a:t>
            </a:r>
            <a:endParaRPr sz="2700">
              <a:latin typeface="Palatino Linotype"/>
              <a:cs typeface="Palatino Linotype"/>
            </a:endParaRPr>
          </a:p>
          <a:p>
            <a:pPr marL="97790">
              <a:lnSpc>
                <a:spcPct val="100000"/>
              </a:lnSpc>
              <a:spcBef>
                <a:spcPts val="320"/>
              </a:spcBef>
              <a:tabLst>
                <a:tab pos="2808605" algn="l"/>
              </a:tabLst>
            </a:pPr>
            <a:r>
              <a:rPr sz="2700" spc="-10" dirty="0">
                <a:solidFill>
                  <a:srgbClr val="001F5F"/>
                </a:solidFill>
                <a:latin typeface="Palatino Linotype"/>
                <a:cs typeface="Palatino Linotype"/>
              </a:rPr>
              <a:t>receives</a:t>
            </a:r>
            <a:r>
              <a:rPr sz="2700" spc="5" dirty="0">
                <a:solidFill>
                  <a:srgbClr val="001F5F"/>
                </a:solidFill>
                <a:latin typeface="Palatino Linotype"/>
                <a:cs typeface="Palatino Linotype"/>
              </a:rPr>
              <a:t> </a:t>
            </a:r>
            <a:r>
              <a:rPr sz="2700" spc="-10" dirty="0">
                <a:solidFill>
                  <a:srgbClr val="001F5F"/>
                </a:solidFill>
                <a:latin typeface="Palatino Linotype"/>
                <a:cs typeface="Palatino Linotype"/>
              </a:rPr>
              <a:t>answers	</a:t>
            </a:r>
            <a:r>
              <a:rPr sz="2700" dirty="0">
                <a:solidFill>
                  <a:srgbClr val="001F5F"/>
                </a:solidFill>
                <a:latin typeface="Palatino Linotype"/>
                <a:cs typeface="Palatino Linotype"/>
              </a:rPr>
              <a:t>from </a:t>
            </a:r>
            <a:r>
              <a:rPr sz="2700" spc="-5" dirty="0">
                <a:solidFill>
                  <a:srgbClr val="001F5F"/>
                </a:solidFill>
                <a:latin typeface="Palatino Linotype"/>
                <a:cs typeface="Palatino Linotype"/>
              </a:rPr>
              <a:t>both </a:t>
            </a:r>
            <a:r>
              <a:rPr sz="2700" dirty="0">
                <a:solidFill>
                  <a:srgbClr val="001F5F"/>
                </a:solidFill>
                <a:latin typeface="Palatino Linotype"/>
                <a:cs typeface="Palatino Linotype"/>
              </a:rPr>
              <a:t>A and B</a:t>
            </a:r>
            <a:r>
              <a:rPr sz="2700" spc="-335" dirty="0">
                <a:solidFill>
                  <a:srgbClr val="001F5F"/>
                </a:solidFill>
                <a:latin typeface="Palatino Linotype"/>
                <a:cs typeface="Palatino Linotype"/>
              </a:rPr>
              <a:t> </a:t>
            </a:r>
            <a:r>
              <a:rPr sz="2700" spc="-5" dirty="0">
                <a:solidFill>
                  <a:srgbClr val="001F5F"/>
                </a:solidFill>
                <a:latin typeface="Palatino Linotype"/>
                <a:cs typeface="Palatino Linotype"/>
              </a:rPr>
              <a:t>rooms.</a:t>
            </a:r>
            <a:endParaRPr sz="2700">
              <a:latin typeface="Palatino Linotype"/>
              <a:cs typeface="Palatino Linotype"/>
            </a:endParaRPr>
          </a:p>
          <a:p>
            <a:pPr marL="440690" indent="-428625">
              <a:lnSpc>
                <a:spcPct val="100000"/>
              </a:lnSpc>
              <a:spcBef>
                <a:spcPts val="330"/>
              </a:spcBef>
              <a:buFont typeface="Wingdings"/>
              <a:buChar char=""/>
              <a:tabLst>
                <a:tab pos="440690" algn="l"/>
                <a:tab pos="441325" algn="l"/>
              </a:tabLst>
            </a:pPr>
            <a:r>
              <a:rPr sz="2700" dirty="0">
                <a:solidFill>
                  <a:srgbClr val="001F5F"/>
                </a:solidFill>
                <a:latin typeface="Palatino Linotype"/>
                <a:cs typeface="Palatino Linotype"/>
              </a:rPr>
              <a:t>The </a:t>
            </a:r>
            <a:r>
              <a:rPr sz="2700" spc="-5" dirty="0">
                <a:solidFill>
                  <a:srgbClr val="001F5F"/>
                </a:solidFill>
                <a:latin typeface="Palatino Linotype"/>
                <a:cs typeface="Palatino Linotype"/>
              </a:rPr>
              <a:t>interrogator needs </a:t>
            </a:r>
            <a:r>
              <a:rPr sz="2700" spc="-10" dirty="0">
                <a:solidFill>
                  <a:srgbClr val="001F5F"/>
                </a:solidFill>
                <a:latin typeface="Palatino Linotype"/>
                <a:cs typeface="Palatino Linotype"/>
              </a:rPr>
              <a:t>to </a:t>
            </a:r>
            <a:r>
              <a:rPr sz="2700" spc="-5" dirty="0">
                <a:solidFill>
                  <a:srgbClr val="001F5F"/>
                </a:solidFill>
                <a:latin typeface="Palatino Linotype"/>
                <a:cs typeface="Palatino Linotype"/>
              </a:rPr>
              <a:t>identify </a:t>
            </a:r>
            <a:r>
              <a:rPr sz="2700" dirty="0">
                <a:solidFill>
                  <a:srgbClr val="001F5F"/>
                </a:solidFill>
                <a:latin typeface="Palatino Linotype"/>
                <a:cs typeface="Palatino Linotype"/>
              </a:rPr>
              <a:t>whether A or B are</a:t>
            </a:r>
            <a:r>
              <a:rPr sz="2700" spc="-295" dirty="0">
                <a:solidFill>
                  <a:srgbClr val="001F5F"/>
                </a:solidFill>
                <a:latin typeface="Palatino Linotype"/>
                <a:cs typeface="Palatino Linotype"/>
              </a:rPr>
              <a:t> </a:t>
            </a:r>
            <a:r>
              <a:rPr sz="2700" spc="-5" dirty="0">
                <a:solidFill>
                  <a:srgbClr val="001F5F"/>
                </a:solidFill>
                <a:latin typeface="Palatino Linotype"/>
                <a:cs typeface="Palatino Linotype"/>
              </a:rPr>
              <a:t>humans.</a:t>
            </a:r>
            <a:endParaRPr sz="2700">
              <a:latin typeface="Palatino Linotype"/>
              <a:cs typeface="Palatino Linotype"/>
            </a:endParaRPr>
          </a:p>
          <a:p>
            <a:pPr marL="12700" marR="5080">
              <a:lnSpc>
                <a:spcPct val="110000"/>
              </a:lnSpc>
              <a:buFont typeface="Wingdings"/>
              <a:buChar char=""/>
              <a:tabLst>
                <a:tab pos="355600" algn="l"/>
              </a:tabLst>
            </a:pPr>
            <a:r>
              <a:rPr sz="2700" spc="-95" dirty="0">
                <a:solidFill>
                  <a:srgbClr val="001F5F"/>
                </a:solidFill>
                <a:latin typeface="Palatino Linotype"/>
                <a:cs typeface="Palatino Linotype"/>
              </a:rPr>
              <a:t>To </a:t>
            </a:r>
            <a:r>
              <a:rPr sz="2700" dirty="0">
                <a:solidFill>
                  <a:srgbClr val="001F5F"/>
                </a:solidFill>
                <a:latin typeface="Palatino Linotype"/>
                <a:cs typeface="Palatino Linotype"/>
              </a:rPr>
              <a:t>pass </a:t>
            </a:r>
            <a:r>
              <a:rPr sz="2700" spc="-5" dirty="0">
                <a:solidFill>
                  <a:srgbClr val="001F5F"/>
                </a:solidFill>
                <a:latin typeface="Palatino Linotype"/>
                <a:cs typeface="Palatino Linotype"/>
              </a:rPr>
              <a:t>the </a:t>
            </a:r>
            <a:r>
              <a:rPr sz="2700" spc="-35" dirty="0">
                <a:solidFill>
                  <a:srgbClr val="001F5F"/>
                </a:solidFill>
                <a:latin typeface="Palatino Linotype"/>
                <a:cs typeface="Palatino Linotype"/>
              </a:rPr>
              <a:t>Turing </a:t>
            </a:r>
            <a:r>
              <a:rPr sz="2700" spc="-5" dirty="0">
                <a:solidFill>
                  <a:srgbClr val="001F5F"/>
                </a:solidFill>
                <a:latin typeface="Palatino Linotype"/>
                <a:cs typeface="Palatino Linotype"/>
              </a:rPr>
              <a:t>test, the </a:t>
            </a:r>
            <a:r>
              <a:rPr sz="2700" dirty="0">
                <a:solidFill>
                  <a:srgbClr val="001F5F"/>
                </a:solidFill>
                <a:latin typeface="Palatino Linotype"/>
                <a:cs typeface="Palatino Linotype"/>
              </a:rPr>
              <a:t>machine has </a:t>
            </a:r>
            <a:r>
              <a:rPr sz="2700" spc="-5" dirty="0">
                <a:solidFill>
                  <a:srgbClr val="001F5F"/>
                </a:solidFill>
                <a:latin typeface="Palatino Linotype"/>
                <a:cs typeface="Palatino Linotype"/>
              </a:rPr>
              <a:t>to </a:t>
            </a:r>
            <a:r>
              <a:rPr sz="2700" dirty="0">
                <a:solidFill>
                  <a:srgbClr val="001F5F"/>
                </a:solidFill>
                <a:latin typeface="Palatino Linotype"/>
                <a:cs typeface="Palatino Linotype"/>
              </a:rPr>
              <a:t>fool </a:t>
            </a:r>
            <a:r>
              <a:rPr sz="2700" spc="-5" dirty="0">
                <a:solidFill>
                  <a:srgbClr val="001F5F"/>
                </a:solidFill>
                <a:latin typeface="Palatino Linotype"/>
                <a:cs typeface="Palatino Linotype"/>
              </a:rPr>
              <a:t>the interrogator  into believing that </a:t>
            </a:r>
            <a:r>
              <a:rPr sz="2700" dirty="0">
                <a:solidFill>
                  <a:srgbClr val="001F5F"/>
                </a:solidFill>
                <a:latin typeface="Palatino Linotype"/>
                <a:cs typeface="Palatino Linotype"/>
              </a:rPr>
              <a:t>it is</a:t>
            </a:r>
            <a:r>
              <a:rPr sz="2700" spc="-10" dirty="0">
                <a:solidFill>
                  <a:srgbClr val="001F5F"/>
                </a:solidFill>
                <a:latin typeface="Palatino Linotype"/>
                <a:cs typeface="Palatino Linotype"/>
              </a:rPr>
              <a:t> </a:t>
            </a:r>
            <a:r>
              <a:rPr sz="2700" spc="-5" dirty="0">
                <a:solidFill>
                  <a:srgbClr val="001F5F"/>
                </a:solidFill>
                <a:latin typeface="Palatino Linotype"/>
                <a:cs typeface="Palatino Linotype"/>
              </a:rPr>
              <a:t>human.</a:t>
            </a:r>
            <a:endParaRPr sz="2700">
              <a:latin typeface="Palatino Linotype"/>
              <a:cs typeface="Palatino Linotype"/>
            </a:endParaRPr>
          </a:p>
        </p:txBody>
      </p:sp>
      <p:sp>
        <p:nvSpPr>
          <p:cNvPr id="12" name="object 12"/>
          <p:cNvSpPr/>
          <p:nvPr/>
        </p:nvSpPr>
        <p:spPr>
          <a:xfrm>
            <a:off x="8056701" y="1777770"/>
            <a:ext cx="3563798" cy="266159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Formulate – Vacuum Cleaner Example</a:t>
            </a:r>
          </a:p>
        </p:txBody>
      </p:sp>
      <p:sp>
        <p:nvSpPr>
          <p:cNvPr id="5" name="TextBox 4"/>
          <p:cNvSpPr txBox="1"/>
          <p:nvPr/>
        </p:nvSpPr>
        <p:spPr>
          <a:xfrm>
            <a:off x="4931673" y="5168885"/>
            <a:ext cx="2328651" cy="523220"/>
          </a:xfrm>
          <a:prstGeom prst="rect">
            <a:avLst/>
          </a:prstGeom>
          <a:noFill/>
        </p:spPr>
        <p:txBody>
          <a:bodyPr wrap="none" rtlCol="0">
            <a:spAutoFit/>
          </a:bodyPr>
          <a:lstStyle/>
          <a:p>
            <a:r>
              <a:rPr lang="en-US" sz="2800" dirty="0">
                <a:solidFill>
                  <a:srgbClr val="002060"/>
                </a:solidFill>
              </a:rPr>
              <a:t>Vacuum World</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20711" y="2540506"/>
            <a:ext cx="3966999" cy="2040171"/>
          </a:xfrm>
        </p:spPr>
      </p:pic>
    </p:spTree>
    <p:extLst>
      <p:ext uri="{BB962C8B-B14F-4D97-AF65-F5344CB8AC3E}">
        <p14:creationId xmlns:p14="http://schemas.microsoft.com/office/powerpoint/2010/main" val="370608853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A806D-F870-4EEF-8955-E6A73FAA7165}"/>
              </a:ext>
            </a:extLst>
          </p:cNvPr>
          <p:cNvSpPr>
            <a:spLocks noGrp="1"/>
          </p:cNvSpPr>
          <p:nvPr>
            <p:ph type="title"/>
          </p:nvPr>
        </p:nvSpPr>
        <p:spPr/>
        <p:txBody>
          <a:bodyPr/>
          <a:lstStyle/>
          <a:p>
            <a:r>
              <a:rPr lang="en-US" dirty="0"/>
              <a:t>States in Vacuum Cleaner</a:t>
            </a:r>
          </a:p>
        </p:txBody>
      </p:sp>
      <p:pic>
        <p:nvPicPr>
          <p:cNvPr id="7" name="Content Placeholder 3">
            <a:extLst>
              <a:ext uri="{FF2B5EF4-FFF2-40B4-BE49-F238E27FC236}">
                <a16:creationId xmlns:a16="http://schemas.microsoft.com/office/drawing/2014/main" id="{18748988-92FD-41EC-A907-EA022AC57B95}"/>
              </a:ext>
            </a:extLst>
          </p:cNvPr>
          <p:cNvPicPr>
            <a:picLocks noGrp="1" noChangeAspect="1"/>
          </p:cNvPicPr>
          <p:nvPr>
            <p:ph idx="1"/>
          </p:nvPr>
        </p:nvPicPr>
        <p:blipFill rotWithShape="1">
          <a:blip r:embed="rId2"/>
          <a:srcRect l="33888" t="21918" r="34738" b="37202"/>
          <a:stretch/>
        </p:blipFill>
        <p:spPr>
          <a:xfrm>
            <a:off x="1913021" y="1032049"/>
            <a:ext cx="7483641" cy="5482322"/>
          </a:xfrm>
          <a:prstGeom prst="rect">
            <a:avLst/>
          </a:prstGeom>
        </p:spPr>
      </p:pic>
    </p:spTree>
    <p:extLst>
      <p:ext uri="{BB962C8B-B14F-4D97-AF65-F5344CB8AC3E}">
        <p14:creationId xmlns:p14="http://schemas.microsoft.com/office/powerpoint/2010/main" val="177182104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Formulate – Vacuum cleaner Example</a:t>
            </a:r>
          </a:p>
        </p:txBody>
      </p:sp>
      <p:sp>
        <p:nvSpPr>
          <p:cNvPr id="3" name="Content Placeholder 2"/>
          <p:cNvSpPr>
            <a:spLocks noGrp="1"/>
          </p:cNvSpPr>
          <p:nvPr>
            <p:ph idx="1"/>
          </p:nvPr>
        </p:nvSpPr>
        <p:spPr/>
        <p:txBody>
          <a:bodyPr>
            <a:normAutofit fontScale="62500" lnSpcReduction="20000"/>
          </a:bodyPr>
          <a:lstStyle/>
          <a:p>
            <a:r>
              <a:rPr lang="en-US" sz="2400" dirty="0">
                <a:solidFill>
                  <a:srgbClr val="002060"/>
                </a:solidFill>
              </a:rPr>
              <a:t>Possible States – There are two locations and two possibilities of dirt. Hence, there would be a total of 8 possible states, i.e., 2x2</a:t>
            </a:r>
            <a:r>
              <a:rPr lang="en-US" sz="2400" baseline="30000" dirty="0">
                <a:solidFill>
                  <a:srgbClr val="002060"/>
                </a:solidFill>
              </a:rPr>
              <a:t>2</a:t>
            </a:r>
          </a:p>
          <a:p>
            <a:endParaRPr lang="en-US" sz="2400" baseline="30000" dirty="0">
              <a:solidFill>
                <a:srgbClr val="002060"/>
              </a:solidFill>
            </a:endParaRPr>
          </a:p>
          <a:p>
            <a:pPr marL="514350" indent="-514350">
              <a:buFont typeface="+mj-lt"/>
              <a:buAutoNum type="arabicPeriod"/>
            </a:pPr>
            <a:r>
              <a:rPr lang="en-US" sz="2400" dirty="0">
                <a:solidFill>
                  <a:srgbClr val="002060"/>
                </a:solidFill>
              </a:rPr>
              <a:t>Initial State – Any state with position of agent and dirt mentioned</a:t>
            </a:r>
          </a:p>
          <a:p>
            <a:pPr marL="514350" indent="-514350">
              <a:buFont typeface="+mj-lt"/>
              <a:buAutoNum type="arabicPeriod"/>
            </a:pPr>
            <a:r>
              <a:rPr lang="en-US" sz="2400" dirty="0">
                <a:solidFill>
                  <a:srgbClr val="002060"/>
                </a:solidFill>
              </a:rPr>
              <a:t>Actions – Three possible actions, Left, Right, Suck</a:t>
            </a:r>
          </a:p>
          <a:p>
            <a:pPr marL="514350" indent="-514350">
              <a:buFont typeface="+mj-lt"/>
              <a:buAutoNum type="arabicPeriod"/>
            </a:pPr>
            <a:r>
              <a:rPr lang="en-US" sz="2400" dirty="0">
                <a:solidFill>
                  <a:srgbClr val="002060"/>
                </a:solidFill>
              </a:rPr>
              <a:t>Transition Model – Left would move the agent to left location, except when the agent is in leftmost location, there would be no effect. Similarly for Right action. Suck would remove the dirt, if any.</a:t>
            </a:r>
          </a:p>
          <a:p>
            <a:pPr marL="514350" indent="-514350">
              <a:buFont typeface="+mj-lt"/>
              <a:buAutoNum type="arabicPeriod"/>
            </a:pPr>
            <a:r>
              <a:rPr lang="en-US" sz="2400" dirty="0">
                <a:solidFill>
                  <a:srgbClr val="002060"/>
                </a:solidFill>
              </a:rPr>
              <a:t>Goal Test – Checks whether all locations are clean</a:t>
            </a:r>
          </a:p>
          <a:p>
            <a:pPr marL="514350" indent="-514350">
              <a:buFont typeface="+mj-lt"/>
              <a:buAutoNum type="arabicPeriod"/>
            </a:pPr>
            <a:r>
              <a:rPr lang="en-US" sz="2400" dirty="0">
                <a:solidFill>
                  <a:srgbClr val="002060"/>
                </a:solidFill>
              </a:rPr>
              <a:t>Path cost – Each step costs 1, so the path cost is total number of steps</a:t>
            </a:r>
          </a:p>
          <a:p>
            <a:endParaRPr lang="en-US" sz="2400" dirty="0">
              <a:solidFill>
                <a:srgbClr val="002060"/>
              </a:solidFill>
            </a:endParaRPr>
          </a:p>
        </p:txBody>
      </p:sp>
    </p:spTree>
    <p:extLst>
      <p:ext uri="{BB962C8B-B14F-4D97-AF65-F5344CB8AC3E}">
        <p14:creationId xmlns:p14="http://schemas.microsoft.com/office/powerpoint/2010/main" val="24571675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Formulate – Toy Problem Example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6158" y="1825625"/>
            <a:ext cx="8439683" cy="4351338"/>
          </a:xfrm>
        </p:spPr>
      </p:pic>
    </p:spTree>
    <p:extLst>
      <p:ext uri="{BB962C8B-B14F-4D97-AF65-F5344CB8AC3E}">
        <p14:creationId xmlns:p14="http://schemas.microsoft.com/office/powerpoint/2010/main" val="4474258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Formulate – Toy Problem Example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7557" y="2065284"/>
            <a:ext cx="6696885" cy="3332573"/>
          </a:xfrm>
        </p:spPr>
      </p:pic>
      <p:sp>
        <p:nvSpPr>
          <p:cNvPr id="5" name="TextBox 4"/>
          <p:cNvSpPr txBox="1"/>
          <p:nvPr/>
        </p:nvSpPr>
        <p:spPr>
          <a:xfrm>
            <a:off x="5482690" y="5772453"/>
            <a:ext cx="1226618" cy="461665"/>
          </a:xfrm>
          <a:prstGeom prst="rect">
            <a:avLst/>
          </a:prstGeom>
          <a:noFill/>
        </p:spPr>
        <p:txBody>
          <a:bodyPr wrap="none" rtlCol="0">
            <a:spAutoFit/>
          </a:bodyPr>
          <a:lstStyle/>
          <a:p>
            <a:r>
              <a:rPr lang="en-US" sz="2400" dirty="0">
                <a:solidFill>
                  <a:srgbClr val="002060"/>
                </a:solidFill>
              </a:rPr>
              <a:t>8-puzzle</a:t>
            </a:r>
          </a:p>
        </p:txBody>
      </p:sp>
    </p:spTree>
    <p:extLst>
      <p:ext uri="{BB962C8B-B14F-4D97-AF65-F5344CB8AC3E}">
        <p14:creationId xmlns:p14="http://schemas.microsoft.com/office/powerpoint/2010/main" val="408902917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Formulate – Toy Problem Example</a:t>
            </a:r>
          </a:p>
        </p:txBody>
      </p:sp>
      <p:sp>
        <p:nvSpPr>
          <p:cNvPr id="3" name="Content Placeholder 2"/>
          <p:cNvSpPr>
            <a:spLocks noGrp="1"/>
          </p:cNvSpPr>
          <p:nvPr>
            <p:ph idx="1"/>
          </p:nvPr>
        </p:nvSpPr>
        <p:spPr>
          <a:xfrm>
            <a:off x="838199" y="1307006"/>
            <a:ext cx="11080531" cy="5158499"/>
          </a:xfrm>
        </p:spPr>
        <p:txBody>
          <a:bodyPr>
            <a:normAutofit/>
          </a:bodyPr>
          <a:lstStyle/>
          <a:p>
            <a:pPr marL="0" indent="0">
              <a:buNone/>
            </a:pPr>
            <a:endParaRPr lang="en-US" dirty="0">
              <a:solidFill>
                <a:srgbClr val="002060"/>
              </a:solidFill>
            </a:endParaRPr>
          </a:p>
          <a:p>
            <a:pPr marL="514350" indent="-514350">
              <a:buFont typeface="+mj-lt"/>
              <a:buAutoNum type="arabicPeriod"/>
            </a:pPr>
            <a:r>
              <a:rPr lang="en-US" dirty="0">
                <a:solidFill>
                  <a:srgbClr val="002060"/>
                </a:solidFill>
              </a:rPr>
              <a:t>Initial State – Any permutation of 1-8 numbers with a blank </a:t>
            </a:r>
          </a:p>
          <a:p>
            <a:pPr marL="514350" indent="-514350">
              <a:buFont typeface="+mj-lt"/>
              <a:buAutoNum type="arabicPeriod"/>
            </a:pPr>
            <a:r>
              <a:rPr lang="en-US" dirty="0">
                <a:solidFill>
                  <a:srgbClr val="002060"/>
                </a:solidFill>
              </a:rPr>
              <a:t>Actions – Movement of blank space either by Left, Right, Up or Down</a:t>
            </a:r>
          </a:p>
          <a:p>
            <a:pPr marL="514350" indent="-514350">
              <a:buFont typeface="+mj-lt"/>
              <a:buAutoNum type="arabicPeriod"/>
            </a:pPr>
            <a:r>
              <a:rPr lang="en-US" dirty="0">
                <a:solidFill>
                  <a:srgbClr val="002060"/>
                </a:solidFill>
              </a:rPr>
              <a:t>Transition Model – The resulting state after moving the blank space will replace the digit</a:t>
            </a:r>
          </a:p>
          <a:p>
            <a:pPr marL="514350" indent="-514350">
              <a:buFont typeface="+mj-lt"/>
              <a:buAutoNum type="arabicPeriod"/>
            </a:pPr>
            <a:r>
              <a:rPr lang="en-US" dirty="0">
                <a:solidFill>
                  <a:srgbClr val="002060"/>
                </a:solidFill>
              </a:rPr>
              <a:t>Goal Test – Check whether the state matches the goal configuration</a:t>
            </a:r>
          </a:p>
          <a:p>
            <a:pPr marL="514350" indent="-514350">
              <a:buFont typeface="+mj-lt"/>
              <a:buAutoNum type="arabicPeriod"/>
            </a:pPr>
            <a:r>
              <a:rPr lang="en-US" dirty="0">
                <a:solidFill>
                  <a:srgbClr val="002060"/>
                </a:solidFill>
              </a:rPr>
              <a:t>Path cost – Each step costs 1, so the path cost is total number of steps</a:t>
            </a:r>
          </a:p>
          <a:p>
            <a:endParaRPr lang="en-US" dirty="0">
              <a:solidFill>
                <a:srgbClr val="002060"/>
              </a:solidFill>
            </a:endParaRPr>
          </a:p>
        </p:txBody>
      </p:sp>
    </p:spTree>
    <p:extLst>
      <p:ext uri="{BB962C8B-B14F-4D97-AF65-F5344CB8AC3E}">
        <p14:creationId xmlns:p14="http://schemas.microsoft.com/office/powerpoint/2010/main" val="93168774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Formulate – Real World Example</a:t>
            </a:r>
          </a:p>
        </p:txBody>
      </p:sp>
      <p:sp>
        <p:nvSpPr>
          <p:cNvPr id="3" name="Content Placeholder 2"/>
          <p:cNvSpPr>
            <a:spLocks noGrp="1"/>
          </p:cNvSpPr>
          <p:nvPr>
            <p:ph idx="1"/>
          </p:nvPr>
        </p:nvSpPr>
        <p:spPr>
          <a:xfrm>
            <a:off x="701720" y="1252417"/>
            <a:ext cx="10749456" cy="5032375"/>
          </a:xfrm>
        </p:spPr>
        <p:txBody>
          <a:bodyPr>
            <a:normAutofit/>
          </a:bodyPr>
          <a:lstStyle/>
          <a:p>
            <a:r>
              <a:rPr lang="en-US" sz="2400" dirty="0">
                <a:solidFill>
                  <a:srgbClr val="002060"/>
                </a:solidFill>
              </a:rPr>
              <a:t>Airline Travel problem – the task of a travel agent to book cheapest and fastest flight route from City A to City B.</a:t>
            </a:r>
          </a:p>
          <a:p>
            <a:r>
              <a:rPr lang="en-US" sz="2400" dirty="0">
                <a:solidFill>
                  <a:srgbClr val="002060"/>
                </a:solidFill>
              </a:rPr>
              <a:t>E.g., Need to Travel from Delhi to Los Angeles within </a:t>
            </a:r>
            <a:r>
              <a:rPr lang="en-US" sz="2400" dirty="0" err="1">
                <a:solidFill>
                  <a:srgbClr val="002060"/>
                </a:solidFill>
              </a:rPr>
              <a:t>Rs</a:t>
            </a:r>
            <a:r>
              <a:rPr lang="en-US" sz="2400" dirty="0">
                <a:solidFill>
                  <a:srgbClr val="002060"/>
                </a:solidFill>
              </a:rPr>
              <a:t>. 70,000</a:t>
            </a:r>
          </a:p>
          <a:p>
            <a:endParaRPr lang="en-US" sz="2400" dirty="0">
              <a:solidFill>
                <a:srgbClr val="002060"/>
              </a:solidFill>
            </a:endParaRPr>
          </a:p>
          <a:p>
            <a:r>
              <a:rPr lang="en-US" sz="2400" dirty="0">
                <a:solidFill>
                  <a:srgbClr val="002060"/>
                </a:solidFill>
              </a:rPr>
              <a:t>Possible States – Each state is a location and current time. </a:t>
            </a:r>
          </a:p>
          <a:p>
            <a:pPr marL="514350" indent="-514350">
              <a:buFont typeface="+mj-lt"/>
              <a:buAutoNum type="arabicPeriod"/>
            </a:pPr>
            <a:r>
              <a:rPr lang="en-US" sz="2400" dirty="0">
                <a:solidFill>
                  <a:srgbClr val="002060"/>
                </a:solidFill>
              </a:rPr>
              <a:t>Initial State – Specified by User’s query</a:t>
            </a:r>
          </a:p>
          <a:p>
            <a:pPr marL="514350" indent="-514350">
              <a:buFont typeface="+mj-lt"/>
              <a:buAutoNum type="arabicPeriod"/>
            </a:pPr>
            <a:r>
              <a:rPr lang="en-US" sz="2400" dirty="0">
                <a:solidFill>
                  <a:srgbClr val="002060"/>
                </a:solidFill>
              </a:rPr>
              <a:t>Actions – Flight from current location at a particular time with enough time for within-airport transfer if needed</a:t>
            </a:r>
          </a:p>
          <a:p>
            <a:pPr marL="514350" indent="-514350">
              <a:buFont typeface="+mj-lt"/>
              <a:buAutoNum type="arabicPeriod"/>
            </a:pPr>
            <a:r>
              <a:rPr lang="en-US" sz="2400" dirty="0">
                <a:solidFill>
                  <a:srgbClr val="002060"/>
                </a:solidFill>
              </a:rPr>
              <a:t>Transition Model – The destination location and arrival time</a:t>
            </a:r>
          </a:p>
          <a:p>
            <a:pPr marL="514350" indent="-514350">
              <a:buFont typeface="+mj-lt"/>
              <a:buAutoNum type="arabicPeriod"/>
            </a:pPr>
            <a:r>
              <a:rPr lang="en-US" sz="2400" dirty="0">
                <a:solidFill>
                  <a:srgbClr val="002060"/>
                </a:solidFill>
              </a:rPr>
              <a:t>Goal test – Are we at final destination at the specified time?</a:t>
            </a:r>
          </a:p>
          <a:p>
            <a:pPr marL="514350" indent="-514350">
              <a:buFont typeface="+mj-lt"/>
              <a:buAutoNum type="arabicPeriod"/>
            </a:pPr>
            <a:r>
              <a:rPr lang="en-US" sz="2400" dirty="0">
                <a:solidFill>
                  <a:srgbClr val="002060"/>
                </a:solidFill>
              </a:rPr>
              <a:t>Path Cost – Flight cost + Duration + Waiting time + Immigration, etc.</a:t>
            </a:r>
          </a:p>
          <a:p>
            <a:pPr marL="514350" indent="-514350">
              <a:buFont typeface="+mj-lt"/>
              <a:buAutoNum type="arabicPeriod"/>
            </a:pPr>
            <a:endParaRPr lang="en-US" sz="2400" dirty="0">
              <a:solidFill>
                <a:srgbClr val="002060"/>
              </a:solidFill>
            </a:endParaRPr>
          </a:p>
        </p:txBody>
      </p:sp>
    </p:spTree>
    <p:extLst>
      <p:ext uri="{BB962C8B-B14F-4D97-AF65-F5344CB8AC3E}">
        <p14:creationId xmlns:p14="http://schemas.microsoft.com/office/powerpoint/2010/main" val="142517014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5659821" y="6408927"/>
            <a:ext cx="1308371" cy="369332"/>
          </a:xfrm>
          <a:prstGeom prst="rect">
            <a:avLst/>
          </a:prstGeom>
          <a:noFill/>
        </p:spPr>
        <p:txBody>
          <a:bodyPr wrap="none" rtlCol="0">
            <a:spAutoFit/>
          </a:bodyPr>
          <a:lstStyle/>
          <a:p>
            <a:r>
              <a:rPr lang="en-US" dirty="0">
                <a:solidFill>
                  <a:srgbClr val="002060"/>
                </a:solidFill>
              </a:rPr>
              <a:t>Child Nodes</a:t>
            </a:r>
          </a:p>
        </p:txBody>
      </p:sp>
      <p:cxnSp>
        <p:nvCxnSpPr>
          <p:cNvPr id="20" name="Curved Connector 19"/>
          <p:cNvCxnSpPr/>
          <p:nvPr/>
        </p:nvCxnSpPr>
        <p:spPr>
          <a:xfrm>
            <a:off x="4228371" y="6176963"/>
            <a:ext cx="1431450" cy="38149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p:cNvCxnSpPr/>
          <p:nvPr/>
        </p:nvCxnSpPr>
        <p:spPr>
          <a:xfrm rot="10800000" flipV="1">
            <a:off x="7078718" y="6213818"/>
            <a:ext cx="1939159" cy="37616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p:cNvCxnSpPr/>
          <p:nvPr/>
        </p:nvCxnSpPr>
        <p:spPr>
          <a:xfrm rot="16200000" flipH="1">
            <a:off x="5916484" y="6261884"/>
            <a:ext cx="381492" cy="22460"/>
          </a:xfrm>
          <a:prstGeom prst="curvedConnector3">
            <a:avLst>
              <a:gd name="adj1" fmla="val 409"/>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9494346" y="4537349"/>
            <a:ext cx="1359346" cy="369332"/>
          </a:xfrm>
          <a:prstGeom prst="rect">
            <a:avLst/>
          </a:prstGeom>
          <a:noFill/>
        </p:spPr>
        <p:txBody>
          <a:bodyPr wrap="none" rtlCol="0">
            <a:spAutoFit/>
          </a:bodyPr>
          <a:lstStyle/>
          <a:p>
            <a:r>
              <a:rPr lang="en-US" dirty="0">
                <a:solidFill>
                  <a:srgbClr val="002060"/>
                </a:solidFill>
              </a:rPr>
              <a:t>Parent Node</a:t>
            </a:r>
          </a:p>
        </p:txBody>
      </p:sp>
      <p:cxnSp>
        <p:nvCxnSpPr>
          <p:cNvPr id="30" name="Straight Arrow Connector 29"/>
          <p:cNvCxnSpPr/>
          <p:nvPr/>
        </p:nvCxnSpPr>
        <p:spPr>
          <a:xfrm>
            <a:off x="6834031" y="4666595"/>
            <a:ext cx="2660315" cy="15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748112" y="5659821"/>
            <a:ext cx="960519" cy="369332"/>
          </a:xfrm>
          <a:prstGeom prst="rect">
            <a:avLst/>
          </a:prstGeom>
          <a:noFill/>
        </p:spPr>
        <p:txBody>
          <a:bodyPr wrap="none" rtlCol="0">
            <a:spAutoFit/>
          </a:bodyPr>
          <a:lstStyle/>
          <a:p>
            <a:r>
              <a:rPr lang="en-US" dirty="0">
                <a:solidFill>
                  <a:srgbClr val="002060"/>
                </a:solidFill>
              </a:rPr>
              <a:t>In(Sibiu)</a:t>
            </a:r>
          </a:p>
        </p:txBody>
      </p:sp>
      <p:sp>
        <p:nvSpPr>
          <p:cNvPr id="6" name="TextBox 5"/>
          <p:cNvSpPr txBox="1"/>
          <p:nvPr/>
        </p:nvSpPr>
        <p:spPr>
          <a:xfrm>
            <a:off x="3911636" y="5103507"/>
            <a:ext cx="1048685" cy="369332"/>
          </a:xfrm>
          <a:prstGeom prst="rect">
            <a:avLst/>
          </a:prstGeom>
          <a:noFill/>
        </p:spPr>
        <p:txBody>
          <a:bodyPr wrap="none" rtlCol="0">
            <a:spAutoFit/>
          </a:bodyPr>
          <a:lstStyle/>
          <a:p>
            <a:r>
              <a:rPr lang="en-US" dirty="0">
                <a:solidFill>
                  <a:srgbClr val="002060"/>
                </a:solidFill>
              </a:rPr>
              <a:t>Go(Sibiu)</a:t>
            </a:r>
          </a:p>
        </p:txBody>
      </p:sp>
      <p:cxnSp>
        <p:nvCxnSpPr>
          <p:cNvPr id="5" name="Straight Arrow Connector 4"/>
          <p:cNvCxnSpPr/>
          <p:nvPr/>
        </p:nvCxnSpPr>
        <p:spPr>
          <a:xfrm flipH="1">
            <a:off x="4508938" y="4918841"/>
            <a:ext cx="1355834" cy="7409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410478" y="5659821"/>
            <a:ext cx="1415965" cy="369332"/>
          </a:xfrm>
          <a:prstGeom prst="rect">
            <a:avLst/>
          </a:prstGeom>
          <a:noFill/>
        </p:spPr>
        <p:txBody>
          <a:bodyPr wrap="none" rtlCol="0">
            <a:spAutoFit/>
          </a:bodyPr>
          <a:lstStyle/>
          <a:p>
            <a:r>
              <a:rPr lang="en-US" dirty="0">
                <a:solidFill>
                  <a:srgbClr val="002060"/>
                </a:solidFill>
              </a:rPr>
              <a:t>In(Timisoara)</a:t>
            </a:r>
          </a:p>
        </p:txBody>
      </p:sp>
      <p:sp>
        <p:nvSpPr>
          <p:cNvPr id="11" name="TextBox 10"/>
          <p:cNvSpPr txBox="1"/>
          <p:nvPr/>
        </p:nvSpPr>
        <p:spPr>
          <a:xfrm>
            <a:off x="6081966" y="5103507"/>
            <a:ext cx="1504130" cy="369332"/>
          </a:xfrm>
          <a:prstGeom prst="rect">
            <a:avLst/>
          </a:prstGeom>
          <a:noFill/>
        </p:spPr>
        <p:txBody>
          <a:bodyPr wrap="none" rtlCol="0">
            <a:spAutoFit/>
          </a:bodyPr>
          <a:lstStyle/>
          <a:p>
            <a:r>
              <a:rPr lang="en-US" dirty="0">
                <a:solidFill>
                  <a:srgbClr val="002060"/>
                </a:solidFill>
              </a:rPr>
              <a:t>Go(Timisoara)</a:t>
            </a:r>
          </a:p>
        </p:txBody>
      </p:sp>
      <p:cxnSp>
        <p:nvCxnSpPr>
          <p:cNvPr id="9" name="Straight Arrow Connector 8"/>
          <p:cNvCxnSpPr/>
          <p:nvPr/>
        </p:nvCxnSpPr>
        <p:spPr>
          <a:xfrm>
            <a:off x="6096000" y="4918841"/>
            <a:ext cx="0" cy="7409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325322" y="5659821"/>
            <a:ext cx="1101327" cy="369332"/>
          </a:xfrm>
          <a:prstGeom prst="rect">
            <a:avLst/>
          </a:prstGeom>
          <a:noFill/>
        </p:spPr>
        <p:txBody>
          <a:bodyPr wrap="none" rtlCol="0">
            <a:spAutoFit/>
          </a:bodyPr>
          <a:lstStyle/>
          <a:p>
            <a:r>
              <a:rPr lang="en-US" dirty="0">
                <a:solidFill>
                  <a:srgbClr val="002060"/>
                </a:solidFill>
              </a:rPr>
              <a:t>In(</a:t>
            </a:r>
            <a:r>
              <a:rPr lang="en-US" dirty="0" err="1">
                <a:solidFill>
                  <a:srgbClr val="002060"/>
                </a:solidFill>
              </a:rPr>
              <a:t>Zerind</a:t>
            </a:r>
            <a:r>
              <a:rPr lang="en-US" dirty="0">
                <a:solidFill>
                  <a:srgbClr val="002060"/>
                </a:solidFill>
              </a:rPr>
              <a:t>)</a:t>
            </a:r>
          </a:p>
        </p:txBody>
      </p:sp>
      <p:sp>
        <p:nvSpPr>
          <p:cNvPr id="18" name="TextBox 17"/>
          <p:cNvSpPr txBox="1"/>
          <p:nvPr/>
        </p:nvSpPr>
        <p:spPr>
          <a:xfrm>
            <a:off x="8304853" y="5103507"/>
            <a:ext cx="1189493" cy="369332"/>
          </a:xfrm>
          <a:prstGeom prst="rect">
            <a:avLst/>
          </a:prstGeom>
          <a:noFill/>
        </p:spPr>
        <p:txBody>
          <a:bodyPr wrap="none" rtlCol="0">
            <a:spAutoFit/>
          </a:bodyPr>
          <a:lstStyle/>
          <a:p>
            <a:r>
              <a:rPr lang="en-US" dirty="0">
                <a:solidFill>
                  <a:srgbClr val="002060"/>
                </a:solidFill>
              </a:rPr>
              <a:t>Go(</a:t>
            </a:r>
            <a:r>
              <a:rPr lang="en-US" dirty="0" err="1">
                <a:solidFill>
                  <a:srgbClr val="002060"/>
                </a:solidFill>
              </a:rPr>
              <a:t>Zerind</a:t>
            </a:r>
            <a:r>
              <a:rPr lang="en-US" dirty="0">
                <a:solidFill>
                  <a:srgbClr val="002060"/>
                </a:solidFill>
              </a:rPr>
              <a:t>)</a:t>
            </a:r>
          </a:p>
        </p:txBody>
      </p:sp>
      <p:cxnSp>
        <p:nvCxnSpPr>
          <p:cNvPr id="15" name="Straight Arrow Connector 14"/>
          <p:cNvCxnSpPr/>
          <p:nvPr/>
        </p:nvCxnSpPr>
        <p:spPr>
          <a:xfrm>
            <a:off x="6826443" y="4918841"/>
            <a:ext cx="2049543" cy="7409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5760282" y="4497694"/>
            <a:ext cx="946285" cy="369332"/>
          </a:xfrm>
          <a:prstGeom prst="rect">
            <a:avLst/>
          </a:prstGeom>
          <a:noFill/>
        </p:spPr>
        <p:txBody>
          <a:bodyPr wrap="none" rtlCol="0">
            <a:spAutoFit/>
          </a:bodyPr>
          <a:lstStyle/>
          <a:p>
            <a:r>
              <a:rPr lang="en-US" dirty="0">
                <a:solidFill>
                  <a:srgbClr val="002060"/>
                </a:solidFill>
              </a:rPr>
              <a:t>In(Arad)</a:t>
            </a:r>
          </a:p>
        </p:txBody>
      </p:sp>
      <p:sp>
        <p:nvSpPr>
          <p:cNvPr id="3" name="Content Placeholder 2"/>
          <p:cNvSpPr>
            <a:spLocks noGrp="1"/>
          </p:cNvSpPr>
          <p:nvPr>
            <p:ph idx="1"/>
          </p:nvPr>
        </p:nvSpPr>
        <p:spPr>
          <a:xfrm>
            <a:off x="975624" y="1313853"/>
            <a:ext cx="10515600" cy="4351338"/>
          </a:xfrm>
        </p:spPr>
        <p:txBody>
          <a:bodyPr>
            <a:normAutofit/>
          </a:bodyPr>
          <a:lstStyle/>
          <a:p>
            <a:r>
              <a:rPr lang="en-US" sz="2400" dirty="0">
                <a:solidFill>
                  <a:srgbClr val="002060"/>
                </a:solidFill>
              </a:rPr>
              <a:t>Solution for above Problems: A sequence of possible actions starting at the initial state and reaching the destination specified</a:t>
            </a:r>
          </a:p>
          <a:p>
            <a:r>
              <a:rPr lang="en-US" sz="2400" dirty="0">
                <a:solidFill>
                  <a:srgbClr val="002060"/>
                </a:solidFill>
              </a:rPr>
              <a:t>Search Algorithms:</a:t>
            </a:r>
          </a:p>
          <a:p>
            <a:pPr lvl="1"/>
            <a:r>
              <a:rPr lang="en-US" dirty="0">
                <a:solidFill>
                  <a:srgbClr val="002060"/>
                </a:solidFill>
              </a:rPr>
              <a:t>Given problem formulation as input, these algorithms would output the sequence of actions</a:t>
            </a:r>
          </a:p>
          <a:p>
            <a:pPr lvl="1"/>
            <a:r>
              <a:rPr lang="en-US" dirty="0">
                <a:solidFill>
                  <a:srgbClr val="002060"/>
                </a:solidFill>
              </a:rPr>
              <a:t>Search Trees - Where states are nodes and actions are edges. The initial state will be the root node and possible actions are branches </a:t>
            </a:r>
            <a:endParaRPr lang="en-US" sz="2400" dirty="0">
              <a:solidFill>
                <a:srgbClr val="002060"/>
              </a:solidFill>
            </a:endParaRPr>
          </a:p>
          <a:p>
            <a:pPr marL="0" indent="0" algn="ctr">
              <a:buNone/>
            </a:pPr>
            <a:r>
              <a:rPr lang="en-US" sz="1800" dirty="0">
                <a:solidFill>
                  <a:srgbClr val="002060"/>
                </a:solidFill>
              </a:rPr>
              <a:t>      </a:t>
            </a:r>
          </a:p>
          <a:p>
            <a:endParaRPr lang="en-US" sz="2400" dirty="0">
              <a:solidFill>
                <a:srgbClr val="002060"/>
              </a:solidFill>
            </a:endParaRPr>
          </a:p>
          <a:p>
            <a:endParaRPr lang="en-US" sz="2400" dirty="0">
              <a:solidFill>
                <a:srgbClr val="002060"/>
              </a:solidFill>
            </a:endParaRPr>
          </a:p>
        </p:txBody>
      </p:sp>
      <p:sp>
        <p:nvSpPr>
          <p:cNvPr id="2" name="Title 1"/>
          <p:cNvSpPr>
            <a:spLocks noGrp="1"/>
          </p:cNvSpPr>
          <p:nvPr>
            <p:ph type="title"/>
          </p:nvPr>
        </p:nvSpPr>
        <p:spPr/>
        <p:txBody>
          <a:bodyPr/>
          <a:lstStyle/>
          <a:p>
            <a:r>
              <a:rPr lang="en-US" dirty="0">
                <a:solidFill>
                  <a:srgbClr val="002060"/>
                </a:solidFill>
              </a:rPr>
              <a:t>Searching for Solutions</a:t>
            </a:r>
          </a:p>
        </p:txBody>
      </p:sp>
    </p:spTree>
    <p:extLst>
      <p:ext uri="{BB962C8B-B14F-4D97-AF65-F5344CB8AC3E}">
        <p14:creationId xmlns:p14="http://schemas.microsoft.com/office/powerpoint/2010/main" val="43781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p:bldP spid="7" grpId="0"/>
      <p:bldP spid="6" grpId="0"/>
      <p:bldP spid="10" grpId="0"/>
      <p:bldP spid="11" grpId="0"/>
      <p:bldP spid="16" grpId="0"/>
      <p:bldP spid="18" grpId="0"/>
      <p:bldP spid="33" grpId="0"/>
      <p:bldP spid="3" grpId="0" build="p"/>
      <p:bldP spid="2"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Searching for Solutions</a:t>
            </a:r>
          </a:p>
        </p:txBody>
      </p:sp>
      <p:grpSp>
        <p:nvGrpSpPr>
          <p:cNvPr id="20" name="Group 19"/>
          <p:cNvGrpSpPr/>
          <p:nvPr/>
        </p:nvGrpSpPr>
        <p:grpSpPr>
          <a:xfrm>
            <a:off x="3621987" y="1990976"/>
            <a:ext cx="5746234" cy="1531459"/>
            <a:chOff x="3748112" y="4497694"/>
            <a:chExt cx="5746234" cy="1531459"/>
          </a:xfrm>
        </p:grpSpPr>
        <p:sp>
          <p:nvSpPr>
            <p:cNvPr id="9" name="TextBox 8"/>
            <p:cNvSpPr txBox="1"/>
            <p:nvPr/>
          </p:nvSpPr>
          <p:spPr>
            <a:xfrm>
              <a:off x="3748112" y="5659821"/>
              <a:ext cx="960519" cy="369332"/>
            </a:xfrm>
            <a:prstGeom prst="rect">
              <a:avLst/>
            </a:prstGeom>
            <a:noFill/>
          </p:spPr>
          <p:txBody>
            <a:bodyPr wrap="none" rtlCol="0">
              <a:spAutoFit/>
            </a:bodyPr>
            <a:lstStyle/>
            <a:p>
              <a:r>
                <a:rPr lang="en-US" dirty="0">
                  <a:solidFill>
                    <a:srgbClr val="002060"/>
                  </a:solidFill>
                </a:rPr>
                <a:t>In(Sibiu)</a:t>
              </a:r>
            </a:p>
          </p:txBody>
        </p:sp>
        <p:sp>
          <p:nvSpPr>
            <p:cNvPr id="10" name="TextBox 9"/>
            <p:cNvSpPr txBox="1"/>
            <p:nvPr/>
          </p:nvSpPr>
          <p:spPr>
            <a:xfrm>
              <a:off x="3911636" y="5103507"/>
              <a:ext cx="1048685" cy="369332"/>
            </a:xfrm>
            <a:prstGeom prst="rect">
              <a:avLst/>
            </a:prstGeom>
            <a:noFill/>
          </p:spPr>
          <p:txBody>
            <a:bodyPr wrap="none" rtlCol="0">
              <a:spAutoFit/>
            </a:bodyPr>
            <a:lstStyle/>
            <a:p>
              <a:r>
                <a:rPr lang="en-US" dirty="0">
                  <a:solidFill>
                    <a:srgbClr val="002060"/>
                  </a:solidFill>
                </a:rPr>
                <a:t>Go(Sibiu)</a:t>
              </a:r>
            </a:p>
          </p:txBody>
        </p:sp>
        <p:cxnSp>
          <p:nvCxnSpPr>
            <p:cNvPr id="11" name="Straight Arrow Connector 10"/>
            <p:cNvCxnSpPr/>
            <p:nvPr/>
          </p:nvCxnSpPr>
          <p:spPr>
            <a:xfrm flipH="1">
              <a:off x="4508938" y="4918841"/>
              <a:ext cx="1355834" cy="7409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410478" y="5659821"/>
              <a:ext cx="1415965" cy="369332"/>
            </a:xfrm>
            <a:prstGeom prst="rect">
              <a:avLst/>
            </a:prstGeom>
            <a:noFill/>
          </p:spPr>
          <p:txBody>
            <a:bodyPr wrap="none" rtlCol="0">
              <a:spAutoFit/>
            </a:bodyPr>
            <a:lstStyle/>
            <a:p>
              <a:r>
                <a:rPr lang="en-US" dirty="0">
                  <a:solidFill>
                    <a:srgbClr val="002060"/>
                  </a:solidFill>
                </a:rPr>
                <a:t>In(Timisoara)</a:t>
              </a:r>
            </a:p>
          </p:txBody>
        </p:sp>
        <p:sp>
          <p:nvSpPr>
            <p:cNvPr id="13" name="TextBox 12"/>
            <p:cNvSpPr txBox="1"/>
            <p:nvPr/>
          </p:nvSpPr>
          <p:spPr>
            <a:xfrm>
              <a:off x="6081966" y="5103507"/>
              <a:ext cx="1504130" cy="369332"/>
            </a:xfrm>
            <a:prstGeom prst="rect">
              <a:avLst/>
            </a:prstGeom>
            <a:noFill/>
          </p:spPr>
          <p:txBody>
            <a:bodyPr wrap="none" rtlCol="0">
              <a:spAutoFit/>
            </a:bodyPr>
            <a:lstStyle/>
            <a:p>
              <a:r>
                <a:rPr lang="en-US" dirty="0">
                  <a:solidFill>
                    <a:srgbClr val="002060"/>
                  </a:solidFill>
                </a:rPr>
                <a:t>Go(Timisoara)</a:t>
              </a:r>
            </a:p>
          </p:txBody>
        </p:sp>
        <p:cxnSp>
          <p:nvCxnSpPr>
            <p:cNvPr id="14" name="Straight Arrow Connector 13"/>
            <p:cNvCxnSpPr/>
            <p:nvPr/>
          </p:nvCxnSpPr>
          <p:spPr>
            <a:xfrm>
              <a:off x="6096000" y="4918841"/>
              <a:ext cx="0" cy="7409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325322" y="5659821"/>
              <a:ext cx="1101327" cy="369332"/>
            </a:xfrm>
            <a:prstGeom prst="rect">
              <a:avLst/>
            </a:prstGeom>
            <a:noFill/>
          </p:spPr>
          <p:txBody>
            <a:bodyPr wrap="none" rtlCol="0">
              <a:spAutoFit/>
            </a:bodyPr>
            <a:lstStyle/>
            <a:p>
              <a:r>
                <a:rPr lang="en-US" dirty="0">
                  <a:solidFill>
                    <a:srgbClr val="002060"/>
                  </a:solidFill>
                </a:rPr>
                <a:t>In(</a:t>
              </a:r>
              <a:r>
                <a:rPr lang="en-US" dirty="0" err="1">
                  <a:solidFill>
                    <a:srgbClr val="002060"/>
                  </a:solidFill>
                </a:rPr>
                <a:t>Zerind</a:t>
              </a:r>
              <a:r>
                <a:rPr lang="en-US" dirty="0">
                  <a:solidFill>
                    <a:srgbClr val="002060"/>
                  </a:solidFill>
                </a:rPr>
                <a:t>)</a:t>
              </a:r>
            </a:p>
          </p:txBody>
        </p:sp>
        <p:sp>
          <p:nvSpPr>
            <p:cNvPr id="16" name="TextBox 15"/>
            <p:cNvSpPr txBox="1"/>
            <p:nvPr/>
          </p:nvSpPr>
          <p:spPr>
            <a:xfrm>
              <a:off x="8304853" y="5103507"/>
              <a:ext cx="1189493" cy="369332"/>
            </a:xfrm>
            <a:prstGeom prst="rect">
              <a:avLst/>
            </a:prstGeom>
            <a:noFill/>
          </p:spPr>
          <p:txBody>
            <a:bodyPr wrap="none" rtlCol="0">
              <a:spAutoFit/>
            </a:bodyPr>
            <a:lstStyle/>
            <a:p>
              <a:r>
                <a:rPr lang="en-US" dirty="0">
                  <a:solidFill>
                    <a:srgbClr val="002060"/>
                  </a:solidFill>
                </a:rPr>
                <a:t>Go(</a:t>
              </a:r>
              <a:r>
                <a:rPr lang="en-US" dirty="0" err="1">
                  <a:solidFill>
                    <a:srgbClr val="002060"/>
                  </a:solidFill>
                </a:rPr>
                <a:t>Zerind</a:t>
              </a:r>
              <a:r>
                <a:rPr lang="en-US" dirty="0">
                  <a:solidFill>
                    <a:srgbClr val="002060"/>
                  </a:solidFill>
                </a:rPr>
                <a:t>)</a:t>
              </a:r>
            </a:p>
          </p:txBody>
        </p:sp>
        <p:cxnSp>
          <p:nvCxnSpPr>
            <p:cNvPr id="17" name="Straight Arrow Connector 16"/>
            <p:cNvCxnSpPr/>
            <p:nvPr/>
          </p:nvCxnSpPr>
          <p:spPr>
            <a:xfrm>
              <a:off x="6826443" y="4918841"/>
              <a:ext cx="2049543" cy="7409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760282" y="4497694"/>
              <a:ext cx="946285" cy="369332"/>
            </a:xfrm>
            <a:prstGeom prst="rect">
              <a:avLst/>
            </a:prstGeom>
            <a:noFill/>
          </p:spPr>
          <p:txBody>
            <a:bodyPr wrap="none" rtlCol="0">
              <a:spAutoFit/>
            </a:bodyPr>
            <a:lstStyle/>
            <a:p>
              <a:r>
                <a:rPr lang="en-US" dirty="0">
                  <a:solidFill>
                    <a:srgbClr val="002060"/>
                  </a:solidFill>
                </a:rPr>
                <a:t>In(Arad)</a:t>
              </a:r>
            </a:p>
          </p:txBody>
        </p:sp>
      </p:grpSp>
      <p:grpSp>
        <p:nvGrpSpPr>
          <p:cNvPr id="27" name="Group 26"/>
          <p:cNvGrpSpPr/>
          <p:nvPr/>
        </p:nvGrpSpPr>
        <p:grpSpPr>
          <a:xfrm>
            <a:off x="1710171" y="2175642"/>
            <a:ext cx="1286221" cy="790479"/>
            <a:chOff x="1723819" y="2175642"/>
            <a:chExt cx="1286221" cy="790479"/>
          </a:xfrm>
        </p:grpSpPr>
        <p:cxnSp>
          <p:nvCxnSpPr>
            <p:cNvPr id="22" name="Straight Arrow Connector 21"/>
            <p:cNvCxnSpPr/>
            <p:nvPr/>
          </p:nvCxnSpPr>
          <p:spPr>
            <a:xfrm>
              <a:off x="2994274" y="2175642"/>
              <a:ext cx="15766" cy="7904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723819" y="2360308"/>
              <a:ext cx="1240789" cy="369332"/>
            </a:xfrm>
            <a:prstGeom prst="rect">
              <a:avLst/>
            </a:prstGeom>
            <a:noFill/>
          </p:spPr>
          <p:txBody>
            <a:bodyPr wrap="none" rtlCol="0">
              <a:spAutoFit/>
            </a:bodyPr>
            <a:lstStyle/>
            <a:p>
              <a:r>
                <a:rPr lang="en-US" dirty="0">
                  <a:solidFill>
                    <a:srgbClr val="002060"/>
                  </a:solidFill>
                </a:rPr>
                <a:t>Generation</a:t>
              </a:r>
            </a:p>
          </p:txBody>
        </p:sp>
      </p:grpSp>
      <p:grpSp>
        <p:nvGrpSpPr>
          <p:cNvPr id="28" name="Group 27"/>
          <p:cNvGrpSpPr/>
          <p:nvPr/>
        </p:nvGrpSpPr>
        <p:grpSpPr>
          <a:xfrm>
            <a:off x="1195849" y="3153103"/>
            <a:ext cx="2036082" cy="369332"/>
            <a:chOff x="1195849" y="3153103"/>
            <a:chExt cx="2036082" cy="369332"/>
          </a:xfrm>
        </p:grpSpPr>
        <p:cxnSp>
          <p:nvCxnSpPr>
            <p:cNvPr id="25" name="Straight Arrow Connector 24"/>
            <p:cNvCxnSpPr/>
            <p:nvPr/>
          </p:nvCxnSpPr>
          <p:spPr>
            <a:xfrm>
              <a:off x="2443655" y="3337769"/>
              <a:ext cx="78827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195849" y="3153103"/>
              <a:ext cx="1136850" cy="369332"/>
            </a:xfrm>
            <a:prstGeom prst="rect">
              <a:avLst/>
            </a:prstGeom>
            <a:noFill/>
          </p:spPr>
          <p:txBody>
            <a:bodyPr wrap="none" rtlCol="0">
              <a:spAutoFit/>
            </a:bodyPr>
            <a:lstStyle/>
            <a:p>
              <a:r>
                <a:rPr lang="en-US" dirty="0">
                  <a:solidFill>
                    <a:srgbClr val="002060"/>
                  </a:solidFill>
                </a:rPr>
                <a:t>Expansion</a:t>
              </a:r>
            </a:p>
          </p:txBody>
        </p:sp>
      </p:grpSp>
      <p:sp>
        <p:nvSpPr>
          <p:cNvPr id="29" name="Content Placeholder 2"/>
          <p:cNvSpPr>
            <a:spLocks noGrp="1"/>
          </p:cNvSpPr>
          <p:nvPr>
            <p:ph idx="1"/>
          </p:nvPr>
        </p:nvSpPr>
        <p:spPr>
          <a:xfrm>
            <a:off x="838200" y="4613202"/>
            <a:ext cx="10515600" cy="925646"/>
          </a:xfrm>
        </p:spPr>
        <p:txBody>
          <a:bodyPr>
            <a:normAutofit/>
          </a:bodyPr>
          <a:lstStyle/>
          <a:p>
            <a:r>
              <a:rPr lang="en-US" dirty="0">
                <a:solidFill>
                  <a:srgbClr val="002060"/>
                </a:solidFill>
              </a:rPr>
              <a:t>Search Problem: Which branch to generate next?</a:t>
            </a:r>
          </a:p>
        </p:txBody>
      </p:sp>
      <p:cxnSp>
        <p:nvCxnSpPr>
          <p:cNvPr id="31" name="Straight Arrow Connector 30"/>
          <p:cNvCxnSpPr>
            <a:stCxn id="9" idx="2"/>
          </p:cNvCxnSpPr>
          <p:nvPr/>
        </p:nvCxnSpPr>
        <p:spPr>
          <a:xfrm flipH="1">
            <a:off x="3621987" y="3522435"/>
            <a:ext cx="480260" cy="5923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9" idx="2"/>
          </p:cNvCxnSpPr>
          <p:nvPr/>
        </p:nvCxnSpPr>
        <p:spPr>
          <a:xfrm>
            <a:off x="4102247" y="3522435"/>
            <a:ext cx="12553" cy="6238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9" idx="2"/>
          </p:cNvCxnSpPr>
          <p:nvPr/>
        </p:nvCxnSpPr>
        <p:spPr>
          <a:xfrm>
            <a:off x="4102247" y="3522435"/>
            <a:ext cx="480259" cy="5923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5734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Tree Search Algorithm</a:t>
            </a:r>
          </a:p>
        </p:txBody>
      </p:sp>
      <p:grpSp>
        <p:nvGrpSpPr>
          <p:cNvPr id="4" name="Group 3"/>
          <p:cNvGrpSpPr/>
          <p:nvPr/>
        </p:nvGrpSpPr>
        <p:grpSpPr>
          <a:xfrm>
            <a:off x="3621987" y="1990976"/>
            <a:ext cx="5746234" cy="1531459"/>
            <a:chOff x="3748112" y="4497694"/>
            <a:chExt cx="5746234" cy="1531459"/>
          </a:xfrm>
        </p:grpSpPr>
        <p:sp>
          <p:nvSpPr>
            <p:cNvPr id="5" name="TextBox 4"/>
            <p:cNvSpPr txBox="1"/>
            <p:nvPr/>
          </p:nvSpPr>
          <p:spPr>
            <a:xfrm>
              <a:off x="3748112" y="5659821"/>
              <a:ext cx="981359" cy="369332"/>
            </a:xfrm>
            <a:prstGeom prst="rect">
              <a:avLst/>
            </a:prstGeom>
            <a:noFill/>
          </p:spPr>
          <p:txBody>
            <a:bodyPr wrap="none" rtlCol="0">
              <a:spAutoFit/>
            </a:bodyPr>
            <a:lstStyle/>
            <a:p>
              <a:r>
                <a:rPr lang="en-US" b="1" dirty="0">
                  <a:solidFill>
                    <a:srgbClr val="002060"/>
                  </a:solidFill>
                </a:rPr>
                <a:t>In(Sibiu)</a:t>
              </a:r>
            </a:p>
          </p:txBody>
        </p:sp>
        <p:sp>
          <p:nvSpPr>
            <p:cNvPr id="6" name="TextBox 5"/>
            <p:cNvSpPr txBox="1"/>
            <p:nvPr/>
          </p:nvSpPr>
          <p:spPr>
            <a:xfrm>
              <a:off x="3911636" y="5103507"/>
              <a:ext cx="1067921" cy="369332"/>
            </a:xfrm>
            <a:prstGeom prst="rect">
              <a:avLst/>
            </a:prstGeom>
            <a:noFill/>
          </p:spPr>
          <p:txBody>
            <a:bodyPr wrap="none" rtlCol="0">
              <a:spAutoFit/>
            </a:bodyPr>
            <a:lstStyle/>
            <a:p>
              <a:r>
                <a:rPr lang="en-US" b="1" dirty="0">
                  <a:solidFill>
                    <a:srgbClr val="002060"/>
                  </a:solidFill>
                </a:rPr>
                <a:t>Go(Sibiu)</a:t>
              </a:r>
            </a:p>
          </p:txBody>
        </p:sp>
        <p:cxnSp>
          <p:nvCxnSpPr>
            <p:cNvPr id="7" name="Straight Arrow Connector 6"/>
            <p:cNvCxnSpPr/>
            <p:nvPr/>
          </p:nvCxnSpPr>
          <p:spPr>
            <a:xfrm flipH="1">
              <a:off x="4508938" y="4918841"/>
              <a:ext cx="1355834" cy="74098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410478" y="5659821"/>
              <a:ext cx="1415965" cy="369332"/>
            </a:xfrm>
            <a:prstGeom prst="rect">
              <a:avLst/>
            </a:prstGeom>
            <a:noFill/>
          </p:spPr>
          <p:txBody>
            <a:bodyPr wrap="none" rtlCol="0">
              <a:spAutoFit/>
            </a:bodyPr>
            <a:lstStyle/>
            <a:p>
              <a:r>
                <a:rPr lang="en-US" dirty="0">
                  <a:solidFill>
                    <a:srgbClr val="002060"/>
                  </a:solidFill>
                </a:rPr>
                <a:t>In(Timisoara)</a:t>
              </a:r>
            </a:p>
          </p:txBody>
        </p:sp>
        <p:sp>
          <p:nvSpPr>
            <p:cNvPr id="9" name="TextBox 8"/>
            <p:cNvSpPr txBox="1"/>
            <p:nvPr/>
          </p:nvSpPr>
          <p:spPr>
            <a:xfrm>
              <a:off x="6081966" y="5103507"/>
              <a:ext cx="1504130" cy="369332"/>
            </a:xfrm>
            <a:prstGeom prst="rect">
              <a:avLst/>
            </a:prstGeom>
            <a:noFill/>
          </p:spPr>
          <p:txBody>
            <a:bodyPr wrap="none" rtlCol="0">
              <a:spAutoFit/>
            </a:bodyPr>
            <a:lstStyle/>
            <a:p>
              <a:r>
                <a:rPr lang="en-US" dirty="0">
                  <a:solidFill>
                    <a:srgbClr val="002060"/>
                  </a:solidFill>
                </a:rPr>
                <a:t>Go(Timisoara)</a:t>
              </a:r>
            </a:p>
          </p:txBody>
        </p:sp>
        <p:cxnSp>
          <p:nvCxnSpPr>
            <p:cNvPr id="10" name="Straight Arrow Connector 9"/>
            <p:cNvCxnSpPr/>
            <p:nvPr/>
          </p:nvCxnSpPr>
          <p:spPr>
            <a:xfrm>
              <a:off x="6096000" y="4918841"/>
              <a:ext cx="0" cy="7409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8325322" y="5659821"/>
              <a:ext cx="1101327" cy="369332"/>
            </a:xfrm>
            <a:prstGeom prst="rect">
              <a:avLst/>
            </a:prstGeom>
            <a:noFill/>
          </p:spPr>
          <p:txBody>
            <a:bodyPr wrap="none" rtlCol="0">
              <a:spAutoFit/>
            </a:bodyPr>
            <a:lstStyle/>
            <a:p>
              <a:r>
                <a:rPr lang="en-US" dirty="0">
                  <a:solidFill>
                    <a:srgbClr val="002060"/>
                  </a:solidFill>
                </a:rPr>
                <a:t>In(</a:t>
              </a:r>
              <a:r>
                <a:rPr lang="en-US" dirty="0" err="1">
                  <a:solidFill>
                    <a:srgbClr val="002060"/>
                  </a:solidFill>
                </a:rPr>
                <a:t>Zerind</a:t>
              </a:r>
              <a:r>
                <a:rPr lang="en-US" dirty="0">
                  <a:solidFill>
                    <a:srgbClr val="002060"/>
                  </a:solidFill>
                </a:rPr>
                <a:t>)</a:t>
              </a:r>
            </a:p>
          </p:txBody>
        </p:sp>
        <p:sp>
          <p:nvSpPr>
            <p:cNvPr id="12" name="TextBox 11"/>
            <p:cNvSpPr txBox="1"/>
            <p:nvPr/>
          </p:nvSpPr>
          <p:spPr>
            <a:xfrm>
              <a:off x="8304853" y="5103507"/>
              <a:ext cx="1189493" cy="369332"/>
            </a:xfrm>
            <a:prstGeom prst="rect">
              <a:avLst/>
            </a:prstGeom>
            <a:noFill/>
          </p:spPr>
          <p:txBody>
            <a:bodyPr wrap="none" rtlCol="0">
              <a:spAutoFit/>
            </a:bodyPr>
            <a:lstStyle/>
            <a:p>
              <a:r>
                <a:rPr lang="en-US" dirty="0">
                  <a:solidFill>
                    <a:srgbClr val="002060"/>
                  </a:solidFill>
                </a:rPr>
                <a:t>Go(</a:t>
              </a:r>
              <a:r>
                <a:rPr lang="en-US" dirty="0" err="1">
                  <a:solidFill>
                    <a:srgbClr val="002060"/>
                  </a:solidFill>
                </a:rPr>
                <a:t>Zerind</a:t>
              </a:r>
              <a:r>
                <a:rPr lang="en-US" dirty="0">
                  <a:solidFill>
                    <a:srgbClr val="002060"/>
                  </a:solidFill>
                </a:rPr>
                <a:t>)</a:t>
              </a:r>
            </a:p>
          </p:txBody>
        </p:sp>
        <p:cxnSp>
          <p:nvCxnSpPr>
            <p:cNvPr id="13" name="Straight Arrow Connector 12"/>
            <p:cNvCxnSpPr/>
            <p:nvPr/>
          </p:nvCxnSpPr>
          <p:spPr>
            <a:xfrm>
              <a:off x="6826443" y="4918841"/>
              <a:ext cx="2049543" cy="7409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760282" y="4497694"/>
              <a:ext cx="966868" cy="369332"/>
            </a:xfrm>
            <a:prstGeom prst="rect">
              <a:avLst/>
            </a:prstGeom>
            <a:noFill/>
          </p:spPr>
          <p:txBody>
            <a:bodyPr wrap="none" rtlCol="0">
              <a:spAutoFit/>
            </a:bodyPr>
            <a:lstStyle/>
            <a:p>
              <a:r>
                <a:rPr lang="en-US" b="1" dirty="0">
                  <a:solidFill>
                    <a:srgbClr val="002060"/>
                  </a:solidFill>
                </a:rPr>
                <a:t>In(Arad)</a:t>
              </a:r>
            </a:p>
          </p:txBody>
        </p:sp>
      </p:grpSp>
      <p:cxnSp>
        <p:nvCxnSpPr>
          <p:cNvPr id="18" name="Straight Arrow Connector 17"/>
          <p:cNvCxnSpPr/>
          <p:nvPr/>
        </p:nvCxnSpPr>
        <p:spPr>
          <a:xfrm flipH="1">
            <a:off x="1639614" y="3522435"/>
            <a:ext cx="1982373" cy="9865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42273" y="4015686"/>
            <a:ext cx="1034450" cy="369332"/>
          </a:xfrm>
          <a:prstGeom prst="rect">
            <a:avLst/>
          </a:prstGeom>
          <a:noFill/>
        </p:spPr>
        <p:txBody>
          <a:bodyPr wrap="none" rtlCol="0">
            <a:spAutoFit/>
          </a:bodyPr>
          <a:lstStyle/>
          <a:p>
            <a:r>
              <a:rPr lang="en-US" dirty="0">
                <a:solidFill>
                  <a:srgbClr val="002060"/>
                </a:solidFill>
              </a:rPr>
              <a:t>Go(Arad)</a:t>
            </a:r>
          </a:p>
        </p:txBody>
      </p:sp>
      <p:sp>
        <p:nvSpPr>
          <p:cNvPr id="20" name="TextBox 19"/>
          <p:cNvSpPr txBox="1"/>
          <p:nvPr/>
        </p:nvSpPr>
        <p:spPr>
          <a:xfrm>
            <a:off x="818863" y="4508937"/>
            <a:ext cx="946285" cy="369332"/>
          </a:xfrm>
          <a:prstGeom prst="rect">
            <a:avLst/>
          </a:prstGeom>
          <a:noFill/>
        </p:spPr>
        <p:txBody>
          <a:bodyPr wrap="none" rtlCol="0">
            <a:spAutoFit/>
          </a:bodyPr>
          <a:lstStyle/>
          <a:p>
            <a:r>
              <a:rPr lang="en-US" dirty="0">
                <a:solidFill>
                  <a:srgbClr val="002060"/>
                </a:solidFill>
              </a:rPr>
              <a:t>In(Arad)</a:t>
            </a:r>
          </a:p>
        </p:txBody>
      </p:sp>
      <p:cxnSp>
        <p:nvCxnSpPr>
          <p:cNvPr id="22" name="Straight Arrow Connector 21"/>
          <p:cNvCxnSpPr/>
          <p:nvPr/>
        </p:nvCxnSpPr>
        <p:spPr>
          <a:xfrm flipH="1">
            <a:off x="3468414" y="3522435"/>
            <a:ext cx="317097" cy="9865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326824" y="4015686"/>
            <a:ext cx="1295163" cy="369332"/>
          </a:xfrm>
          <a:prstGeom prst="rect">
            <a:avLst/>
          </a:prstGeom>
          <a:noFill/>
        </p:spPr>
        <p:txBody>
          <a:bodyPr wrap="none" rtlCol="0">
            <a:spAutoFit/>
          </a:bodyPr>
          <a:lstStyle/>
          <a:p>
            <a:r>
              <a:rPr lang="en-US" dirty="0">
                <a:solidFill>
                  <a:srgbClr val="002060"/>
                </a:solidFill>
              </a:rPr>
              <a:t>Go(</a:t>
            </a:r>
            <a:r>
              <a:rPr lang="en-US" dirty="0" err="1">
                <a:solidFill>
                  <a:srgbClr val="002060"/>
                </a:solidFill>
              </a:rPr>
              <a:t>Fagaras</a:t>
            </a:r>
            <a:r>
              <a:rPr lang="en-US" dirty="0">
                <a:solidFill>
                  <a:srgbClr val="002060"/>
                </a:solidFill>
              </a:rPr>
              <a:t>)</a:t>
            </a:r>
          </a:p>
        </p:txBody>
      </p:sp>
      <p:sp>
        <p:nvSpPr>
          <p:cNvPr id="24" name="TextBox 23"/>
          <p:cNvSpPr txBox="1"/>
          <p:nvPr/>
        </p:nvSpPr>
        <p:spPr>
          <a:xfrm>
            <a:off x="2376435" y="4508937"/>
            <a:ext cx="1206997" cy="369332"/>
          </a:xfrm>
          <a:prstGeom prst="rect">
            <a:avLst/>
          </a:prstGeom>
          <a:noFill/>
        </p:spPr>
        <p:txBody>
          <a:bodyPr wrap="none" rtlCol="0">
            <a:spAutoFit/>
          </a:bodyPr>
          <a:lstStyle/>
          <a:p>
            <a:r>
              <a:rPr lang="en-US" dirty="0">
                <a:solidFill>
                  <a:srgbClr val="002060"/>
                </a:solidFill>
              </a:rPr>
              <a:t>In(</a:t>
            </a:r>
            <a:r>
              <a:rPr lang="en-US" dirty="0" err="1">
                <a:solidFill>
                  <a:srgbClr val="002060"/>
                </a:solidFill>
              </a:rPr>
              <a:t>Fagaras</a:t>
            </a:r>
            <a:r>
              <a:rPr lang="en-US" dirty="0">
                <a:solidFill>
                  <a:srgbClr val="002060"/>
                </a:solidFill>
              </a:rPr>
              <a:t>)</a:t>
            </a:r>
          </a:p>
        </p:txBody>
      </p:sp>
      <p:cxnSp>
        <p:nvCxnSpPr>
          <p:cNvPr id="26" name="Straight Arrow Connector 25"/>
          <p:cNvCxnSpPr>
            <a:stCxn id="5" idx="2"/>
          </p:cNvCxnSpPr>
          <p:nvPr/>
        </p:nvCxnSpPr>
        <p:spPr>
          <a:xfrm flipH="1">
            <a:off x="4112666" y="3522435"/>
            <a:ext cx="1" cy="9865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096900" y="4015686"/>
            <a:ext cx="1279709" cy="369332"/>
          </a:xfrm>
          <a:prstGeom prst="rect">
            <a:avLst/>
          </a:prstGeom>
          <a:noFill/>
        </p:spPr>
        <p:txBody>
          <a:bodyPr wrap="none" rtlCol="0">
            <a:spAutoFit/>
          </a:bodyPr>
          <a:lstStyle/>
          <a:p>
            <a:r>
              <a:rPr lang="en-US" dirty="0">
                <a:solidFill>
                  <a:srgbClr val="002060"/>
                </a:solidFill>
              </a:rPr>
              <a:t>Go(Oradea)</a:t>
            </a:r>
          </a:p>
        </p:txBody>
      </p:sp>
      <p:sp>
        <p:nvSpPr>
          <p:cNvPr id="28" name="TextBox 27"/>
          <p:cNvSpPr txBox="1"/>
          <p:nvPr/>
        </p:nvSpPr>
        <p:spPr>
          <a:xfrm>
            <a:off x="3715972" y="4508937"/>
            <a:ext cx="1191545" cy="369332"/>
          </a:xfrm>
          <a:prstGeom prst="rect">
            <a:avLst/>
          </a:prstGeom>
          <a:noFill/>
        </p:spPr>
        <p:txBody>
          <a:bodyPr wrap="none" rtlCol="0">
            <a:spAutoFit/>
          </a:bodyPr>
          <a:lstStyle/>
          <a:p>
            <a:r>
              <a:rPr lang="en-US" dirty="0">
                <a:solidFill>
                  <a:srgbClr val="002060"/>
                </a:solidFill>
              </a:rPr>
              <a:t>In(Oradea)</a:t>
            </a:r>
          </a:p>
        </p:txBody>
      </p:sp>
      <p:cxnSp>
        <p:nvCxnSpPr>
          <p:cNvPr id="30" name="Straight Arrow Connector 29"/>
          <p:cNvCxnSpPr/>
          <p:nvPr/>
        </p:nvCxnSpPr>
        <p:spPr>
          <a:xfrm>
            <a:off x="4603346" y="3522435"/>
            <a:ext cx="1514245" cy="9865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866506" y="4015686"/>
            <a:ext cx="1963999" cy="369332"/>
          </a:xfrm>
          <a:prstGeom prst="rect">
            <a:avLst/>
          </a:prstGeom>
          <a:noFill/>
        </p:spPr>
        <p:txBody>
          <a:bodyPr wrap="none" rtlCol="0">
            <a:spAutoFit/>
          </a:bodyPr>
          <a:lstStyle/>
          <a:p>
            <a:r>
              <a:rPr lang="en-US" dirty="0">
                <a:solidFill>
                  <a:srgbClr val="002060"/>
                </a:solidFill>
              </a:rPr>
              <a:t>Go(</a:t>
            </a:r>
            <a:r>
              <a:rPr lang="en-US" dirty="0" err="1">
                <a:solidFill>
                  <a:srgbClr val="002060"/>
                </a:solidFill>
              </a:rPr>
              <a:t>Rimnicu</a:t>
            </a:r>
            <a:r>
              <a:rPr lang="en-US" dirty="0">
                <a:solidFill>
                  <a:srgbClr val="002060"/>
                </a:solidFill>
              </a:rPr>
              <a:t> </a:t>
            </a:r>
            <a:r>
              <a:rPr lang="en-US" dirty="0" err="1">
                <a:solidFill>
                  <a:srgbClr val="002060"/>
                </a:solidFill>
              </a:rPr>
              <a:t>Vilcea</a:t>
            </a:r>
            <a:r>
              <a:rPr lang="en-US" dirty="0">
                <a:solidFill>
                  <a:srgbClr val="002060"/>
                </a:solidFill>
              </a:rPr>
              <a:t>)</a:t>
            </a:r>
          </a:p>
        </p:txBody>
      </p:sp>
      <p:sp>
        <p:nvSpPr>
          <p:cNvPr id="32" name="TextBox 31"/>
          <p:cNvSpPr txBox="1"/>
          <p:nvPr/>
        </p:nvSpPr>
        <p:spPr>
          <a:xfrm>
            <a:off x="5857839" y="4508937"/>
            <a:ext cx="1875835" cy="369332"/>
          </a:xfrm>
          <a:prstGeom prst="rect">
            <a:avLst/>
          </a:prstGeom>
          <a:noFill/>
        </p:spPr>
        <p:txBody>
          <a:bodyPr wrap="none" rtlCol="0">
            <a:spAutoFit/>
          </a:bodyPr>
          <a:lstStyle/>
          <a:p>
            <a:r>
              <a:rPr lang="en-US" dirty="0">
                <a:solidFill>
                  <a:srgbClr val="002060"/>
                </a:solidFill>
              </a:rPr>
              <a:t>In(</a:t>
            </a:r>
            <a:r>
              <a:rPr lang="en-US" dirty="0" err="1">
                <a:solidFill>
                  <a:srgbClr val="002060"/>
                </a:solidFill>
              </a:rPr>
              <a:t>Rimnicu</a:t>
            </a:r>
            <a:r>
              <a:rPr lang="en-US" dirty="0">
                <a:solidFill>
                  <a:srgbClr val="002060"/>
                </a:solidFill>
              </a:rPr>
              <a:t> </a:t>
            </a:r>
            <a:r>
              <a:rPr lang="en-US" dirty="0" err="1">
                <a:solidFill>
                  <a:srgbClr val="002060"/>
                </a:solidFill>
              </a:rPr>
              <a:t>Vilcea</a:t>
            </a:r>
            <a:r>
              <a:rPr lang="en-US" dirty="0">
                <a:solidFill>
                  <a:srgbClr val="002060"/>
                </a:solidFill>
              </a:rPr>
              <a:t>)</a:t>
            </a:r>
          </a:p>
        </p:txBody>
      </p:sp>
      <p:sp>
        <p:nvSpPr>
          <p:cNvPr id="33" name="TextBox 32"/>
          <p:cNvSpPr txBox="1"/>
          <p:nvPr/>
        </p:nvSpPr>
        <p:spPr>
          <a:xfrm>
            <a:off x="4987698" y="5864771"/>
            <a:ext cx="3226653" cy="461665"/>
          </a:xfrm>
          <a:prstGeom prst="rect">
            <a:avLst/>
          </a:prstGeom>
          <a:noFill/>
        </p:spPr>
        <p:txBody>
          <a:bodyPr wrap="none" rtlCol="0">
            <a:spAutoFit/>
          </a:bodyPr>
          <a:lstStyle/>
          <a:p>
            <a:r>
              <a:rPr lang="en-US" sz="2400" b="1" dirty="0">
                <a:solidFill>
                  <a:srgbClr val="002060"/>
                </a:solidFill>
              </a:rPr>
              <a:t>Tree – Search Algorithm</a:t>
            </a:r>
          </a:p>
        </p:txBody>
      </p:sp>
    </p:spTree>
    <p:extLst>
      <p:ext uri="{BB962C8B-B14F-4D97-AF65-F5344CB8AC3E}">
        <p14:creationId xmlns:p14="http://schemas.microsoft.com/office/powerpoint/2010/main" val="1513111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73723" y="6484620"/>
            <a:ext cx="3106420" cy="0"/>
          </a:xfrm>
          <a:custGeom>
            <a:avLst/>
            <a:gdLst/>
            <a:ahLst/>
            <a:cxnLst/>
            <a:rect l="l" t="t" r="r" b="b"/>
            <a:pathLst>
              <a:path w="3106420">
                <a:moveTo>
                  <a:pt x="0" y="0"/>
                </a:moveTo>
                <a:lnTo>
                  <a:pt x="3105912" y="0"/>
                </a:lnTo>
              </a:path>
            </a:pathLst>
          </a:custGeom>
          <a:ln w="48768">
            <a:solidFill>
              <a:srgbClr val="8EB4E2"/>
            </a:solidFill>
          </a:ln>
        </p:spPr>
        <p:txBody>
          <a:bodyPr wrap="square" lIns="0" tIns="0" rIns="0" bIns="0" rtlCol="0"/>
          <a:lstStyle/>
          <a:p>
            <a:endParaRPr/>
          </a:p>
        </p:txBody>
      </p:sp>
      <p:sp>
        <p:nvSpPr>
          <p:cNvPr id="3" name="object 3"/>
          <p:cNvSpPr/>
          <p:nvPr/>
        </p:nvSpPr>
        <p:spPr>
          <a:xfrm>
            <a:off x="9209531" y="6483096"/>
            <a:ext cx="2982595" cy="0"/>
          </a:xfrm>
          <a:custGeom>
            <a:avLst/>
            <a:gdLst/>
            <a:ahLst/>
            <a:cxnLst/>
            <a:rect l="l" t="t" r="r" b="b"/>
            <a:pathLst>
              <a:path w="2982595">
                <a:moveTo>
                  <a:pt x="0" y="0"/>
                </a:moveTo>
                <a:lnTo>
                  <a:pt x="2982468" y="0"/>
                </a:lnTo>
              </a:path>
            </a:pathLst>
          </a:custGeom>
          <a:ln w="45720">
            <a:solidFill>
              <a:srgbClr val="FF0000"/>
            </a:solidFill>
          </a:ln>
        </p:spPr>
        <p:txBody>
          <a:bodyPr wrap="square" lIns="0" tIns="0" rIns="0" bIns="0" rtlCol="0"/>
          <a:lstStyle/>
          <a:p>
            <a:endParaRPr/>
          </a:p>
        </p:txBody>
      </p:sp>
      <p:sp>
        <p:nvSpPr>
          <p:cNvPr id="4" name="object 4"/>
          <p:cNvSpPr/>
          <p:nvPr/>
        </p:nvSpPr>
        <p:spPr>
          <a:xfrm>
            <a:off x="2779776" y="6484620"/>
            <a:ext cx="3439795" cy="0"/>
          </a:xfrm>
          <a:custGeom>
            <a:avLst/>
            <a:gdLst/>
            <a:ahLst/>
            <a:cxnLst/>
            <a:rect l="l" t="t" r="r" b="b"/>
            <a:pathLst>
              <a:path w="3439795">
                <a:moveTo>
                  <a:pt x="0" y="0"/>
                </a:moveTo>
                <a:lnTo>
                  <a:pt x="3439667" y="0"/>
                </a:lnTo>
              </a:path>
            </a:pathLst>
          </a:custGeom>
          <a:ln w="48768">
            <a:solidFill>
              <a:srgbClr val="FFCE00"/>
            </a:solidFill>
          </a:ln>
        </p:spPr>
        <p:txBody>
          <a:bodyPr wrap="square" lIns="0" tIns="0" rIns="0" bIns="0" rtlCol="0"/>
          <a:lstStyle/>
          <a:p>
            <a:endParaRPr/>
          </a:p>
        </p:txBody>
      </p:sp>
      <p:sp>
        <p:nvSpPr>
          <p:cNvPr id="5" name="object 5"/>
          <p:cNvSpPr/>
          <p:nvPr/>
        </p:nvSpPr>
        <p:spPr>
          <a:xfrm>
            <a:off x="0" y="0"/>
            <a:ext cx="9400540" cy="1126490"/>
          </a:xfrm>
          <a:custGeom>
            <a:avLst/>
            <a:gdLst/>
            <a:ahLst/>
            <a:cxnLst/>
            <a:rect l="l" t="t" r="r" b="b"/>
            <a:pathLst>
              <a:path w="9400540" h="1126490">
                <a:moveTo>
                  <a:pt x="0" y="1126236"/>
                </a:moveTo>
                <a:lnTo>
                  <a:pt x="9400032" y="1126236"/>
                </a:lnTo>
                <a:lnTo>
                  <a:pt x="9400032" y="0"/>
                </a:lnTo>
                <a:lnTo>
                  <a:pt x="0" y="0"/>
                </a:lnTo>
                <a:lnTo>
                  <a:pt x="0" y="1126236"/>
                </a:lnTo>
                <a:close/>
              </a:path>
            </a:pathLst>
          </a:custGeom>
          <a:solidFill>
            <a:srgbClr val="FFFF00"/>
          </a:solidFill>
        </p:spPr>
        <p:txBody>
          <a:bodyPr wrap="square" lIns="0" tIns="0" rIns="0" bIns="0" rtlCol="0"/>
          <a:lstStyle/>
          <a:p>
            <a:endParaRPr/>
          </a:p>
        </p:txBody>
      </p:sp>
      <p:sp>
        <p:nvSpPr>
          <p:cNvPr id="6" name="object 6"/>
          <p:cNvSpPr/>
          <p:nvPr/>
        </p:nvSpPr>
        <p:spPr>
          <a:xfrm>
            <a:off x="3381755" y="1149858"/>
            <a:ext cx="3106420" cy="0"/>
          </a:xfrm>
          <a:custGeom>
            <a:avLst/>
            <a:gdLst/>
            <a:ahLst/>
            <a:cxnLst/>
            <a:rect l="l" t="t" r="r" b="b"/>
            <a:pathLst>
              <a:path w="3106420">
                <a:moveTo>
                  <a:pt x="0" y="0"/>
                </a:moveTo>
                <a:lnTo>
                  <a:pt x="3105912" y="0"/>
                </a:lnTo>
              </a:path>
            </a:pathLst>
          </a:custGeom>
          <a:ln w="47244">
            <a:solidFill>
              <a:srgbClr val="8EB4E2"/>
            </a:solidFill>
          </a:ln>
        </p:spPr>
        <p:txBody>
          <a:bodyPr wrap="square" lIns="0" tIns="0" rIns="0" bIns="0" rtlCol="0"/>
          <a:lstStyle/>
          <a:p>
            <a:endParaRPr/>
          </a:p>
        </p:txBody>
      </p:sp>
      <p:sp>
        <p:nvSpPr>
          <p:cNvPr id="7" name="object 7"/>
          <p:cNvSpPr/>
          <p:nvPr/>
        </p:nvSpPr>
        <p:spPr>
          <a:xfrm>
            <a:off x="6420611" y="1148333"/>
            <a:ext cx="2979420" cy="0"/>
          </a:xfrm>
          <a:custGeom>
            <a:avLst/>
            <a:gdLst/>
            <a:ahLst/>
            <a:cxnLst/>
            <a:rect l="l" t="t" r="r" b="b"/>
            <a:pathLst>
              <a:path w="2979420">
                <a:moveTo>
                  <a:pt x="0" y="0"/>
                </a:moveTo>
                <a:lnTo>
                  <a:pt x="2979419" y="0"/>
                </a:lnTo>
              </a:path>
            </a:pathLst>
          </a:custGeom>
          <a:ln w="44196">
            <a:solidFill>
              <a:srgbClr val="FF0000"/>
            </a:solidFill>
          </a:ln>
        </p:spPr>
        <p:txBody>
          <a:bodyPr wrap="square" lIns="0" tIns="0" rIns="0" bIns="0" rtlCol="0"/>
          <a:lstStyle/>
          <a:p>
            <a:endParaRPr/>
          </a:p>
        </p:txBody>
      </p:sp>
      <p:sp>
        <p:nvSpPr>
          <p:cNvPr id="8" name="object 8"/>
          <p:cNvSpPr/>
          <p:nvPr/>
        </p:nvSpPr>
        <p:spPr>
          <a:xfrm>
            <a:off x="0" y="1149858"/>
            <a:ext cx="3429000" cy="0"/>
          </a:xfrm>
          <a:custGeom>
            <a:avLst/>
            <a:gdLst/>
            <a:ahLst/>
            <a:cxnLst/>
            <a:rect l="l" t="t" r="r" b="b"/>
            <a:pathLst>
              <a:path w="3429000">
                <a:moveTo>
                  <a:pt x="0" y="0"/>
                </a:moveTo>
                <a:lnTo>
                  <a:pt x="3429000" y="0"/>
                </a:lnTo>
              </a:path>
            </a:pathLst>
          </a:custGeom>
          <a:ln w="47244">
            <a:solidFill>
              <a:srgbClr val="FFCE00"/>
            </a:solidFill>
          </a:ln>
        </p:spPr>
        <p:txBody>
          <a:bodyPr wrap="square" lIns="0" tIns="0" rIns="0" bIns="0" rtlCol="0"/>
          <a:lstStyle/>
          <a:p>
            <a:endParaRPr/>
          </a:p>
        </p:txBody>
      </p:sp>
      <p:sp>
        <p:nvSpPr>
          <p:cNvPr id="9" name="object 9"/>
          <p:cNvSpPr txBox="1"/>
          <p:nvPr/>
        </p:nvSpPr>
        <p:spPr>
          <a:xfrm>
            <a:off x="9774428" y="595630"/>
            <a:ext cx="1678305" cy="617855"/>
          </a:xfrm>
          <a:prstGeom prst="rect">
            <a:avLst/>
          </a:prstGeom>
        </p:spPr>
        <p:txBody>
          <a:bodyPr vert="horz" wrap="square" lIns="0" tIns="13335" rIns="0" bIns="0" rtlCol="0">
            <a:spAutoFit/>
          </a:bodyPr>
          <a:lstStyle/>
          <a:p>
            <a:pPr marL="12700">
              <a:lnSpc>
                <a:spcPts val="3050"/>
              </a:lnSpc>
              <a:spcBef>
                <a:spcPts val="105"/>
              </a:spcBef>
            </a:pPr>
            <a:r>
              <a:rPr sz="2600" b="1" dirty="0">
                <a:solidFill>
                  <a:srgbClr val="000099"/>
                </a:solidFill>
                <a:latin typeface="Arial"/>
                <a:cs typeface="Arial"/>
              </a:rPr>
              <a:t>BITS</a:t>
            </a:r>
            <a:r>
              <a:rPr sz="2600" b="1" spc="-85" dirty="0">
                <a:solidFill>
                  <a:srgbClr val="000099"/>
                </a:solidFill>
                <a:latin typeface="Arial"/>
                <a:cs typeface="Arial"/>
              </a:rPr>
              <a:t> </a:t>
            </a:r>
            <a:r>
              <a:rPr sz="2600" dirty="0">
                <a:solidFill>
                  <a:srgbClr val="000099"/>
                </a:solidFill>
                <a:latin typeface="Arial"/>
                <a:cs typeface="Arial"/>
              </a:rPr>
              <a:t>Pilani</a:t>
            </a:r>
            <a:endParaRPr sz="2600">
              <a:latin typeface="Arial"/>
              <a:cs typeface="Arial"/>
            </a:endParaRPr>
          </a:p>
          <a:p>
            <a:pPr marL="13970">
              <a:lnSpc>
                <a:spcPts val="1610"/>
              </a:lnSpc>
            </a:pPr>
            <a:r>
              <a:rPr sz="1400" dirty="0">
                <a:solidFill>
                  <a:srgbClr val="000099"/>
                </a:solidFill>
                <a:latin typeface="Arial"/>
                <a:cs typeface="Arial"/>
              </a:rPr>
              <a:t>Pilani</a:t>
            </a:r>
            <a:r>
              <a:rPr sz="1400" spc="-20" dirty="0">
                <a:solidFill>
                  <a:srgbClr val="000099"/>
                </a:solidFill>
                <a:latin typeface="Arial"/>
                <a:cs typeface="Arial"/>
              </a:rPr>
              <a:t> </a:t>
            </a:r>
            <a:r>
              <a:rPr sz="1400" dirty="0">
                <a:solidFill>
                  <a:srgbClr val="000099"/>
                </a:solidFill>
                <a:latin typeface="Arial"/>
                <a:cs typeface="Arial"/>
              </a:rPr>
              <a:t>Campus</a:t>
            </a:r>
            <a:endParaRPr sz="1400">
              <a:latin typeface="Arial"/>
              <a:cs typeface="Arial"/>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8/29/2020 7:42</a:t>
            </a:r>
            <a:r>
              <a:rPr spc="-65" dirty="0"/>
              <a:t> </a:t>
            </a:r>
            <a:r>
              <a:rPr dirty="0"/>
              <a:t>PM</a:t>
            </a: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13</a:t>
            </a:fld>
            <a:endParaRPr dirty="0"/>
          </a:p>
        </p:txBody>
      </p:sp>
      <p:sp>
        <p:nvSpPr>
          <p:cNvPr id="10" name="object 10"/>
          <p:cNvSpPr txBox="1"/>
          <p:nvPr/>
        </p:nvSpPr>
        <p:spPr>
          <a:xfrm>
            <a:off x="2053844" y="1586560"/>
            <a:ext cx="7999095" cy="2108200"/>
          </a:xfrm>
          <a:prstGeom prst="rect">
            <a:avLst/>
          </a:prstGeom>
        </p:spPr>
        <p:txBody>
          <a:bodyPr vert="horz" wrap="square" lIns="0" tIns="12065" rIns="0" bIns="0" rtlCol="0">
            <a:spAutoFit/>
          </a:bodyPr>
          <a:lstStyle/>
          <a:p>
            <a:pPr marL="355600" marR="1198880" indent="-289560">
              <a:lnSpc>
                <a:spcPct val="100000"/>
              </a:lnSpc>
              <a:spcBef>
                <a:spcPts val="95"/>
              </a:spcBef>
              <a:buFont typeface="Arial"/>
              <a:buChar char="•"/>
              <a:tabLst>
                <a:tab pos="355600" algn="l"/>
                <a:tab pos="356235" algn="l"/>
              </a:tabLst>
            </a:pPr>
            <a:r>
              <a:rPr sz="2800" spc="-30" dirty="0">
                <a:latin typeface="Calibri"/>
                <a:cs typeface="Calibri"/>
              </a:rPr>
              <a:t>Invention </a:t>
            </a:r>
            <a:r>
              <a:rPr sz="2800" spc="-5" dirty="0">
                <a:latin typeface="Calibri"/>
                <a:cs typeface="Calibri"/>
              </a:rPr>
              <a:t>of </a:t>
            </a:r>
            <a:r>
              <a:rPr sz="2800" spc="-15" dirty="0">
                <a:latin typeface="Calibri"/>
                <a:cs typeface="Calibri"/>
              </a:rPr>
              <a:t>Formal </a:t>
            </a:r>
            <a:r>
              <a:rPr sz="2800" spc="-5" dirty="0">
                <a:latin typeface="Calibri"/>
                <a:cs typeface="Calibri"/>
              </a:rPr>
              <a:t>Logic, </a:t>
            </a:r>
            <a:r>
              <a:rPr sz="2800" spc="-10" dirty="0">
                <a:latin typeface="Calibri"/>
                <a:cs typeface="Calibri"/>
              </a:rPr>
              <a:t>Greek Philosopher  </a:t>
            </a:r>
            <a:r>
              <a:rPr sz="2800" spc="-15" dirty="0">
                <a:latin typeface="Calibri"/>
                <a:cs typeface="Calibri"/>
              </a:rPr>
              <a:t>Aristotle, Third </a:t>
            </a:r>
            <a:r>
              <a:rPr sz="2800" spc="-10" dirty="0">
                <a:latin typeface="Calibri"/>
                <a:cs typeface="Calibri"/>
              </a:rPr>
              <a:t>century</a:t>
            </a:r>
            <a:r>
              <a:rPr sz="2800" spc="-50" dirty="0">
                <a:latin typeface="Calibri"/>
                <a:cs typeface="Calibri"/>
              </a:rPr>
              <a:t> </a:t>
            </a:r>
            <a:r>
              <a:rPr sz="2800" spc="-15" dirty="0">
                <a:latin typeface="Calibri"/>
                <a:cs typeface="Calibri"/>
              </a:rPr>
              <a:t>BC.</a:t>
            </a:r>
            <a:endParaRPr sz="2800">
              <a:latin typeface="Calibri"/>
              <a:cs typeface="Calibri"/>
            </a:endParaRPr>
          </a:p>
          <a:p>
            <a:pPr marL="355600" indent="-343535">
              <a:lnSpc>
                <a:spcPct val="100000"/>
              </a:lnSpc>
              <a:spcBef>
                <a:spcPts val="5"/>
              </a:spcBef>
              <a:buChar char="•"/>
              <a:tabLst>
                <a:tab pos="355600" algn="l"/>
                <a:tab pos="356235" algn="l"/>
              </a:tabLst>
            </a:pPr>
            <a:r>
              <a:rPr sz="2800" spc="-25" dirty="0">
                <a:latin typeface="Calibri"/>
                <a:cs typeface="Calibri"/>
              </a:rPr>
              <a:t>Introduced </a:t>
            </a:r>
            <a:r>
              <a:rPr sz="2800" spc="-15" dirty="0">
                <a:latin typeface="Calibri"/>
                <a:cs typeface="Calibri"/>
              </a:rPr>
              <a:t>syllogisms, providing argument</a:t>
            </a:r>
            <a:r>
              <a:rPr sz="2800" spc="45" dirty="0">
                <a:latin typeface="Calibri"/>
                <a:cs typeface="Calibri"/>
              </a:rPr>
              <a:t> </a:t>
            </a:r>
            <a:r>
              <a:rPr sz="2800" spc="-15" dirty="0">
                <a:latin typeface="Calibri"/>
                <a:cs typeface="Calibri"/>
              </a:rPr>
              <a:t>structures</a:t>
            </a:r>
            <a:endParaRPr sz="2800">
              <a:latin typeface="Calibri"/>
              <a:cs typeface="Calibri"/>
            </a:endParaRPr>
          </a:p>
          <a:p>
            <a:pPr>
              <a:lnSpc>
                <a:spcPct val="100000"/>
              </a:lnSpc>
              <a:spcBef>
                <a:spcPts val="45"/>
              </a:spcBef>
            </a:pPr>
            <a:endParaRPr sz="2950">
              <a:latin typeface="Times New Roman"/>
              <a:cs typeface="Times New Roman"/>
            </a:endParaRPr>
          </a:p>
          <a:p>
            <a:pPr marL="12700">
              <a:lnSpc>
                <a:spcPct val="100000"/>
              </a:lnSpc>
            </a:pPr>
            <a:r>
              <a:rPr sz="2400" i="1" dirty="0">
                <a:solidFill>
                  <a:srgbClr val="053762"/>
                </a:solidFill>
                <a:latin typeface="Calibri"/>
                <a:cs typeface="Calibri"/>
              </a:rPr>
              <a:t>In </a:t>
            </a:r>
            <a:r>
              <a:rPr sz="2400" i="1" spc="-5" dirty="0">
                <a:solidFill>
                  <a:srgbClr val="053762"/>
                </a:solidFill>
                <a:latin typeface="Calibri"/>
                <a:cs typeface="Calibri"/>
              </a:rPr>
              <a:t>all </a:t>
            </a:r>
            <a:r>
              <a:rPr sz="2400" i="1" dirty="0">
                <a:solidFill>
                  <a:srgbClr val="053762"/>
                </a:solidFill>
                <a:latin typeface="Calibri"/>
                <a:cs typeface="Calibri"/>
              </a:rPr>
              <a:t>boring classes, </a:t>
            </a:r>
            <a:r>
              <a:rPr sz="2400" i="1" spc="-5" dirty="0">
                <a:solidFill>
                  <a:srgbClr val="053762"/>
                </a:solidFill>
                <a:latin typeface="Calibri"/>
                <a:cs typeface="Calibri"/>
              </a:rPr>
              <a:t>students</a:t>
            </a:r>
            <a:r>
              <a:rPr sz="2400" i="1" spc="-204" dirty="0">
                <a:solidFill>
                  <a:srgbClr val="053762"/>
                </a:solidFill>
                <a:latin typeface="Calibri"/>
                <a:cs typeface="Calibri"/>
              </a:rPr>
              <a:t> </a:t>
            </a:r>
            <a:r>
              <a:rPr sz="2400" i="1" spc="-5" dirty="0">
                <a:solidFill>
                  <a:srgbClr val="053762"/>
                </a:solidFill>
                <a:latin typeface="Calibri"/>
                <a:cs typeface="Calibri"/>
              </a:rPr>
              <a:t>sleeps</a:t>
            </a:r>
            <a:endParaRPr sz="2400">
              <a:latin typeface="Calibri"/>
              <a:cs typeface="Calibri"/>
            </a:endParaRPr>
          </a:p>
        </p:txBody>
      </p:sp>
      <p:sp>
        <p:nvSpPr>
          <p:cNvPr id="11" name="object 11"/>
          <p:cNvSpPr txBox="1">
            <a:spLocks noGrp="1"/>
          </p:cNvSpPr>
          <p:nvPr>
            <p:ph type="title"/>
          </p:nvPr>
        </p:nvSpPr>
        <p:spPr>
          <a:xfrm>
            <a:off x="1915414" y="289306"/>
            <a:ext cx="3678554" cy="513715"/>
          </a:xfrm>
          <a:prstGeom prst="rect">
            <a:avLst/>
          </a:prstGeom>
        </p:spPr>
        <p:txBody>
          <a:bodyPr vert="horz" wrap="square" lIns="0" tIns="12700" rIns="0" bIns="0" rtlCol="0">
            <a:spAutoFit/>
          </a:bodyPr>
          <a:lstStyle/>
          <a:p>
            <a:pPr marL="12700">
              <a:lnSpc>
                <a:spcPct val="100000"/>
              </a:lnSpc>
              <a:spcBef>
                <a:spcPts val="100"/>
              </a:spcBef>
            </a:pPr>
            <a:r>
              <a:rPr sz="3200" b="1" spc="-10" dirty="0">
                <a:solidFill>
                  <a:srgbClr val="C00000"/>
                </a:solidFill>
                <a:latin typeface="Comic Sans MS"/>
                <a:cs typeface="Comic Sans MS"/>
              </a:rPr>
              <a:t>Thinking</a:t>
            </a:r>
            <a:r>
              <a:rPr sz="3200" b="1" spc="-180" dirty="0">
                <a:solidFill>
                  <a:srgbClr val="C00000"/>
                </a:solidFill>
                <a:latin typeface="Comic Sans MS"/>
                <a:cs typeface="Comic Sans MS"/>
              </a:rPr>
              <a:t> </a:t>
            </a:r>
            <a:r>
              <a:rPr sz="3200" b="1" spc="-5" dirty="0">
                <a:solidFill>
                  <a:srgbClr val="C00000"/>
                </a:solidFill>
                <a:latin typeface="Comic Sans MS"/>
                <a:cs typeface="Comic Sans MS"/>
              </a:rPr>
              <a:t>Rationally</a:t>
            </a:r>
            <a:endParaRPr sz="3200">
              <a:latin typeface="Comic Sans MS"/>
              <a:cs typeface="Comic Sans MS"/>
            </a:endParaRPr>
          </a:p>
        </p:txBody>
      </p:sp>
      <p:sp>
        <p:nvSpPr>
          <p:cNvPr id="12" name="object 12"/>
          <p:cNvSpPr txBox="1"/>
          <p:nvPr/>
        </p:nvSpPr>
        <p:spPr>
          <a:xfrm>
            <a:off x="5596509" y="846785"/>
            <a:ext cx="2472055" cy="240029"/>
          </a:xfrm>
          <a:prstGeom prst="rect">
            <a:avLst/>
          </a:prstGeom>
        </p:spPr>
        <p:txBody>
          <a:bodyPr vert="horz" wrap="square" lIns="0" tIns="13335" rIns="0" bIns="0" rtlCol="0">
            <a:spAutoFit/>
          </a:bodyPr>
          <a:lstStyle/>
          <a:p>
            <a:pPr marL="12700">
              <a:lnSpc>
                <a:spcPct val="100000"/>
              </a:lnSpc>
              <a:spcBef>
                <a:spcPts val="105"/>
              </a:spcBef>
            </a:pPr>
            <a:r>
              <a:rPr sz="1400" b="1" dirty="0">
                <a:solidFill>
                  <a:srgbClr val="7E5F00"/>
                </a:solidFill>
                <a:latin typeface="Comic Sans MS"/>
                <a:cs typeface="Comic Sans MS"/>
              </a:rPr>
              <a:t>“Laws of </a:t>
            </a:r>
            <a:r>
              <a:rPr sz="1400" b="1" spc="-5" dirty="0">
                <a:solidFill>
                  <a:srgbClr val="7E5F00"/>
                </a:solidFill>
                <a:latin typeface="Comic Sans MS"/>
                <a:cs typeface="Comic Sans MS"/>
              </a:rPr>
              <a:t>Thought”</a:t>
            </a:r>
            <a:r>
              <a:rPr sz="1400" b="1" spc="-204" dirty="0">
                <a:solidFill>
                  <a:srgbClr val="7E5F00"/>
                </a:solidFill>
                <a:latin typeface="Comic Sans MS"/>
                <a:cs typeface="Comic Sans MS"/>
              </a:rPr>
              <a:t> </a:t>
            </a:r>
            <a:r>
              <a:rPr sz="1400" b="1" dirty="0">
                <a:solidFill>
                  <a:srgbClr val="7E5F00"/>
                </a:solidFill>
                <a:latin typeface="Comic Sans MS"/>
                <a:cs typeface="Comic Sans MS"/>
              </a:rPr>
              <a:t>Approach</a:t>
            </a:r>
            <a:endParaRPr sz="1400">
              <a:latin typeface="Comic Sans MS"/>
              <a:cs typeface="Comic Sans MS"/>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Tree Search Algorithm</a:t>
            </a:r>
          </a:p>
        </p:txBody>
      </p:sp>
      <p:grpSp>
        <p:nvGrpSpPr>
          <p:cNvPr id="4" name="Group 3"/>
          <p:cNvGrpSpPr/>
          <p:nvPr/>
        </p:nvGrpSpPr>
        <p:grpSpPr>
          <a:xfrm>
            <a:off x="3621987" y="1990976"/>
            <a:ext cx="5746234" cy="1531459"/>
            <a:chOff x="3748112" y="4497694"/>
            <a:chExt cx="5746234" cy="1531459"/>
          </a:xfrm>
        </p:grpSpPr>
        <p:sp>
          <p:nvSpPr>
            <p:cNvPr id="5" name="TextBox 4"/>
            <p:cNvSpPr txBox="1"/>
            <p:nvPr/>
          </p:nvSpPr>
          <p:spPr>
            <a:xfrm>
              <a:off x="3748112" y="5659821"/>
              <a:ext cx="981359" cy="369332"/>
            </a:xfrm>
            <a:prstGeom prst="rect">
              <a:avLst/>
            </a:prstGeom>
            <a:noFill/>
          </p:spPr>
          <p:txBody>
            <a:bodyPr wrap="none" rtlCol="0">
              <a:spAutoFit/>
            </a:bodyPr>
            <a:lstStyle/>
            <a:p>
              <a:r>
                <a:rPr lang="en-US" b="1" dirty="0"/>
                <a:t>In(Sibiu)</a:t>
              </a:r>
            </a:p>
          </p:txBody>
        </p:sp>
        <p:sp>
          <p:nvSpPr>
            <p:cNvPr id="6" name="TextBox 5"/>
            <p:cNvSpPr txBox="1"/>
            <p:nvPr/>
          </p:nvSpPr>
          <p:spPr>
            <a:xfrm>
              <a:off x="3911636" y="5103507"/>
              <a:ext cx="1067921" cy="369332"/>
            </a:xfrm>
            <a:prstGeom prst="rect">
              <a:avLst/>
            </a:prstGeom>
            <a:noFill/>
          </p:spPr>
          <p:txBody>
            <a:bodyPr wrap="none" rtlCol="0">
              <a:spAutoFit/>
            </a:bodyPr>
            <a:lstStyle/>
            <a:p>
              <a:r>
                <a:rPr lang="en-US" b="1" dirty="0"/>
                <a:t>Go(Sibiu)</a:t>
              </a:r>
            </a:p>
          </p:txBody>
        </p:sp>
        <p:cxnSp>
          <p:nvCxnSpPr>
            <p:cNvPr id="7" name="Straight Arrow Connector 6"/>
            <p:cNvCxnSpPr/>
            <p:nvPr/>
          </p:nvCxnSpPr>
          <p:spPr>
            <a:xfrm flipH="1">
              <a:off x="4508938" y="4918841"/>
              <a:ext cx="1355834" cy="74098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410478" y="5659821"/>
              <a:ext cx="1415965" cy="369332"/>
            </a:xfrm>
            <a:prstGeom prst="rect">
              <a:avLst/>
            </a:prstGeom>
            <a:noFill/>
          </p:spPr>
          <p:txBody>
            <a:bodyPr wrap="none" rtlCol="0">
              <a:spAutoFit/>
            </a:bodyPr>
            <a:lstStyle/>
            <a:p>
              <a:r>
                <a:rPr lang="en-US" dirty="0"/>
                <a:t>In(Timisoara)</a:t>
              </a:r>
            </a:p>
          </p:txBody>
        </p:sp>
        <p:sp>
          <p:nvSpPr>
            <p:cNvPr id="9" name="TextBox 8"/>
            <p:cNvSpPr txBox="1"/>
            <p:nvPr/>
          </p:nvSpPr>
          <p:spPr>
            <a:xfrm>
              <a:off x="6081966" y="5103507"/>
              <a:ext cx="1504130" cy="369332"/>
            </a:xfrm>
            <a:prstGeom prst="rect">
              <a:avLst/>
            </a:prstGeom>
            <a:noFill/>
          </p:spPr>
          <p:txBody>
            <a:bodyPr wrap="none" rtlCol="0">
              <a:spAutoFit/>
            </a:bodyPr>
            <a:lstStyle/>
            <a:p>
              <a:r>
                <a:rPr lang="en-US" dirty="0"/>
                <a:t>Go(Timisoara)</a:t>
              </a:r>
            </a:p>
          </p:txBody>
        </p:sp>
        <p:cxnSp>
          <p:nvCxnSpPr>
            <p:cNvPr id="10" name="Straight Arrow Connector 9"/>
            <p:cNvCxnSpPr/>
            <p:nvPr/>
          </p:nvCxnSpPr>
          <p:spPr>
            <a:xfrm>
              <a:off x="6096000" y="4918841"/>
              <a:ext cx="0" cy="7409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8325322" y="5659821"/>
              <a:ext cx="1101327" cy="369332"/>
            </a:xfrm>
            <a:prstGeom prst="rect">
              <a:avLst/>
            </a:prstGeom>
            <a:noFill/>
          </p:spPr>
          <p:txBody>
            <a:bodyPr wrap="none" rtlCol="0">
              <a:spAutoFit/>
            </a:bodyPr>
            <a:lstStyle/>
            <a:p>
              <a:r>
                <a:rPr lang="en-US" dirty="0"/>
                <a:t>In(</a:t>
              </a:r>
              <a:r>
                <a:rPr lang="en-US" dirty="0" err="1"/>
                <a:t>Zerind</a:t>
              </a:r>
              <a:r>
                <a:rPr lang="en-US" dirty="0"/>
                <a:t>)</a:t>
              </a:r>
            </a:p>
          </p:txBody>
        </p:sp>
        <p:sp>
          <p:nvSpPr>
            <p:cNvPr id="12" name="TextBox 11"/>
            <p:cNvSpPr txBox="1"/>
            <p:nvPr/>
          </p:nvSpPr>
          <p:spPr>
            <a:xfrm>
              <a:off x="8304853" y="5103507"/>
              <a:ext cx="1189493" cy="369332"/>
            </a:xfrm>
            <a:prstGeom prst="rect">
              <a:avLst/>
            </a:prstGeom>
            <a:noFill/>
          </p:spPr>
          <p:txBody>
            <a:bodyPr wrap="none" rtlCol="0">
              <a:spAutoFit/>
            </a:bodyPr>
            <a:lstStyle/>
            <a:p>
              <a:r>
                <a:rPr lang="en-US" dirty="0"/>
                <a:t>Go(</a:t>
              </a:r>
              <a:r>
                <a:rPr lang="en-US" dirty="0" err="1"/>
                <a:t>Zerind</a:t>
              </a:r>
              <a:r>
                <a:rPr lang="en-US" dirty="0"/>
                <a:t>)</a:t>
              </a:r>
            </a:p>
          </p:txBody>
        </p:sp>
        <p:cxnSp>
          <p:nvCxnSpPr>
            <p:cNvPr id="13" name="Straight Arrow Connector 12"/>
            <p:cNvCxnSpPr/>
            <p:nvPr/>
          </p:nvCxnSpPr>
          <p:spPr>
            <a:xfrm>
              <a:off x="6826443" y="4918841"/>
              <a:ext cx="2049543" cy="7409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760282" y="4497694"/>
              <a:ext cx="966868" cy="369332"/>
            </a:xfrm>
            <a:prstGeom prst="rect">
              <a:avLst/>
            </a:prstGeom>
            <a:noFill/>
          </p:spPr>
          <p:txBody>
            <a:bodyPr wrap="none" rtlCol="0">
              <a:spAutoFit/>
            </a:bodyPr>
            <a:lstStyle/>
            <a:p>
              <a:r>
                <a:rPr lang="en-US" b="1" dirty="0"/>
                <a:t>In(Arad)</a:t>
              </a:r>
            </a:p>
          </p:txBody>
        </p:sp>
      </p:grpSp>
      <p:cxnSp>
        <p:nvCxnSpPr>
          <p:cNvPr id="18" name="Straight Arrow Connector 17"/>
          <p:cNvCxnSpPr/>
          <p:nvPr/>
        </p:nvCxnSpPr>
        <p:spPr>
          <a:xfrm flipH="1">
            <a:off x="1639614" y="3522435"/>
            <a:ext cx="1982373" cy="9865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42273" y="4015686"/>
            <a:ext cx="1034450" cy="369332"/>
          </a:xfrm>
          <a:prstGeom prst="rect">
            <a:avLst/>
          </a:prstGeom>
          <a:noFill/>
        </p:spPr>
        <p:txBody>
          <a:bodyPr wrap="none" rtlCol="0">
            <a:spAutoFit/>
          </a:bodyPr>
          <a:lstStyle/>
          <a:p>
            <a:r>
              <a:rPr lang="en-US" dirty="0"/>
              <a:t>Go(Arad)</a:t>
            </a:r>
          </a:p>
        </p:txBody>
      </p:sp>
      <p:sp>
        <p:nvSpPr>
          <p:cNvPr id="20" name="TextBox 19"/>
          <p:cNvSpPr txBox="1"/>
          <p:nvPr/>
        </p:nvSpPr>
        <p:spPr>
          <a:xfrm>
            <a:off x="818863" y="4508937"/>
            <a:ext cx="946285" cy="369332"/>
          </a:xfrm>
          <a:prstGeom prst="rect">
            <a:avLst/>
          </a:prstGeom>
          <a:noFill/>
        </p:spPr>
        <p:txBody>
          <a:bodyPr wrap="none" rtlCol="0">
            <a:spAutoFit/>
          </a:bodyPr>
          <a:lstStyle/>
          <a:p>
            <a:r>
              <a:rPr lang="en-US" dirty="0"/>
              <a:t>In(Arad)</a:t>
            </a:r>
          </a:p>
        </p:txBody>
      </p:sp>
      <p:cxnSp>
        <p:nvCxnSpPr>
          <p:cNvPr id="22" name="Straight Arrow Connector 21"/>
          <p:cNvCxnSpPr/>
          <p:nvPr/>
        </p:nvCxnSpPr>
        <p:spPr>
          <a:xfrm flipH="1">
            <a:off x="3468414" y="3522435"/>
            <a:ext cx="317097" cy="9865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326824" y="4015686"/>
            <a:ext cx="1295163" cy="369332"/>
          </a:xfrm>
          <a:prstGeom prst="rect">
            <a:avLst/>
          </a:prstGeom>
          <a:noFill/>
        </p:spPr>
        <p:txBody>
          <a:bodyPr wrap="none" rtlCol="0">
            <a:spAutoFit/>
          </a:bodyPr>
          <a:lstStyle/>
          <a:p>
            <a:r>
              <a:rPr lang="en-US" dirty="0"/>
              <a:t>Go(</a:t>
            </a:r>
            <a:r>
              <a:rPr lang="en-US" dirty="0" err="1"/>
              <a:t>Fagaras</a:t>
            </a:r>
            <a:r>
              <a:rPr lang="en-US" dirty="0"/>
              <a:t>)</a:t>
            </a:r>
          </a:p>
        </p:txBody>
      </p:sp>
      <p:sp>
        <p:nvSpPr>
          <p:cNvPr id="24" name="TextBox 23"/>
          <p:cNvSpPr txBox="1"/>
          <p:nvPr/>
        </p:nvSpPr>
        <p:spPr>
          <a:xfrm>
            <a:off x="2376435" y="4508937"/>
            <a:ext cx="1206997" cy="369332"/>
          </a:xfrm>
          <a:prstGeom prst="rect">
            <a:avLst/>
          </a:prstGeom>
          <a:noFill/>
        </p:spPr>
        <p:txBody>
          <a:bodyPr wrap="none" rtlCol="0">
            <a:spAutoFit/>
          </a:bodyPr>
          <a:lstStyle/>
          <a:p>
            <a:r>
              <a:rPr lang="en-US" dirty="0"/>
              <a:t>In(</a:t>
            </a:r>
            <a:r>
              <a:rPr lang="en-US" dirty="0" err="1"/>
              <a:t>Fagaras</a:t>
            </a:r>
            <a:r>
              <a:rPr lang="en-US" dirty="0"/>
              <a:t>)</a:t>
            </a:r>
          </a:p>
        </p:txBody>
      </p:sp>
      <p:cxnSp>
        <p:nvCxnSpPr>
          <p:cNvPr id="26" name="Straight Arrow Connector 25"/>
          <p:cNvCxnSpPr>
            <a:stCxn id="5" idx="2"/>
          </p:cNvCxnSpPr>
          <p:nvPr/>
        </p:nvCxnSpPr>
        <p:spPr>
          <a:xfrm flipH="1">
            <a:off x="4112666" y="3522435"/>
            <a:ext cx="1" cy="9865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096900" y="4015686"/>
            <a:ext cx="1279709" cy="369332"/>
          </a:xfrm>
          <a:prstGeom prst="rect">
            <a:avLst/>
          </a:prstGeom>
          <a:noFill/>
        </p:spPr>
        <p:txBody>
          <a:bodyPr wrap="none" rtlCol="0">
            <a:spAutoFit/>
          </a:bodyPr>
          <a:lstStyle/>
          <a:p>
            <a:r>
              <a:rPr lang="en-US" dirty="0"/>
              <a:t>Go(Oradea)</a:t>
            </a:r>
          </a:p>
        </p:txBody>
      </p:sp>
      <p:sp>
        <p:nvSpPr>
          <p:cNvPr id="28" name="TextBox 27"/>
          <p:cNvSpPr txBox="1"/>
          <p:nvPr/>
        </p:nvSpPr>
        <p:spPr>
          <a:xfrm>
            <a:off x="3715972" y="4508937"/>
            <a:ext cx="1191545" cy="369332"/>
          </a:xfrm>
          <a:prstGeom prst="rect">
            <a:avLst/>
          </a:prstGeom>
          <a:noFill/>
        </p:spPr>
        <p:txBody>
          <a:bodyPr wrap="none" rtlCol="0">
            <a:spAutoFit/>
          </a:bodyPr>
          <a:lstStyle/>
          <a:p>
            <a:r>
              <a:rPr lang="en-US" dirty="0"/>
              <a:t>In(Oradea)</a:t>
            </a:r>
          </a:p>
        </p:txBody>
      </p:sp>
      <p:cxnSp>
        <p:nvCxnSpPr>
          <p:cNvPr id="30" name="Straight Arrow Connector 29"/>
          <p:cNvCxnSpPr/>
          <p:nvPr/>
        </p:nvCxnSpPr>
        <p:spPr>
          <a:xfrm>
            <a:off x="4603346" y="3522435"/>
            <a:ext cx="1514245" cy="9865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866506" y="4015686"/>
            <a:ext cx="1963999" cy="369332"/>
          </a:xfrm>
          <a:prstGeom prst="rect">
            <a:avLst/>
          </a:prstGeom>
          <a:noFill/>
        </p:spPr>
        <p:txBody>
          <a:bodyPr wrap="none" rtlCol="0">
            <a:spAutoFit/>
          </a:bodyPr>
          <a:lstStyle/>
          <a:p>
            <a:r>
              <a:rPr lang="en-US" dirty="0"/>
              <a:t>Go(</a:t>
            </a:r>
            <a:r>
              <a:rPr lang="en-US" dirty="0" err="1"/>
              <a:t>Rimnicu</a:t>
            </a:r>
            <a:r>
              <a:rPr lang="en-US" dirty="0"/>
              <a:t> </a:t>
            </a:r>
            <a:r>
              <a:rPr lang="en-US" dirty="0" err="1"/>
              <a:t>Vilcea</a:t>
            </a:r>
            <a:r>
              <a:rPr lang="en-US" dirty="0"/>
              <a:t>)</a:t>
            </a:r>
          </a:p>
        </p:txBody>
      </p:sp>
      <p:sp>
        <p:nvSpPr>
          <p:cNvPr id="32" name="TextBox 31"/>
          <p:cNvSpPr txBox="1"/>
          <p:nvPr/>
        </p:nvSpPr>
        <p:spPr>
          <a:xfrm>
            <a:off x="5857839" y="4508937"/>
            <a:ext cx="1875835" cy="369332"/>
          </a:xfrm>
          <a:prstGeom prst="rect">
            <a:avLst/>
          </a:prstGeom>
          <a:noFill/>
        </p:spPr>
        <p:txBody>
          <a:bodyPr wrap="none" rtlCol="0">
            <a:spAutoFit/>
          </a:bodyPr>
          <a:lstStyle/>
          <a:p>
            <a:r>
              <a:rPr lang="en-US" dirty="0"/>
              <a:t>In(</a:t>
            </a:r>
            <a:r>
              <a:rPr lang="en-US" dirty="0" err="1"/>
              <a:t>Rimnicu</a:t>
            </a:r>
            <a:r>
              <a:rPr lang="en-US" dirty="0"/>
              <a:t> </a:t>
            </a:r>
            <a:r>
              <a:rPr lang="en-US" dirty="0" err="1"/>
              <a:t>Vilcea</a:t>
            </a:r>
            <a:r>
              <a:rPr lang="en-US" dirty="0"/>
              <a:t>)</a:t>
            </a:r>
          </a:p>
        </p:txBody>
      </p:sp>
      <p:sp>
        <p:nvSpPr>
          <p:cNvPr id="16" name="TextBox 15"/>
          <p:cNvSpPr txBox="1"/>
          <p:nvPr/>
        </p:nvSpPr>
        <p:spPr>
          <a:xfrm>
            <a:off x="6595247" y="5533752"/>
            <a:ext cx="1729448" cy="646331"/>
          </a:xfrm>
          <a:prstGeom prst="rect">
            <a:avLst/>
          </a:prstGeom>
          <a:noFill/>
        </p:spPr>
        <p:txBody>
          <a:bodyPr wrap="none" rtlCol="0">
            <a:spAutoFit/>
          </a:bodyPr>
          <a:lstStyle/>
          <a:p>
            <a:pPr algn="ctr"/>
            <a:r>
              <a:rPr lang="en-US" dirty="0"/>
              <a:t>Leaf Nodes</a:t>
            </a:r>
          </a:p>
          <a:p>
            <a:r>
              <a:rPr lang="en-US" dirty="0"/>
              <a:t>(no children yet)</a:t>
            </a:r>
          </a:p>
        </p:txBody>
      </p:sp>
      <p:cxnSp>
        <p:nvCxnSpPr>
          <p:cNvPr id="21" name="Elbow Connector 20"/>
          <p:cNvCxnSpPr>
            <a:stCxn id="8" idx="3"/>
          </p:cNvCxnSpPr>
          <p:nvPr/>
        </p:nvCxnSpPr>
        <p:spPr>
          <a:xfrm>
            <a:off x="6700318" y="3337769"/>
            <a:ext cx="1324330" cy="214863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11" idx="3"/>
            <a:endCxn id="16" idx="3"/>
          </p:cNvCxnSpPr>
          <p:nvPr/>
        </p:nvCxnSpPr>
        <p:spPr>
          <a:xfrm flipH="1">
            <a:off x="8324695" y="3337769"/>
            <a:ext cx="975829" cy="2519149"/>
          </a:xfrm>
          <a:prstGeom prst="bentConnector3">
            <a:avLst>
              <a:gd name="adj1" fmla="val -2342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p:cNvCxnSpPr>
            <a:stCxn id="32" idx="2"/>
            <a:endCxn id="16" idx="0"/>
          </p:cNvCxnSpPr>
          <p:nvPr/>
        </p:nvCxnSpPr>
        <p:spPr>
          <a:xfrm rot="16200000" flipH="1">
            <a:off x="6800123" y="4873903"/>
            <a:ext cx="655483" cy="66421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p:cNvCxnSpPr>
            <a:stCxn id="28" idx="2"/>
          </p:cNvCxnSpPr>
          <p:nvPr/>
        </p:nvCxnSpPr>
        <p:spPr>
          <a:xfrm rot="16200000" flipH="1">
            <a:off x="4847256" y="4342758"/>
            <a:ext cx="1049565" cy="212058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24" idx="2"/>
          </p:cNvCxnSpPr>
          <p:nvPr/>
        </p:nvCxnSpPr>
        <p:spPr>
          <a:xfrm rot="16200000" flipH="1">
            <a:off x="4240484" y="3617718"/>
            <a:ext cx="931297" cy="34523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20" idx="2"/>
          </p:cNvCxnSpPr>
          <p:nvPr/>
        </p:nvCxnSpPr>
        <p:spPr>
          <a:xfrm rot="16200000" flipH="1">
            <a:off x="3463511" y="2706764"/>
            <a:ext cx="797317" cy="514032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742273" y="6046214"/>
            <a:ext cx="9177449" cy="830997"/>
          </a:xfrm>
          <a:prstGeom prst="rect">
            <a:avLst/>
          </a:prstGeom>
          <a:noFill/>
        </p:spPr>
        <p:txBody>
          <a:bodyPr wrap="none" rtlCol="0">
            <a:spAutoFit/>
          </a:bodyPr>
          <a:lstStyle/>
          <a:p>
            <a:r>
              <a:rPr lang="en-US" sz="2400" b="1" dirty="0"/>
              <a:t>Frontier: </a:t>
            </a:r>
            <a:r>
              <a:rPr lang="en-US" sz="2400" dirty="0"/>
              <a:t>Set of all leaf nodes available for expansion at any given point</a:t>
            </a:r>
          </a:p>
          <a:p>
            <a:r>
              <a:rPr lang="en-US" sz="2400" b="1" dirty="0"/>
              <a:t>Search Strategy: </a:t>
            </a:r>
            <a:r>
              <a:rPr lang="en-US" sz="2400" dirty="0"/>
              <a:t>Choosing which state to expand next</a:t>
            </a:r>
            <a:endParaRPr lang="en-US" sz="2400" b="1" dirty="0"/>
          </a:p>
        </p:txBody>
      </p:sp>
    </p:spTree>
    <p:extLst>
      <p:ext uri="{BB962C8B-B14F-4D97-AF65-F5344CB8AC3E}">
        <p14:creationId xmlns:p14="http://schemas.microsoft.com/office/powerpoint/2010/main" val="1131744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3" grpId="0"/>
      <p:bldP spid="24" grpId="0"/>
      <p:bldP spid="27" grpId="0"/>
      <p:bldP spid="28" grpId="0"/>
      <p:bldP spid="31" grpId="0"/>
      <p:bldP spid="32" grpId="0"/>
      <p:bldP spid="16" grpId="0"/>
      <p:bldP spid="44"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Tree Search Algorithm</a:t>
            </a:r>
          </a:p>
        </p:txBody>
      </p:sp>
      <p:grpSp>
        <p:nvGrpSpPr>
          <p:cNvPr id="4" name="Group 3"/>
          <p:cNvGrpSpPr/>
          <p:nvPr/>
        </p:nvGrpSpPr>
        <p:grpSpPr>
          <a:xfrm>
            <a:off x="3621987" y="1990976"/>
            <a:ext cx="5746234" cy="1531459"/>
            <a:chOff x="3748112" y="4497694"/>
            <a:chExt cx="5746234" cy="1531459"/>
          </a:xfrm>
        </p:grpSpPr>
        <p:sp>
          <p:nvSpPr>
            <p:cNvPr id="5" name="TextBox 4"/>
            <p:cNvSpPr txBox="1"/>
            <p:nvPr/>
          </p:nvSpPr>
          <p:spPr>
            <a:xfrm>
              <a:off x="3748112" y="5659821"/>
              <a:ext cx="981359" cy="369332"/>
            </a:xfrm>
            <a:prstGeom prst="rect">
              <a:avLst/>
            </a:prstGeom>
            <a:noFill/>
          </p:spPr>
          <p:txBody>
            <a:bodyPr wrap="none" rtlCol="0">
              <a:spAutoFit/>
            </a:bodyPr>
            <a:lstStyle/>
            <a:p>
              <a:r>
                <a:rPr lang="en-US" b="1" dirty="0"/>
                <a:t>In(Sibiu)</a:t>
              </a:r>
            </a:p>
          </p:txBody>
        </p:sp>
        <p:sp>
          <p:nvSpPr>
            <p:cNvPr id="6" name="TextBox 5"/>
            <p:cNvSpPr txBox="1"/>
            <p:nvPr/>
          </p:nvSpPr>
          <p:spPr>
            <a:xfrm>
              <a:off x="3911636" y="5103507"/>
              <a:ext cx="1067921" cy="369332"/>
            </a:xfrm>
            <a:prstGeom prst="rect">
              <a:avLst/>
            </a:prstGeom>
            <a:noFill/>
          </p:spPr>
          <p:txBody>
            <a:bodyPr wrap="none" rtlCol="0">
              <a:spAutoFit/>
            </a:bodyPr>
            <a:lstStyle/>
            <a:p>
              <a:r>
                <a:rPr lang="en-US" b="1" dirty="0"/>
                <a:t>Go(Sibiu)</a:t>
              </a:r>
            </a:p>
          </p:txBody>
        </p:sp>
        <p:cxnSp>
          <p:nvCxnSpPr>
            <p:cNvPr id="7" name="Straight Arrow Connector 6"/>
            <p:cNvCxnSpPr/>
            <p:nvPr/>
          </p:nvCxnSpPr>
          <p:spPr>
            <a:xfrm flipH="1">
              <a:off x="4508938" y="4918841"/>
              <a:ext cx="1355834" cy="74098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410478" y="5659821"/>
              <a:ext cx="1415965" cy="369332"/>
            </a:xfrm>
            <a:prstGeom prst="rect">
              <a:avLst/>
            </a:prstGeom>
            <a:noFill/>
          </p:spPr>
          <p:txBody>
            <a:bodyPr wrap="none" rtlCol="0">
              <a:spAutoFit/>
            </a:bodyPr>
            <a:lstStyle/>
            <a:p>
              <a:r>
                <a:rPr lang="en-US" dirty="0"/>
                <a:t>In(Timisoara)</a:t>
              </a:r>
            </a:p>
          </p:txBody>
        </p:sp>
        <p:sp>
          <p:nvSpPr>
            <p:cNvPr id="9" name="TextBox 8"/>
            <p:cNvSpPr txBox="1"/>
            <p:nvPr/>
          </p:nvSpPr>
          <p:spPr>
            <a:xfrm>
              <a:off x="6081966" y="5103507"/>
              <a:ext cx="1504130" cy="369332"/>
            </a:xfrm>
            <a:prstGeom prst="rect">
              <a:avLst/>
            </a:prstGeom>
            <a:noFill/>
          </p:spPr>
          <p:txBody>
            <a:bodyPr wrap="none" rtlCol="0">
              <a:spAutoFit/>
            </a:bodyPr>
            <a:lstStyle/>
            <a:p>
              <a:r>
                <a:rPr lang="en-US" dirty="0"/>
                <a:t>Go(Timisoara)</a:t>
              </a:r>
            </a:p>
          </p:txBody>
        </p:sp>
        <p:cxnSp>
          <p:nvCxnSpPr>
            <p:cNvPr id="10" name="Straight Arrow Connector 9"/>
            <p:cNvCxnSpPr/>
            <p:nvPr/>
          </p:nvCxnSpPr>
          <p:spPr>
            <a:xfrm>
              <a:off x="6096000" y="4918841"/>
              <a:ext cx="0" cy="7409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8325322" y="5659821"/>
              <a:ext cx="1101327" cy="369332"/>
            </a:xfrm>
            <a:prstGeom prst="rect">
              <a:avLst/>
            </a:prstGeom>
            <a:noFill/>
          </p:spPr>
          <p:txBody>
            <a:bodyPr wrap="none" rtlCol="0">
              <a:spAutoFit/>
            </a:bodyPr>
            <a:lstStyle/>
            <a:p>
              <a:r>
                <a:rPr lang="en-US" dirty="0"/>
                <a:t>In(</a:t>
              </a:r>
              <a:r>
                <a:rPr lang="en-US" dirty="0" err="1"/>
                <a:t>Zerind</a:t>
              </a:r>
              <a:r>
                <a:rPr lang="en-US" dirty="0"/>
                <a:t>)</a:t>
              </a:r>
            </a:p>
          </p:txBody>
        </p:sp>
        <p:sp>
          <p:nvSpPr>
            <p:cNvPr id="12" name="TextBox 11"/>
            <p:cNvSpPr txBox="1"/>
            <p:nvPr/>
          </p:nvSpPr>
          <p:spPr>
            <a:xfrm>
              <a:off x="8304853" y="5103507"/>
              <a:ext cx="1189493" cy="369332"/>
            </a:xfrm>
            <a:prstGeom prst="rect">
              <a:avLst/>
            </a:prstGeom>
            <a:noFill/>
          </p:spPr>
          <p:txBody>
            <a:bodyPr wrap="none" rtlCol="0">
              <a:spAutoFit/>
            </a:bodyPr>
            <a:lstStyle/>
            <a:p>
              <a:r>
                <a:rPr lang="en-US" dirty="0"/>
                <a:t>Go(</a:t>
              </a:r>
              <a:r>
                <a:rPr lang="en-US" dirty="0" err="1"/>
                <a:t>Zerind</a:t>
              </a:r>
              <a:r>
                <a:rPr lang="en-US" dirty="0"/>
                <a:t>)</a:t>
              </a:r>
            </a:p>
          </p:txBody>
        </p:sp>
        <p:cxnSp>
          <p:nvCxnSpPr>
            <p:cNvPr id="13" name="Straight Arrow Connector 12"/>
            <p:cNvCxnSpPr/>
            <p:nvPr/>
          </p:nvCxnSpPr>
          <p:spPr>
            <a:xfrm>
              <a:off x="6826443" y="4918841"/>
              <a:ext cx="2049543" cy="7409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760282" y="4497694"/>
              <a:ext cx="966868" cy="369332"/>
            </a:xfrm>
            <a:prstGeom prst="rect">
              <a:avLst/>
            </a:prstGeom>
            <a:noFill/>
          </p:spPr>
          <p:txBody>
            <a:bodyPr wrap="none" rtlCol="0">
              <a:spAutoFit/>
            </a:bodyPr>
            <a:lstStyle/>
            <a:p>
              <a:r>
                <a:rPr lang="en-US" b="1" dirty="0"/>
                <a:t>In(Arad)</a:t>
              </a:r>
            </a:p>
          </p:txBody>
        </p:sp>
      </p:grpSp>
      <p:cxnSp>
        <p:nvCxnSpPr>
          <p:cNvPr id="18" name="Straight Arrow Connector 17"/>
          <p:cNvCxnSpPr/>
          <p:nvPr/>
        </p:nvCxnSpPr>
        <p:spPr>
          <a:xfrm flipH="1">
            <a:off x="1639614" y="3522435"/>
            <a:ext cx="1982373" cy="9865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42273" y="4015686"/>
            <a:ext cx="1034450" cy="369332"/>
          </a:xfrm>
          <a:prstGeom prst="rect">
            <a:avLst/>
          </a:prstGeom>
          <a:noFill/>
        </p:spPr>
        <p:txBody>
          <a:bodyPr wrap="none" rtlCol="0">
            <a:spAutoFit/>
          </a:bodyPr>
          <a:lstStyle/>
          <a:p>
            <a:r>
              <a:rPr lang="en-US" dirty="0"/>
              <a:t>Go(Arad)</a:t>
            </a:r>
          </a:p>
        </p:txBody>
      </p:sp>
      <p:sp>
        <p:nvSpPr>
          <p:cNvPr id="20" name="TextBox 19"/>
          <p:cNvSpPr txBox="1"/>
          <p:nvPr/>
        </p:nvSpPr>
        <p:spPr>
          <a:xfrm>
            <a:off x="818863" y="4508937"/>
            <a:ext cx="946285" cy="369332"/>
          </a:xfrm>
          <a:prstGeom prst="rect">
            <a:avLst/>
          </a:prstGeom>
          <a:noFill/>
        </p:spPr>
        <p:txBody>
          <a:bodyPr wrap="none" rtlCol="0">
            <a:spAutoFit/>
          </a:bodyPr>
          <a:lstStyle/>
          <a:p>
            <a:r>
              <a:rPr lang="en-US" dirty="0"/>
              <a:t>In(Arad)</a:t>
            </a:r>
          </a:p>
        </p:txBody>
      </p:sp>
      <p:cxnSp>
        <p:nvCxnSpPr>
          <p:cNvPr id="22" name="Straight Arrow Connector 21"/>
          <p:cNvCxnSpPr/>
          <p:nvPr/>
        </p:nvCxnSpPr>
        <p:spPr>
          <a:xfrm flipH="1">
            <a:off x="3468414" y="3522435"/>
            <a:ext cx="317097" cy="9865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326824" y="4015686"/>
            <a:ext cx="1295163" cy="369332"/>
          </a:xfrm>
          <a:prstGeom prst="rect">
            <a:avLst/>
          </a:prstGeom>
          <a:noFill/>
        </p:spPr>
        <p:txBody>
          <a:bodyPr wrap="none" rtlCol="0">
            <a:spAutoFit/>
          </a:bodyPr>
          <a:lstStyle/>
          <a:p>
            <a:r>
              <a:rPr lang="en-US" dirty="0"/>
              <a:t>Go(</a:t>
            </a:r>
            <a:r>
              <a:rPr lang="en-US" dirty="0" err="1"/>
              <a:t>Fagaras</a:t>
            </a:r>
            <a:r>
              <a:rPr lang="en-US" dirty="0"/>
              <a:t>)</a:t>
            </a:r>
          </a:p>
        </p:txBody>
      </p:sp>
      <p:sp>
        <p:nvSpPr>
          <p:cNvPr id="24" name="TextBox 23"/>
          <p:cNvSpPr txBox="1"/>
          <p:nvPr/>
        </p:nvSpPr>
        <p:spPr>
          <a:xfrm>
            <a:off x="2376435" y="4508937"/>
            <a:ext cx="1206997" cy="369332"/>
          </a:xfrm>
          <a:prstGeom prst="rect">
            <a:avLst/>
          </a:prstGeom>
          <a:noFill/>
        </p:spPr>
        <p:txBody>
          <a:bodyPr wrap="none" rtlCol="0">
            <a:spAutoFit/>
          </a:bodyPr>
          <a:lstStyle/>
          <a:p>
            <a:r>
              <a:rPr lang="en-US" dirty="0"/>
              <a:t>In(</a:t>
            </a:r>
            <a:r>
              <a:rPr lang="en-US" dirty="0" err="1"/>
              <a:t>Fagaras</a:t>
            </a:r>
            <a:r>
              <a:rPr lang="en-US" dirty="0"/>
              <a:t>)</a:t>
            </a:r>
          </a:p>
        </p:txBody>
      </p:sp>
      <p:cxnSp>
        <p:nvCxnSpPr>
          <p:cNvPr id="26" name="Straight Arrow Connector 25"/>
          <p:cNvCxnSpPr>
            <a:stCxn id="5" idx="2"/>
          </p:cNvCxnSpPr>
          <p:nvPr/>
        </p:nvCxnSpPr>
        <p:spPr>
          <a:xfrm flipH="1">
            <a:off x="4112666" y="3522435"/>
            <a:ext cx="1" cy="9865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096900" y="4015686"/>
            <a:ext cx="1279709" cy="369332"/>
          </a:xfrm>
          <a:prstGeom prst="rect">
            <a:avLst/>
          </a:prstGeom>
          <a:noFill/>
        </p:spPr>
        <p:txBody>
          <a:bodyPr wrap="none" rtlCol="0">
            <a:spAutoFit/>
          </a:bodyPr>
          <a:lstStyle/>
          <a:p>
            <a:r>
              <a:rPr lang="en-US" dirty="0"/>
              <a:t>Go(Oradea)</a:t>
            </a:r>
          </a:p>
        </p:txBody>
      </p:sp>
      <p:sp>
        <p:nvSpPr>
          <p:cNvPr id="28" name="TextBox 27"/>
          <p:cNvSpPr txBox="1"/>
          <p:nvPr/>
        </p:nvSpPr>
        <p:spPr>
          <a:xfrm>
            <a:off x="3715972" y="4508937"/>
            <a:ext cx="1191545" cy="369332"/>
          </a:xfrm>
          <a:prstGeom prst="rect">
            <a:avLst/>
          </a:prstGeom>
          <a:noFill/>
        </p:spPr>
        <p:txBody>
          <a:bodyPr wrap="none" rtlCol="0">
            <a:spAutoFit/>
          </a:bodyPr>
          <a:lstStyle/>
          <a:p>
            <a:r>
              <a:rPr lang="en-US" dirty="0"/>
              <a:t>In(Oradea)</a:t>
            </a:r>
          </a:p>
        </p:txBody>
      </p:sp>
      <p:cxnSp>
        <p:nvCxnSpPr>
          <p:cNvPr id="30" name="Straight Arrow Connector 29"/>
          <p:cNvCxnSpPr/>
          <p:nvPr/>
        </p:nvCxnSpPr>
        <p:spPr>
          <a:xfrm>
            <a:off x="4603346" y="3522435"/>
            <a:ext cx="1514245" cy="9865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866506" y="4015686"/>
            <a:ext cx="1963999" cy="369332"/>
          </a:xfrm>
          <a:prstGeom prst="rect">
            <a:avLst/>
          </a:prstGeom>
          <a:noFill/>
        </p:spPr>
        <p:txBody>
          <a:bodyPr wrap="none" rtlCol="0">
            <a:spAutoFit/>
          </a:bodyPr>
          <a:lstStyle/>
          <a:p>
            <a:r>
              <a:rPr lang="en-US" dirty="0"/>
              <a:t>Go(</a:t>
            </a:r>
            <a:r>
              <a:rPr lang="en-US" dirty="0" err="1"/>
              <a:t>Rimnicu</a:t>
            </a:r>
            <a:r>
              <a:rPr lang="en-US" dirty="0"/>
              <a:t> </a:t>
            </a:r>
            <a:r>
              <a:rPr lang="en-US" dirty="0" err="1"/>
              <a:t>Vilcea</a:t>
            </a:r>
            <a:r>
              <a:rPr lang="en-US" dirty="0"/>
              <a:t>)</a:t>
            </a:r>
          </a:p>
        </p:txBody>
      </p:sp>
      <p:sp>
        <p:nvSpPr>
          <p:cNvPr id="32" name="TextBox 31"/>
          <p:cNvSpPr txBox="1"/>
          <p:nvPr/>
        </p:nvSpPr>
        <p:spPr>
          <a:xfrm>
            <a:off x="5857839" y="4508937"/>
            <a:ext cx="1875835" cy="369332"/>
          </a:xfrm>
          <a:prstGeom prst="rect">
            <a:avLst/>
          </a:prstGeom>
          <a:noFill/>
        </p:spPr>
        <p:txBody>
          <a:bodyPr wrap="none" rtlCol="0">
            <a:spAutoFit/>
          </a:bodyPr>
          <a:lstStyle/>
          <a:p>
            <a:r>
              <a:rPr lang="en-US" dirty="0"/>
              <a:t>In(</a:t>
            </a:r>
            <a:r>
              <a:rPr lang="en-US" dirty="0" err="1"/>
              <a:t>Rimnicu</a:t>
            </a:r>
            <a:r>
              <a:rPr lang="en-US" dirty="0"/>
              <a:t> </a:t>
            </a:r>
            <a:r>
              <a:rPr lang="en-US" dirty="0" err="1"/>
              <a:t>Vilcea</a:t>
            </a:r>
            <a:r>
              <a:rPr lang="en-US" dirty="0"/>
              <a:t>)</a:t>
            </a:r>
          </a:p>
        </p:txBody>
      </p:sp>
      <p:cxnSp>
        <p:nvCxnSpPr>
          <p:cNvPr id="15" name="Curved Connector 14"/>
          <p:cNvCxnSpPr>
            <a:stCxn id="20" idx="1"/>
            <a:endCxn id="14" idx="0"/>
          </p:cNvCxnSpPr>
          <p:nvPr/>
        </p:nvCxnSpPr>
        <p:spPr>
          <a:xfrm rot="10800000" flipH="1">
            <a:off x="818863" y="1990977"/>
            <a:ext cx="5298728" cy="2702627"/>
          </a:xfrm>
          <a:prstGeom prst="curvedConnector4">
            <a:avLst>
              <a:gd name="adj1" fmla="val -4314"/>
              <a:gd name="adj2" fmla="val 108458"/>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59522" y="2405398"/>
            <a:ext cx="1610377" cy="923330"/>
          </a:xfrm>
          <a:prstGeom prst="rect">
            <a:avLst/>
          </a:prstGeom>
          <a:noFill/>
        </p:spPr>
        <p:txBody>
          <a:bodyPr wrap="none" rtlCol="0">
            <a:spAutoFit/>
          </a:bodyPr>
          <a:lstStyle/>
          <a:p>
            <a:pPr algn="ctr"/>
            <a:r>
              <a:rPr lang="en-US" dirty="0"/>
              <a:t>Repeated State</a:t>
            </a:r>
          </a:p>
          <a:p>
            <a:pPr algn="ctr"/>
            <a:r>
              <a:rPr lang="en-US" dirty="0"/>
              <a:t>generated by</a:t>
            </a:r>
          </a:p>
          <a:p>
            <a:pPr algn="ctr"/>
            <a:r>
              <a:rPr lang="en-US" dirty="0"/>
              <a:t>Loopy Path</a:t>
            </a:r>
          </a:p>
        </p:txBody>
      </p:sp>
      <p:sp>
        <p:nvSpPr>
          <p:cNvPr id="21" name="TextBox 20"/>
          <p:cNvSpPr txBox="1"/>
          <p:nvPr/>
        </p:nvSpPr>
        <p:spPr>
          <a:xfrm>
            <a:off x="838200" y="5517931"/>
            <a:ext cx="8235844" cy="1446550"/>
          </a:xfrm>
          <a:prstGeom prst="rect">
            <a:avLst/>
          </a:prstGeom>
          <a:noFill/>
        </p:spPr>
        <p:txBody>
          <a:bodyPr wrap="none" rtlCol="0">
            <a:spAutoFit/>
          </a:bodyPr>
          <a:lstStyle/>
          <a:p>
            <a:r>
              <a:rPr lang="en-US" sz="2200" b="1" dirty="0"/>
              <a:t>Redundant Path:</a:t>
            </a:r>
            <a:r>
              <a:rPr lang="en-US" sz="2200" dirty="0"/>
              <a:t> More than one way to reach a state from another. </a:t>
            </a:r>
          </a:p>
          <a:p>
            <a:pPr marL="285750" indent="-285750">
              <a:buFontTx/>
              <a:buChar char="-"/>
            </a:pPr>
            <a:r>
              <a:rPr lang="en-US" sz="2200" dirty="0"/>
              <a:t>E.g., Arad – Sibiu (140 </a:t>
            </a:r>
            <a:r>
              <a:rPr lang="en-US" sz="2200" dirty="0" err="1"/>
              <a:t>kms</a:t>
            </a:r>
            <a:r>
              <a:rPr lang="en-US" sz="2200" dirty="0"/>
              <a:t>) and Arad-</a:t>
            </a:r>
            <a:r>
              <a:rPr lang="en-US" sz="2200" dirty="0" err="1"/>
              <a:t>Zerind</a:t>
            </a:r>
            <a:r>
              <a:rPr lang="en-US" sz="2200" dirty="0"/>
              <a:t>-Oradea-Sibiu (297 </a:t>
            </a:r>
            <a:r>
              <a:rPr lang="en-US" sz="2200" dirty="0" err="1"/>
              <a:t>kms</a:t>
            </a:r>
            <a:r>
              <a:rPr lang="en-US" sz="2200" dirty="0"/>
              <a:t>)</a:t>
            </a:r>
          </a:p>
          <a:p>
            <a:pPr marL="285750" indent="-285750">
              <a:buFontTx/>
              <a:buChar char="-"/>
            </a:pPr>
            <a:r>
              <a:rPr lang="en-US" sz="2200" dirty="0"/>
              <a:t>Loopy Path is a special case</a:t>
            </a:r>
          </a:p>
          <a:p>
            <a:endParaRPr lang="en-US" sz="2200" dirty="0"/>
          </a:p>
        </p:txBody>
      </p:sp>
    </p:spTree>
    <p:extLst>
      <p:ext uri="{BB962C8B-B14F-4D97-AF65-F5344CB8AC3E}">
        <p14:creationId xmlns:p14="http://schemas.microsoft.com/office/powerpoint/2010/main" val="77887073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Graph Search Algorithm</a:t>
            </a:r>
          </a:p>
        </p:txBody>
      </p:sp>
      <p:sp>
        <p:nvSpPr>
          <p:cNvPr id="3" name="Content Placeholder 2"/>
          <p:cNvSpPr>
            <a:spLocks noGrp="1"/>
          </p:cNvSpPr>
          <p:nvPr>
            <p:ph idx="1"/>
          </p:nvPr>
        </p:nvSpPr>
        <p:spPr/>
        <p:txBody>
          <a:bodyPr/>
          <a:lstStyle/>
          <a:p>
            <a:r>
              <a:rPr lang="en-US" dirty="0"/>
              <a:t>To solve the Redundancy Path problem,</a:t>
            </a:r>
          </a:p>
          <a:p>
            <a:pPr lvl="1"/>
            <a:r>
              <a:rPr lang="en-US" dirty="0"/>
              <a:t>Explored Set: keeps track of states that are already visited</a:t>
            </a:r>
          </a:p>
          <a:p>
            <a:pPr lvl="1"/>
            <a:r>
              <a:rPr lang="en-US" dirty="0"/>
              <a:t>Augments the Tree-Search algorithm to solve redundancy</a:t>
            </a:r>
          </a:p>
          <a:p>
            <a:pPr lvl="1"/>
            <a:r>
              <a:rPr lang="en-US" dirty="0"/>
              <a:t>We call it </a:t>
            </a:r>
            <a:r>
              <a:rPr lang="en-US" b="1" dirty="0"/>
              <a:t>Graph-Search Algorithm</a:t>
            </a:r>
          </a:p>
          <a:p>
            <a:pPr lvl="1"/>
            <a:r>
              <a:rPr lang="en-US" dirty="0"/>
              <a:t>Therefore, the search tree contains at most one copy of each state</a:t>
            </a:r>
          </a:p>
          <a:p>
            <a:pPr lvl="1"/>
            <a:r>
              <a:rPr lang="en-US" dirty="0"/>
              <a:t>Growing a tree directly on the state-space graph</a:t>
            </a:r>
          </a:p>
        </p:txBody>
      </p:sp>
    </p:spTree>
    <p:extLst>
      <p:ext uri="{BB962C8B-B14F-4D97-AF65-F5344CB8AC3E}">
        <p14:creationId xmlns:p14="http://schemas.microsoft.com/office/powerpoint/2010/main" val="145609128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Graph Search Algorithm</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9850" y="2270372"/>
            <a:ext cx="9512300" cy="2705100"/>
          </a:xfrm>
        </p:spPr>
      </p:pic>
      <p:sp>
        <p:nvSpPr>
          <p:cNvPr id="5" name="TextBox 4"/>
          <p:cNvSpPr txBox="1"/>
          <p:nvPr/>
        </p:nvSpPr>
        <p:spPr>
          <a:xfrm>
            <a:off x="4655101" y="5324323"/>
            <a:ext cx="3395994" cy="461665"/>
          </a:xfrm>
          <a:prstGeom prst="rect">
            <a:avLst/>
          </a:prstGeom>
          <a:noFill/>
        </p:spPr>
        <p:txBody>
          <a:bodyPr wrap="none" rtlCol="0">
            <a:spAutoFit/>
          </a:bodyPr>
          <a:lstStyle/>
          <a:p>
            <a:r>
              <a:rPr lang="en-US" sz="2400" dirty="0"/>
              <a:t>Rectangular Grid Problem</a:t>
            </a:r>
          </a:p>
        </p:txBody>
      </p:sp>
    </p:spTree>
    <p:extLst>
      <p:ext uri="{BB962C8B-B14F-4D97-AF65-F5344CB8AC3E}">
        <p14:creationId xmlns:p14="http://schemas.microsoft.com/office/powerpoint/2010/main" val="250461879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Graph Search Algorithm</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0457" y="1825625"/>
            <a:ext cx="7171086" cy="4351338"/>
          </a:xfrm>
        </p:spPr>
      </p:pic>
    </p:spTree>
    <p:extLst>
      <p:ext uri="{BB962C8B-B14F-4D97-AF65-F5344CB8AC3E}">
        <p14:creationId xmlns:p14="http://schemas.microsoft.com/office/powerpoint/2010/main" val="38195430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Graph Search Algorithm</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4300" y="2997994"/>
            <a:ext cx="9423400" cy="2006600"/>
          </a:xfrm>
        </p:spPr>
      </p:pic>
      <p:sp>
        <p:nvSpPr>
          <p:cNvPr id="7" name="TextBox 6"/>
          <p:cNvSpPr txBox="1"/>
          <p:nvPr/>
        </p:nvSpPr>
        <p:spPr>
          <a:xfrm>
            <a:off x="1071458" y="3373821"/>
            <a:ext cx="625684" cy="369332"/>
          </a:xfrm>
          <a:prstGeom prst="rect">
            <a:avLst/>
          </a:prstGeom>
          <a:noFill/>
        </p:spPr>
        <p:txBody>
          <a:bodyPr wrap="none" rtlCol="0">
            <a:spAutoFit/>
          </a:bodyPr>
          <a:lstStyle/>
          <a:p>
            <a:r>
              <a:rPr lang="en-US"/>
              <a:t>Arad</a:t>
            </a:r>
          </a:p>
        </p:txBody>
      </p:sp>
      <p:sp>
        <p:nvSpPr>
          <p:cNvPr id="8" name="TextBox 7"/>
          <p:cNvSpPr txBox="1"/>
          <p:nvPr/>
        </p:nvSpPr>
        <p:spPr>
          <a:xfrm>
            <a:off x="2569778" y="3400832"/>
            <a:ext cx="639919" cy="369332"/>
          </a:xfrm>
          <a:prstGeom prst="rect">
            <a:avLst/>
          </a:prstGeom>
          <a:noFill/>
        </p:spPr>
        <p:txBody>
          <a:bodyPr wrap="none" rtlCol="0">
            <a:spAutoFit/>
          </a:bodyPr>
          <a:lstStyle/>
          <a:p>
            <a:r>
              <a:rPr lang="en-US"/>
              <a:t>Sibiu</a:t>
            </a:r>
          </a:p>
        </p:txBody>
      </p:sp>
      <p:sp>
        <p:nvSpPr>
          <p:cNvPr id="9" name="TextBox 8"/>
          <p:cNvSpPr txBox="1"/>
          <p:nvPr/>
        </p:nvSpPr>
        <p:spPr>
          <a:xfrm>
            <a:off x="838200" y="4077753"/>
            <a:ext cx="1095364" cy="369332"/>
          </a:xfrm>
          <a:prstGeom prst="rect">
            <a:avLst/>
          </a:prstGeom>
          <a:noFill/>
        </p:spPr>
        <p:txBody>
          <a:bodyPr wrap="none" rtlCol="0">
            <a:spAutoFit/>
          </a:bodyPr>
          <a:lstStyle/>
          <a:p>
            <a:r>
              <a:rPr lang="en-US"/>
              <a:t>Timisoara</a:t>
            </a:r>
            <a:endParaRPr lang="en-US" dirty="0"/>
          </a:p>
        </p:txBody>
      </p:sp>
      <p:sp>
        <p:nvSpPr>
          <p:cNvPr id="11" name="TextBox 10"/>
          <p:cNvSpPr txBox="1"/>
          <p:nvPr/>
        </p:nvSpPr>
        <p:spPr>
          <a:xfrm>
            <a:off x="1306778" y="2970567"/>
            <a:ext cx="780727" cy="369332"/>
          </a:xfrm>
          <a:prstGeom prst="rect">
            <a:avLst/>
          </a:prstGeom>
          <a:noFill/>
        </p:spPr>
        <p:txBody>
          <a:bodyPr wrap="none" rtlCol="0">
            <a:spAutoFit/>
          </a:bodyPr>
          <a:lstStyle/>
          <a:p>
            <a:r>
              <a:rPr lang="en-US"/>
              <a:t>Zerind</a:t>
            </a:r>
            <a:endParaRPr lang="en-US" dirty="0"/>
          </a:p>
        </p:txBody>
      </p:sp>
    </p:spTree>
    <p:extLst>
      <p:ext uri="{BB962C8B-B14F-4D97-AF65-F5344CB8AC3E}">
        <p14:creationId xmlns:p14="http://schemas.microsoft.com/office/powerpoint/2010/main" val="31740760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Infrastructure for Search Algorithms</a:t>
            </a:r>
          </a:p>
        </p:txBody>
      </p:sp>
      <p:sp>
        <p:nvSpPr>
          <p:cNvPr id="3" name="Content Placeholder 2"/>
          <p:cNvSpPr>
            <a:spLocks noGrp="1"/>
          </p:cNvSpPr>
          <p:nvPr>
            <p:ph idx="1"/>
          </p:nvPr>
        </p:nvSpPr>
        <p:spPr/>
        <p:txBody>
          <a:bodyPr/>
          <a:lstStyle/>
          <a:p>
            <a:r>
              <a:rPr lang="en-US" dirty="0"/>
              <a:t>For each node </a:t>
            </a:r>
            <a:r>
              <a:rPr lang="en-US" i="1" dirty="0"/>
              <a:t>n</a:t>
            </a:r>
            <a:r>
              <a:rPr lang="en-US" dirty="0"/>
              <a:t> of the tree,</a:t>
            </a:r>
          </a:p>
          <a:p>
            <a:pPr lvl="1"/>
            <a:r>
              <a:rPr lang="en-US" i="1" dirty="0" err="1"/>
              <a:t>n.STATE</a:t>
            </a:r>
            <a:r>
              <a:rPr lang="en-US" i="1" dirty="0"/>
              <a:t>: </a:t>
            </a:r>
            <a:r>
              <a:rPr lang="en-US" dirty="0"/>
              <a:t>the state in the state space to which node corresponds</a:t>
            </a:r>
          </a:p>
          <a:p>
            <a:pPr lvl="1"/>
            <a:r>
              <a:rPr lang="en-US" i="1" dirty="0" err="1"/>
              <a:t>n.PARENT</a:t>
            </a:r>
            <a:r>
              <a:rPr lang="en-US" i="1" dirty="0"/>
              <a:t>: </a:t>
            </a:r>
            <a:r>
              <a:rPr lang="en-US" dirty="0"/>
              <a:t>the node in the search tree that generated this node</a:t>
            </a:r>
          </a:p>
          <a:p>
            <a:pPr lvl="1"/>
            <a:r>
              <a:rPr lang="en-US" i="1" dirty="0" err="1"/>
              <a:t>n.ACTION</a:t>
            </a:r>
            <a:r>
              <a:rPr lang="en-US" i="1" dirty="0"/>
              <a:t>: </a:t>
            </a:r>
            <a:r>
              <a:rPr lang="en-US" dirty="0"/>
              <a:t>the action that was applied to parent to generate the node</a:t>
            </a:r>
          </a:p>
          <a:p>
            <a:pPr lvl="1"/>
            <a:r>
              <a:rPr lang="en-US" i="1" dirty="0" err="1"/>
              <a:t>n.PATH</a:t>
            </a:r>
            <a:r>
              <a:rPr lang="en-US" i="1" dirty="0"/>
              <a:t>-COST: </a:t>
            </a:r>
            <a:r>
              <a:rPr lang="en-US" dirty="0"/>
              <a:t>the cost, denoted by </a:t>
            </a:r>
            <a:r>
              <a:rPr lang="en-US" i="1" dirty="0"/>
              <a:t>g(n)</a:t>
            </a:r>
            <a:r>
              <a:rPr lang="en-US" dirty="0"/>
              <a:t>, of the path from initial state to node</a:t>
            </a:r>
          </a:p>
          <a:p>
            <a:pPr lvl="1"/>
            <a:endParaRPr lang="en-US" i="1" dirty="0"/>
          </a:p>
        </p:txBody>
      </p:sp>
      <p:sp>
        <p:nvSpPr>
          <p:cNvPr id="5" name="Oval 4"/>
          <p:cNvSpPr/>
          <p:nvPr/>
        </p:nvSpPr>
        <p:spPr>
          <a:xfrm>
            <a:off x="6082862" y="4177862"/>
            <a:ext cx="604344" cy="6117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176346" y="5050631"/>
            <a:ext cx="604344" cy="6117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325008" y="6006046"/>
            <a:ext cx="604344" cy="6117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082862" y="5996589"/>
            <a:ext cx="604344" cy="6117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a:stCxn id="6" idx="7"/>
            <a:endCxn id="5" idx="3"/>
          </p:cNvCxnSpPr>
          <p:nvPr/>
        </p:nvCxnSpPr>
        <p:spPr>
          <a:xfrm flipV="1">
            <a:off x="5692186" y="4699987"/>
            <a:ext cx="479180" cy="4402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7"/>
            <a:endCxn id="6" idx="3"/>
          </p:cNvCxnSpPr>
          <p:nvPr/>
        </p:nvCxnSpPr>
        <p:spPr>
          <a:xfrm flipV="1">
            <a:off x="4840848" y="5572756"/>
            <a:ext cx="424002" cy="5228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8" idx="1"/>
            <a:endCxn id="6" idx="5"/>
          </p:cNvCxnSpPr>
          <p:nvPr/>
        </p:nvCxnSpPr>
        <p:spPr>
          <a:xfrm flipH="1" flipV="1">
            <a:off x="5692186" y="5572756"/>
            <a:ext cx="479180" cy="5134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284567" y="4565050"/>
            <a:ext cx="798295" cy="369332"/>
          </a:xfrm>
          <a:prstGeom prst="rect">
            <a:avLst/>
          </a:prstGeom>
          <a:noFill/>
        </p:spPr>
        <p:txBody>
          <a:bodyPr wrap="none" rtlCol="0">
            <a:spAutoFit/>
          </a:bodyPr>
          <a:lstStyle/>
          <a:p>
            <a:r>
              <a:rPr lang="en-US"/>
              <a:t>Parent</a:t>
            </a:r>
          </a:p>
        </p:txBody>
      </p:sp>
      <p:sp>
        <p:nvSpPr>
          <p:cNvPr id="23" name="TextBox 22"/>
          <p:cNvSpPr txBox="1"/>
          <p:nvPr/>
        </p:nvSpPr>
        <p:spPr>
          <a:xfrm>
            <a:off x="4369500" y="5195923"/>
            <a:ext cx="692818" cy="369332"/>
          </a:xfrm>
          <a:prstGeom prst="rect">
            <a:avLst/>
          </a:prstGeom>
          <a:noFill/>
        </p:spPr>
        <p:txBody>
          <a:bodyPr wrap="none" rtlCol="0">
            <a:spAutoFit/>
          </a:bodyPr>
          <a:lstStyle/>
          <a:p>
            <a:r>
              <a:rPr lang="en-US" dirty="0"/>
              <a:t>Node</a:t>
            </a:r>
          </a:p>
        </p:txBody>
      </p:sp>
      <p:sp>
        <p:nvSpPr>
          <p:cNvPr id="24" name="TextBox 23"/>
          <p:cNvSpPr txBox="1"/>
          <p:nvPr/>
        </p:nvSpPr>
        <p:spPr>
          <a:xfrm>
            <a:off x="7125564" y="4895300"/>
            <a:ext cx="2477432" cy="1200329"/>
          </a:xfrm>
          <a:prstGeom prst="rect">
            <a:avLst/>
          </a:prstGeom>
          <a:noFill/>
        </p:spPr>
        <p:txBody>
          <a:bodyPr wrap="square" rtlCol="0">
            <a:spAutoFit/>
          </a:bodyPr>
          <a:lstStyle/>
          <a:p>
            <a:r>
              <a:rPr lang="en-US" dirty="0"/>
              <a:t>State = Sibiu</a:t>
            </a:r>
          </a:p>
          <a:p>
            <a:r>
              <a:rPr lang="en-US" dirty="0"/>
              <a:t>Action = Go(Sibiu)</a:t>
            </a:r>
          </a:p>
          <a:p>
            <a:r>
              <a:rPr lang="en-US" dirty="0"/>
              <a:t>Path Cost = 300kms</a:t>
            </a:r>
          </a:p>
          <a:p>
            <a:endParaRPr lang="en-US" dirty="0"/>
          </a:p>
        </p:txBody>
      </p:sp>
      <p:cxnSp>
        <p:nvCxnSpPr>
          <p:cNvPr id="26" name="Straight Arrow Connector 25"/>
          <p:cNvCxnSpPr>
            <a:stCxn id="6" idx="6"/>
          </p:cNvCxnSpPr>
          <p:nvPr/>
        </p:nvCxnSpPr>
        <p:spPr>
          <a:xfrm>
            <a:off x="5780690" y="5356485"/>
            <a:ext cx="12971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8637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Infrastructure for Search Algorithms</a:t>
            </a:r>
          </a:p>
        </p:txBody>
      </p:sp>
      <p:sp>
        <p:nvSpPr>
          <p:cNvPr id="3" name="Content Placeholder 2"/>
          <p:cNvSpPr>
            <a:spLocks noGrp="1"/>
          </p:cNvSpPr>
          <p:nvPr>
            <p:ph idx="1"/>
          </p:nvPr>
        </p:nvSpPr>
        <p:spPr>
          <a:xfrm>
            <a:off x="838200" y="1388894"/>
            <a:ext cx="10515600" cy="4606706"/>
          </a:xfrm>
        </p:spPr>
        <p:txBody>
          <a:bodyPr>
            <a:normAutofit/>
          </a:bodyPr>
          <a:lstStyle/>
          <a:p>
            <a:r>
              <a:rPr lang="en-US" dirty="0"/>
              <a:t>Nodes vs States</a:t>
            </a:r>
          </a:p>
          <a:p>
            <a:pPr lvl="1"/>
            <a:r>
              <a:rPr lang="en-US" dirty="0"/>
              <a:t>Node – a bookkeeping data structure used to represent the search tree</a:t>
            </a:r>
          </a:p>
          <a:p>
            <a:pPr lvl="1"/>
            <a:r>
              <a:rPr lang="en-US" dirty="0"/>
              <a:t>State – configuration of the world</a:t>
            </a:r>
          </a:p>
          <a:p>
            <a:pPr lvl="1"/>
            <a:r>
              <a:rPr lang="en-US" dirty="0"/>
              <a:t>Two different nodes might have same state – if that state is generated from two different paths</a:t>
            </a:r>
          </a:p>
          <a:p>
            <a:pPr lvl="1"/>
            <a:endParaRPr lang="en-US" dirty="0"/>
          </a:p>
          <a:p>
            <a:r>
              <a:rPr lang="en-US" dirty="0"/>
              <a:t>Frontier – needs to be stored in a queue with a strategy to help pick the next node for expansion</a:t>
            </a:r>
          </a:p>
          <a:p>
            <a:endParaRPr lang="en-US" dirty="0"/>
          </a:p>
          <a:p>
            <a:r>
              <a:rPr lang="en-US" dirty="0"/>
              <a:t>Strategies can be</a:t>
            </a:r>
          </a:p>
          <a:p>
            <a:pPr lvl="1"/>
            <a:r>
              <a:rPr lang="en-US" dirty="0"/>
              <a:t>FIFO (First In First Out) – Pops the oldest element of the queue</a:t>
            </a:r>
          </a:p>
          <a:p>
            <a:pPr lvl="1"/>
            <a:r>
              <a:rPr lang="en-US" dirty="0"/>
              <a:t>LIFO (Last In First Out) – Pops the newest element of the queue</a:t>
            </a:r>
          </a:p>
          <a:p>
            <a:pPr lvl="1"/>
            <a:r>
              <a:rPr lang="en-US" dirty="0"/>
              <a:t>Priority Queue – pops the element with highest priority</a:t>
            </a:r>
          </a:p>
        </p:txBody>
      </p:sp>
    </p:spTree>
    <p:extLst>
      <p:ext uri="{BB962C8B-B14F-4D97-AF65-F5344CB8AC3E}">
        <p14:creationId xmlns:p14="http://schemas.microsoft.com/office/powerpoint/2010/main" val="56473922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Measuring Search Algorithm Performance</a:t>
            </a:r>
          </a:p>
        </p:txBody>
      </p:sp>
      <p:sp>
        <p:nvSpPr>
          <p:cNvPr id="3" name="Content Placeholder 2"/>
          <p:cNvSpPr>
            <a:spLocks noGrp="1"/>
          </p:cNvSpPr>
          <p:nvPr>
            <p:ph idx="1"/>
          </p:nvPr>
        </p:nvSpPr>
        <p:spPr/>
        <p:txBody>
          <a:bodyPr/>
          <a:lstStyle/>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dirty="0"/>
              <a:t>Completeness – Is the algorithm guaranteed to find a solution when there is one?</a:t>
            </a: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dirty="0"/>
              <a:t>Optimality – Does the algorithm find the optimal solution?</a:t>
            </a: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dirty="0"/>
              <a:t>Time Complexity – How long does it take to find the solution?</a:t>
            </a: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dirty="0"/>
              <a:t>Space Complexity – How much memory is needed to perform the search?</a:t>
            </a:r>
          </a:p>
        </p:txBody>
      </p:sp>
    </p:spTree>
    <p:extLst>
      <p:ext uri="{BB962C8B-B14F-4D97-AF65-F5344CB8AC3E}">
        <p14:creationId xmlns:p14="http://schemas.microsoft.com/office/powerpoint/2010/main" val="7261345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Measuring Search Algorithm Performance</a:t>
            </a:r>
          </a:p>
        </p:txBody>
      </p:sp>
      <p:sp>
        <p:nvSpPr>
          <p:cNvPr id="3" name="Content Placeholder 2"/>
          <p:cNvSpPr>
            <a:spLocks noGrp="1"/>
          </p:cNvSpPr>
          <p:nvPr>
            <p:ph idx="1"/>
          </p:nvPr>
        </p:nvSpPr>
        <p:spPr>
          <a:xfrm>
            <a:off x="633481" y="1402541"/>
            <a:ext cx="10515600" cy="4748597"/>
          </a:xfrm>
        </p:spPr>
        <p:txBody>
          <a:bodyPr>
            <a:normAutofit/>
          </a:bodyPr>
          <a:lstStyle/>
          <a:p>
            <a:r>
              <a:rPr lang="en-US" sz="2400" dirty="0"/>
              <a:t>Time and space complexity</a:t>
            </a:r>
          </a:p>
          <a:p>
            <a:pPr lvl="1"/>
            <a:r>
              <a:rPr lang="en-US" dirty="0"/>
              <a:t>Search in AI is represented by initial state, actions and transitions which usually result in infinite Nodes and Edges in a graph.</a:t>
            </a:r>
          </a:p>
          <a:p>
            <a:pPr lvl="1"/>
            <a:r>
              <a:rPr lang="en-US" dirty="0"/>
              <a:t>Hence, the complexity is rather measured by</a:t>
            </a:r>
          </a:p>
          <a:p>
            <a:pPr lvl="2"/>
            <a:r>
              <a:rPr lang="en-US" sz="2400" b="1" dirty="0"/>
              <a:t>Branching Factor b: </a:t>
            </a:r>
            <a:r>
              <a:rPr lang="en-US" sz="2400" dirty="0"/>
              <a:t>Maximum number of successors of any node</a:t>
            </a:r>
          </a:p>
          <a:p>
            <a:pPr lvl="2"/>
            <a:r>
              <a:rPr lang="en-US" sz="2400" b="1" dirty="0"/>
              <a:t>Depth d </a:t>
            </a:r>
            <a:r>
              <a:rPr lang="en-US" sz="2400" dirty="0"/>
              <a:t>of the shallowest goal, i.e., number of steps from initial node</a:t>
            </a:r>
          </a:p>
          <a:p>
            <a:pPr lvl="2"/>
            <a:r>
              <a:rPr lang="en-US" sz="2400" b="1" dirty="0"/>
              <a:t>Maximum length (m) of any path in state space</a:t>
            </a:r>
            <a:endParaRPr lang="en-US" sz="2400" dirty="0"/>
          </a:p>
        </p:txBody>
      </p:sp>
    </p:spTree>
    <p:extLst>
      <p:ext uri="{BB962C8B-B14F-4D97-AF65-F5344CB8AC3E}">
        <p14:creationId xmlns:p14="http://schemas.microsoft.com/office/powerpoint/2010/main" val="3482883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73723" y="6484620"/>
            <a:ext cx="3106420" cy="0"/>
          </a:xfrm>
          <a:custGeom>
            <a:avLst/>
            <a:gdLst/>
            <a:ahLst/>
            <a:cxnLst/>
            <a:rect l="l" t="t" r="r" b="b"/>
            <a:pathLst>
              <a:path w="3106420">
                <a:moveTo>
                  <a:pt x="0" y="0"/>
                </a:moveTo>
                <a:lnTo>
                  <a:pt x="3105912" y="0"/>
                </a:lnTo>
              </a:path>
            </a:pathLst>
          </a:custGeom>
          <a:ln w="48768">
            <a:solidFill>
              <a:srgbClr val="8EB4E2"/>
            </a:solidFill>
          </a:ln>
        </p:spPr>
        <p:txBody>
          <a:bodyPr wrap="square" lIns="0" tIns="0" rIns="0" bIns="0" rtlCol="0"/>
          <a:lstStyle/>
          <a:p>
            <a:endParaRPr/>
          </a:p>
        </p:txBody>
      </p:sp>
      <p:sp>
        <p:nvSpPr>
          <p:cNvPr id="3" name="object 3"/>
          <p:cNvSpPr/>
          <p:nvPr/>
        </p:nvSpPr>
        <p:spPr>
          <a:xfrm>
            <a:off x="9209531" y="6483096"/>
            <a:ext cx="2982595" cy="0"/>
          </a:xfrm>
          <a:custGeom>
            <a:avLst/>
            <a:gdLst/>
            <a:ahLst/>
            <a:cxnLst/>
            <a:rect l="l" t="t" r="r" b="b"/>
            <a:pathLst>
              <a:path w="2982595">
                <a:moveTo>
                  <a:pt x="0" y="0"/>
                </a:moveTo>
                <a:lnTo>
                  <a:pt x="2982468" y="0"/>
                </a:lnTo>
              </a:path>
            </a:pathLst>
          </a:custGeom>
          <a:ln w="45720">
            <a:solidFill>
              <a:srgbClr val="FF0000"/>
            </a:solidFill>
          </a:ln>
        </p:spPr>
        <p:txBody>
          <a:bodyPr wrap="square" lIns="0" tIns="0" rIns="0" bIns="0" rtlCol="0"/>
          <a:lstStyle/>
          <a:p>
            <a:endParaRPr/>
          </a:p>
        </p:txBody>
      </p:sp>
      <p:sp>
        <p:nvSpPr>
          <p:cNvPr id="4" name="object 4"/>
          <p:cNvSpPr/>
          <p:nvPr/>
        </p:nvSpPr>
        <p:spPr>
          <a:xfrm>
            <a:off x="2779776" y="6484620"/>
            <a:ext cx="3439795" cy="0"/>
          </a:xfrm>
          <a:custGeom>
            <a:avLst/>
            <a:gdLst/>
            <a:ahLst/>
            <a:cxnLst/>
            <a:rect l="l" t="t" r="r" b="b"/>
            <a:pathLst>
              <a:path w="3439795">
                <a:moveTo>
                  <a:pt x="0" y="0"/>
                </a:moveTo>
                <a:lnTo>
                  <a:pt x="3439667" y="0"/>
                </a:lnTo>
              </a:path>
            </a:pathLst>
          </a:custGeom>
          <a:ln w="48768">
            <a:solidFill>
              <a:srgbClr val="FFCE00"/>
            </a:solidFill>
          </a:ln>
        </p:spPr>
        <p:txBody>
          <a:bodyPr wrap="square" lIns="0" tIns="0" rIns="0" bIns="0" rtlCol="0"/>
          <a:lstStyle/>
          <a:p>
            <a:endParaRPr/>
          </a:p>
        </p:txBody>
      </p:sp>
      <p:sp>
        <p:nvSpPr>
          <p:cNvPr id="5" name="object 5"/>
          <p:cNvSpPr/>
          <p:nvPr/>
        </p:nvSpPr>
        <p:spPr>
          <a:xfrm>
            <a:off x="0" y="0"/>
            <a:ext cx="9400540" cy="1126490"/>
          </a:xfrm>
          <a:custGeom>
            <a:avLst/>
            <a:gdLst/>
            <a:ahLst/>
            <a:cxnLst/>
            <a:rect l="l" t="t" r="r" b="b"/>
            <a:pathLst>
              <a:path w="9400540" h="1126490">
                <a:moveTo>
                  <a:pt x="0" y="1126236"/>
                </a:moveTo>
                <a:lnTo>
                  <a:pt x="9400032" y="1126236"/>
                </a:lnTo>
                <a:lnTo>
                  <a:pt x="9400032" y="0"/>
                </a:lnTo>
                <a:lnTo>
                  <a:pt x="0" y="0"/>
                </a:lnTo>
                <a:lnTo>
                  <a:pt x="0" y="1126236"/>
                </a:lnTo>
                <a:close/>
              </a:path>
            </a:pathLst>
          </a:custGeom>
          <a:solidFill>
            <a:srgbClr val="FFFF00"/>
          </a:solidFill>
        </p:spPr>
        <p:txBody>
          <a:bodyPr wrap="square" lIns="0" tIns="0" rIns="0" bIns="0" rtlCol="0"/>
          <a:lstStyle/>
          <a:p>
            <a:endParaRPr/>
          </a:p>
        </p:txBody>
      </p:sp>
      <p:sp>
        <p:nvSpPr>
          <p:cNvPr id="6" name="object 6"/>
          <p:cNvSpPr/>
          <p:nvPr/>
        </p:nvSpPr>
        <p:spPr>
          <a:xfrm>
            <a:off x="3381755" y="1149858"/>
            <a:ext cx="3106420" cy="0"/>
          </a:xfrm>
          <a:custGeom>
            <a:avLst/>
            <a:gdLst/>
            <a:ahLst/>
            <a:cxnLst/>
            <a:rect l="l" t="t" r="r" b="b"/>
            <a:pathLst>
              <a:path w="3106420">
                <a:moveTo>
                  <a:pt x="0" y="0"/>
                </a:moveTo>
                <a:lnTo>
                  <a:pt x="3105912" y="0"/>
                </a:lnTo>
              </a:path>
            </a:pathLst>
          </a:custGeom>
          <a:ln w="47244">
            <a:solidFill>
              <a:srgbClr val="8EB4E2"/>
            </a:solidFill>
          </a:ln>
        </p:spPr>
        <p:txBody>
          <a:bodyPr wrap="square" lIns="0" tIns="0" rIns="0" bIns="0" rtlCol="0"/>
          <a:lstStyle/>
          <a:p>
            <a:endParaRPr/>
          </a:p>
        </p:txBody>
      </p:sp>
      <p:sp>
        <p:nvSpPr>
          <p:cNvPr id="7" name="object 7"/>
          <p:cNvSpPr/>
          <p:nvPr/>
        </p:nvSpPr>
        <p:spPr>
          <a:xfrm>
            <a:off x="6420611" y="1148333"/>
            <a:ext cx="2979420" cy="0"/>
          </a:xfrm>
          <a:custGeom>
            <a:avLst/>
            <a:gdLst/>
            <a:ahLst/>
            <a:cxnLst/>
            <a:rect l="l" t="t" r="r" b="b"/>
            <a:pathLst>
              <a:path w="2979420">
                <a:moveTo>
                  <a:pt x="0" y="0"/>
                </a:moveTo>
                <a:lnTo>
                  <a:pt x="2979419" y="0"/>
                </a:lnTo>
              </a:path>
            </a:pathLst>
          </a:custGeom>
          <a:ln w="44196">
            <a:solidFill>
              <a:srgbClr val="FF0000"/>
            </a:solidFill>
          </a:ln>
        </p:spPr>
        <p:txBody>
          <a:bodyPr wrap="square" lIns="0" tIns="0" rIns="0" bIns="0" rtlCol="0"/>
          <a:lstStyle/>
          <a:p>
            <a:endParaRPr/>
          </a:p>
        </p:txBody>
      </p:sp>
      <p:sp>
        <p:nvSpPr>
          <p:cNvPr id="8" name="object 8"/>
          <p:cNvSpPr/>
          <p:nvPr/>
        </p:nvSpPr>
        <p:spPr>
          <a:xfrm>
            <a:off x="0" y="1149858"/>
            <a:ext cx="3429000" cy="0"/>
          </a:xfrm>
          <a:custGeom>
            <a:avLst/>
            <a:gdLst/>
            <a:ahLst/>
            <a:cxnLst/>
            <a:rect l="l" t="t" r="r" b="b"/>
            <a:pathLst>
              <a:path w="3429000">
                <a:moveTo>
                  <a:pt x="0" y="0"/>
                </a:moveTo>
                <a:lnTo>
                  <a:pt x="3429000" y="0"/>
                </a:lnTo>
              </a:path>
            </a:pathLst>
          </a:custGeom>
          <a:ln w="47244">
            <a:solidFill>
              <a:srgbClr val="FFCE00"/>
            </a:solidFill>
          </a:ln>
        </p:spPr>
        <p:txBody>
          <a:bodyPr wrap="square" lIns="0" tIns="0" rIns="0" bIns="0" rtlCol="0"/>
          <a:lstStyle/>
          <a:p>
            <a:endParaRPr/>
          </a:p>
        </p:txBody>
      </p:sp>
      <p:sp>
        <p:nvSpPr>
          <p:cNvPr id="9" name="object 9"/>
          <p:cNvSpPr txBox="1"/>
          <p:nvPr/>
        </p:nvSpPr>
        <p:spPr>
          <a:xfrm>
            <a:off x="9774428" y="595630"/>
            <a:ext cx="1678305" cy="617855"/>
          </a:xfrm>
          <a:prstGeom prst="rect">
            <a:avLst/>
          </a:prstGeom>
        </p:spPr>
        <p:txBody>
          <a:bodyPr vert="horz" wrap="square" lIns="0" tIns="13335" rIns="0" bIns="0" rtlCol="0">
            <a:spAutoFit/>
          </a:bodyPr>
          <a:lstStyle/>
          <a:p>
            <a:pPr marL="12700">
              <a:lnSpc>
                <a:spcPts val="3050"/>
              </a:lnSpc>
              <a:spcBef>
                <a:spcPts val="105"/>
              </a:spcBef>
            </a:pPr>
            <a:r>
              <a:rPr sz="2600" b="1" dirty="0">
                <a:solidFill>
                  <a:srgbClr val="000099"/>
                </a:solidFill>
                <a:latin typeface="Arial"/>
                <a:cs typeface="Arial"/>
              </a:rPr>
              <a:t>BITS</a:t>
            </a:r>
            <a:r>
              <a:rPr sz="2600" b="1" spc="-85" dirty="0">
                <a:solidFill>
                  <a:srgbClr val="000099"/>
                </a:solidFill>
                <a:latin typeface="Arial"/>
                <a:cs typeface="Arial"/>
              </a:rPr>
              <a:t> </a:t>
            </a:r>
            <a:r>
              <a:rPr sz="2600" dirty="0">
                <a:solidFill>
                  <a:srgbClr val="000099"/>
                </a:solidFill>
                <a:latin typeface="Arial"/>
                <a:cs typeface="Arial"/>
              </a:rPr>
              <a:t>Pilani</a:t>
            </a:r>
            <a:endParaRPr sz="2600">
              <a:latin typeface="Arial"/>
              <a:cs typeface="Arial"/>
            </a:endParaRPr>
          </a:p>
          <a:p>
            <a:pPr marL="13970">
              <a:lnSpc>
                <a:spcPts val="1610"/>
              </a:lnSpc>
            </a:pPr>
            <a:r>
              <a:rPr sz="1400" dirty="0">
                <a:solidFill>
                  <a:srgbClr val="000099"/>
                </a:solidFill>
                <a:latin typeface="Arial"/>
                <a:cs typeface="Arial"/>
              </a:rPr>
              <a:t>Pilani</a:t>
            </a:r>
            <a:r>
              <a:rPr sz="1400" spc="-20" dirty="0">
                <a:solidFill>
                  <a:srgbClr val="000099"/>
                </a:solidFill>
                <a:latin typeface="Arial"/>
                <a:cs typeface="Arial"/>
              </a:rPr>
              <a:t> </a:t>
            </a:r>
            <a:r>
              <a:rPr sz="1400" dirty="0">
                <a:solidFill>
                  <a:srgbClr val="000099"/>
                </a:solidFill>
                <a:latin typeface="Arial"/>
                <a:cs typeface="Arial"/>
              </a:rPr>
              <a:t>Campus</a:t>
            </a:r>
            <a:endParaRPr sz="1400">
              <a:latin typeface="Arial"/>
              <a:cs typeface="Arial"/>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8/29/2020 7:42</a:t>
            </a:r>
            <a:r>
              <a:rPr spc="-65" dirty="0"/>
              <a:t> </a:t>
            </a:r>
            <a:r>
              <a:rPr dirty="0"/>
              <a:t>PM</a:t>
            </a: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14</a:t>
            </a:fld>
            <a:endParaRPr dirty="0"/>
          </a:p>
        </p:txBody>
      </p:sp>
      <p:sp>
        <p:nvSpPr>
          <p:cNvPr id="10" name="object 10"/>
          <p:cNvSpPr txBox="1"/>
          <p:nvPr/>
        </p:nvSpPr>
        <p:spPr>
          <a:xfrm>
            <a:off x="2053844" y="1586560"/>
            <a:ext cx="7999095" cy="2469515"/>
          </a:xfrm>
          <a:prstGeom prst="rect">
            <a:avLst/>
          </a:prstGeom>
        </p:spPr>
        <p:txBody>
          <a:bodyPr vert="horz" wrap="square" lIns="0" tIns="12065" rIns="0" bIns="0" rtlCol="0">
            <a:spAutoFit/>
          </a:bodyPr>
          <a:lstStyle/>
          <a:p>
            <a:pPr marL="355600" marR="1198880" indent="-289560">
              <a:lnSpc>
                <a:spcPct val="100000"/>
              </a:lnSpc>
              <a:spcBef>
                <a:spcPts val="95"/>
              </a:spcBef>
              <a:buFont typeface="Arial"/>
              <a:buChar char="•"/>
              <a:tabLst>
                <a:tab pos="355600" algn="l"/>
                <a:tab pos="356235" algn="l"/>
              </a:tabLst>
            </a:pPr>
            <a:r>
              <a:rPr sz="2800" spc="-30" dirty="0">
                <a:latin typeface="Calibri"/>
                <a:cs typeface="Calibri"/>
              </a:rPr>
              <a:t>Invention </a:t>
            </a:r>
            <a:r>
              <a:rPr sz="2800" spc="-5" dirty="0">
                <a:latin typeface="Calibri"/>
                <a:cs typeface="Calibri"/>
              </a:rPr>
              <a:t>of </a:t>
            </a:r>
            <a:r>
              <a:rPr sz="2800" spc="-15" dirty="0">
                <a:latin typeface="Calibri"/>
                <a:cs typeface="Calibri"/>
              </a:rPr>
              <a:t>Formal </a:t>
            </a:r>
            <a:r>
              <a:rPr sz="2800" spc="-5" dirty="0">
                <a:latin typeface="Calibri"/>
                <a:cs typeface="Calibri"/>
              </a:rPr>
              <a:t>Logic, </a:t>
            </a:r>
            <a:r>
              <a:rPr sz="2800" spc="-10" dirty="0">
                <a:latin typeface="Calibri"/>
                <a:cs typeface="Calibri"/>
              </a:rPr>
              <a:t>Greek Philosopher  </a:t>
            </a:r>
            <a:r>
              <a:rPr sz="2800" spc="-15" dirty="0">
                <a:latin typeface="Calibri"/>
                <a:cs typeface="Calibri"/>
              </a:rPr>
              <a:t>Aristotle, Third </a:t>
            </a:r>
            <a:r>
              <a:rPr sz="2800" spc="-10" dirty="0">
                <a:latin typeface="Calibri"/>
                <a:cs typeface="Calibri"/>
              </a:rPr>
              <a:t>century</a:t>
            </a:r>
            <a:r>
              <a:rPr sz="2800" spc="-50" dirty="0">
                <a:latin typeface="Calibri"/>
                <a:cs typeface="Calibri"/>
              </a:rPr>
              <a:t> </a:t>
            </a:r>
            <a:r>
              <a:rPr sz="2800" spc="-15" dirty="0">
                <a:latin typeface="Calibri"/>
                <a:cs typeface="Calibri"/>
              </a:rPr>
              <a:t>BC.</a:t>
            </a:r>
            <a:endParaRPr sz="2800">
              <a:latin typeface="Calibri"/>
              <a:cs typeface="Calibri"/>
            </a:endParaRPr>
          </a:p>
          <a:p>
            <a:pPr marL="355600" indent="-343535">
              <a:lnSpc>
                <a:spcPct val="100000"/>
              </a:lnSpc>
              <a:spcBef>
                <a:spcPts val="5"/>
              </a:spcBef>
              <a:buChar char="•"/>
              <a:tabLst>
                <a:tab pos="355600" algn="l"/>
                <a:tab pos="356235" algn="l"/>
              </a:tabLst>
            </a:pPr>
            <a:r>
              <a:rPr sz="2800" spc="-25" dirty="0">
                <a:latin typeface="Calibri"/>
                <a:cs typeface="Calibri"/>
              </a:rPr>
              <a:t>Introduced </a:t>
            </a:r>
            <a:r>
              <a:rPr sz="2800" spc="-15" dirty="0">
                <a:latin typeface="Calibri"/>
                <a:cs typeface="Calibri"/>
              </a:rPr>
              <a:t>syllogisms, providing argument</a:t>
            </a:r>
            <a:r>
              <a:rPr sz="2800" spc="45" dirty="0">
                <a:latin typeface="Calibri"/>
                <a:cs typeface="Calibri"/>
              </a:rPr>
              <a:t> </a:t>
            </a:r>
            <a:r>
              <a:rPr sz="2800" spc="-15" dirty="0">
                <a:latin typeface="Calibri"/>
                <a:cs typeface="Calibri"/>
              </a:rPr>
              <a:t>structures</a:t>
            </a:r>
            <a:endParaRPr sz="2800">
              <a:latin typeface="Calibri"/>
              <a:cs typeface="Calibri"/>
            </a:endParaRPr>
          </a:p>
          <a:p>
            <a:pPr>
              <a:lnSpc>
                <a:spcPct val="100000"/>
              </a:lnSpc>
              <a:spcBef>
                <a:spcPts val="40"/>
              </a:spcBef>
            </a:pPr>
            <a:endParaRPr sz="2900">
              <a:latin typeface="Times New Roman"/>
              <a:cs typeface="Times New Roman"/>
            </a:endParaRPr>
          </a:p>
          <a:p>
            <a:pPr marL="12700">
              <a:lnSpc>
                <a:spcPct val="100000"/>
              </a:lnSpc>
            </a:pPr>
            <a:r>
              <a:rPr sz="2400" i="1" dirty="0">
                <a:solidFill>
                  <a:srgbClr val="053762"/>
                </a:solidFill>
                <a:latin typeface="Calibri"/>
                <a:cs typeface="Calibri"/>
              </a:rPr>
              <a:t>In </a:t>
            </a:r>
            <a:r>
              <a:rPr sz="2400" i="1" spc="-5" dirty="0">
                <a:solidFill>
                  <a:srgbClr val="053762"/>
                </a:solidFill>
                <a:latin typeface="Calibri"/>
                <a:cs typeface="Calibri"/>
              </a:rPr>
              <a:t>all </a:t>
            </a:r>
            <a:r>
              <a:rPr sz="2400" i="1" dirty="0">
                <a:solidFill>
                  <a:srgbClr val="053762"/>
                </a:solidFill>
                <a:latin typeface="Calibri"/>
                <a:cs typeface="Calibri"/>
              </a:rPr>
              <a:t>boring classes, </a:t>
            </a:r>
            <a:r>
              <a:rPr sz="2400" i="1" spc="-5" dirty="0">
                <a:solidFill>
                  <a:srgbClr val="053762"/>
                </a:solidFill>
                <a:latin typeface="Calibri"/>
                <a:cs typeface="Calibri"/>
              </a:rPr>
              <a:t>students</a:t>
            </a:r>
            <a:r>
              <a:rPr sz="2400" i="1" spc="-185" dirty="0">
                <a:solidFill>
                  <a:srgbClr val="053762"/>
                </a:solidFill>
                <a:latin typeface="Calibri"/>
                <a:cs typeface="Calibri"/>
              </a:rPr>
              <a:t> </a:t>
            </a:r>
            <a:r>
              <a:rPr sz="2400" i="1" spc="-5" dirty="0">
                <a:solidFill>
                  <a:srgbClr val="053762"/>
                </a:solidFill>
                <a:latin typeface="Calibri"/>
                <a:cs typeface="Calibri"/>
              </a:rPr>
              <a:t>sleeps</a:t>
            </a:r>
            <a:endParaRPr sz="2400">
              <a:latin typeface="Calibri"/>
              <a:cs typeface="Calibri"/>
            </a:endParaRPr>
          </a:p>
          <a:p>
            <a:pPr marL="12700">
              <a:lnSpc>
                <a:spcPct val="100000"/>
              </a:lnSpc>
              <a:spcBef>
                <a:spcPts val="25"/>
              </a:spcBef>
            </a:pPr>
            <a:r>
              <a:rPr sz="2400" i="1" dirty="0">
                <a:solidFill>
                  <a:srgbClr val="053762"/>
                </a:solidFill>
                <a:latin typeface="Calibri"/>
                <a:cs typeface="Calibri"/>
              </a:rPr>
              <a:t>It is a </a:t>
            </a:r>
            <a:r>
              <a:rPr sz="2400" i="1" spc="-5" dirty="0">
                <a:solidFill>
                  <a:srgbClr val="053762"/>
                </a:solidFill>
                <a:latin typeface="Calibri"/>
                <a:cs typeface="Calibri"/>
              </a:rPr>
              <a:t>boring</a:t>
            </a:r>
            <a:r>
              <a:rPr sz="2400" i="1" spc="-114" dirty="0">
                <a:solidFill>
                  <a:srgbClr val="053762"/>
                </a:solidFill>
                <a:latin typeface="Calibri"/>
                <a:cs typeface="Calibri"/>
              </a:rPr>
              <a:t> </a:t>
            </a:r>
            <a:r>
              <a:rPr sz="2400" i="1" dirty="0">
                <a:solidFill>
                  <a:srgbClr val="053762"/>
                </a:solidFill>
                <a:latin typeface="Calibri"/>
                <a:cs typeface="Calibri"/>
              </a:rPr>
              <a:t>class</a:t>
            </a:r>
            <a:endParaRPr sz="2400">
              <a:latin typeface="Calibri"/>
              <a:cs typeface="Calibri"/>
            </a:endParaRPr>
          </a:p>
        </p:txBody>
      </p:sp>
      <p:sp>
        <p:nvSpPr>
          <p:cNvPr id="11" name="object 11"/>
          <p:cNvSpPr txBox="1">
            <a:spLocks noGrp="1"/>
          </p:cNvSpPr>
          <p:nvPr>
            <p:ph type="title"/>
          </p:nvPr>
        </p:nvSpPr>
        <p:spPr>
          <a:xfrm>
            <a:off x="1915414" y="289306"/>
            <a:ext cx="3678554" cy="513715"/>
          </a:xfrm>
          <a:prstGeom prst="rect">
            <a:avLst/>
          </a:prstGeom>
        </p:spPr>
        <p:txBody>
          <a:bodyPr vert="horz" wrap="square" lIns="0" tIns="12700" rIns="0" bIns="0" rtlCol="0">
            <a:spAutoFit/>
          </a:bodyPr>
          <a:lstStyle/>
          <a:p>
            <a:pPr marL="12700">
              <a:lnSpc>
                <a:spcPct val="100000"/>
              </a:lnSpc>
              <a:spcBef>
                <a:spcPts val="100"/>
              </a:spcBef>
            </a:pPr>
            <a:r>
              <a:rPr sz="3200" b="1" spc="-10" dirty="0">
                <a:solidFill>
                  <a:srgbClr val="C00000"/>
                </a:solidFill>
                <a:latin typeface="Comic Sans MS"/>
                <a:cs typeface="Comic Sans MS"/>
              </a:rPr>
              <a:t>Thinking</a:t>
            </a:r>
            <a:r>
              <a:rPr sz="3200" b="1" spc="-180" dirty="0">
                <a:solidFill>
                  <a:srgbClr val="C00000"/>
                </a:solidFill>
                <a:latin typeface="Comic Sans MS"/>
                <a:cs typeface="Comic Sans MS"/>
              </a:rPr>
              <a:t> </a:t>
            </a:r>
            <a:r>
              <a:rPr sz="3200" b="1" spc="-5" dirty="0">
                <a:solidFill>
                  <a:srgbClr val="C00000"/>
                </a:solidFill>
                <a:latin typeface="Comic Sans MS"/>
                <a:cs typeface="Comic Sans MS"/>
              </a:rPr>
              <a:t>Rationally</a:t>
            </a:r>
            <a:endParaRPr sz="3200">
              <a:latin typeface="Comic Sans MS"/>
              <a:cs typeface="Comic Sans MS"/>
            </a:endParaRPr>
          </a:p>
        </p:txBody>
      </p:sp>
      <p:sp>
        <p:nvSpPr>
          <p:cNvPr id="12" name="object 12"/>
          <p:cNvSpPr txBox="1"/>
          <p:nvPr/>
        </p:nvSpPr>
        <p:spPr>
          <a:xfrm>
            <a:off x="5596509" y="846785"/>
            <a:ext cx="2472055" cy="240029"/>
          </a:xfrm>
          <a:prstGeom prst="rect">
            <a:avLst/>
          </a:prstGeom>
        </p:spPr>
        <p:txBody>
          <a:bodyPr vert="horz" wrap="square" lIns="0" tIns="13335" rIns="0" bIns="0" rtlCol="0">
            <a:spAutoFit/>
          </a:bodyPr>
          <a:lstStyle/>
          <a:p>
            <a:pPr marL="12700">
              <a:lnSpc>
                <a:spcPct val="100000"/>
              </a:lnSpc>
              <a:spcBef>
                <a:spcPts val="105"/>
              </a:spcBef>
            </a:pPr>
            <a:r>
              <a:rPr sz="1400" b="1" dirty="0">
                <a:solidFill>
                  <a:srgbClr val="7E5F00"/>
                </a:solidFill>
                <a:latin typeface="Comic Sans MS"/>
                <a:cs typeface="Comic Sans MS"/>
              </a:rPr>
              <a:t>“Laws of </a:t>
            </a:r>
            <a:r>
              <a:rPr sz="1400" b="1" spc="-5" dirty="0">
                <a:solidFill>
                  <a:srgbClr val="7E5F00"/>
                </a:solidFill>
                <a:latin typeface="Comic Sans MS"/>
                <a:cs typeface="Comic Sans MS"/>
              </a:rPr>
              <a:t>Thought”</a:t>
            </a:r>
            <a:r>
              <a:rPr sz="1400" b="1" spc="-204" dirty="0">
                <a:solidFill>
                  <a:srgbClr val="7E5F00"/>
                </a:solidFill>
                <a:latin typeface="Comic Sans MS"/>
                <a:cs typeface="Comic Sans MS"/>
              </a:rPr>
              <a:t> </a:t>
            </a:r>
            <a:r>
              <a:rPr sz="1400" b="1" dirty="0">
                <a:solidFill>
                  <a:srgbClr val="7E5F00"/>
                </a:solidFill>
                <a:latin typeface="Comic Sans MS"/>
                <a:cs typeface="Comic Sans MS"/>
              </a:rPr>
              <a:t>Approach</a:t>
            </a:r>
            <a:endParaRPr sz="1400">
              <a:latin typeface="Comic Sans MS"/>
              <a:cs typeface="Comic Sans MS"/>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Measuring Search Algorithm Performance</a:t>
            </a:r>
          </a:p>
        </p:txBody>
      </p:sp>
      <p:sp>
        <p:nvSpPr>
          <p:cNvPr id="3" name="Content Placeholder 2"/>
          <p:cNvSpPr>
            <a:spLocks noGrp="1"/>
          </p:cNvSpPr>
          <p:nvPr>
            <p:ph idx="1"/>
          </p:nvPr>
        </p:nvSpPr>
        <p:spPr/>
        <p:txBody>
          <a:bodyPr/>
          <a:lstStyle/>
          <a:p>
            <a:r>
              <a:rPr lang="en-US" sz="2400" dirty="0"/>
              <a:t>Effectiveness of an algorithm can be measured by:</a:t>
            </a:r>
          </a:p>
          <a:p>
            <a:pPr lvl="1"/>
            <a:r>
              <a:rPr lang="en-US" dirty="0"/>
              <a:t>Search Cost: Time spent by the algorithm in finding a solution (can also include memory usage)</a:t>
            </a:r>
          </a:p>
          <a:p>
            <a:pPr lvl="1"/>
            <a:r>
              <a:rPr lang="en-US" dirty="0"/>
              <a:t>Solution Cost: Path cost of the solution</a:t>
            </a:r>
          </a:p>
          <a:p>
            <a:pPr lvl="1"/>
            <a:r>
              <a:rPr lang="en-US" dirty="0"/>
              <a:t>Total Cost: Search Cost + Solution Cost (if not in same units, convert them)</a:t>
            </a:r>
          </a:p>
          <a:p>
            <a:endParaRPr lang="en-US" dirty="0"/>
          </a:p>
        </p:txBody>
      </p:sp>
    </p:spTree>
    <p:extLst>
      <p:ext uri="{BB962C8B-B14F-4D97-AF65-F5344CB8AC3E}">
        <p14:creationId xmlns:p14="http://schemas.microsoft.com/office/powerpoint/2010/main" val="357834874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Search Algorithms</a:t>
            </a:r>
          </a:p>
        </p:txBody>
      </p:sp>
      <p:sp>
        <p:nvSpPr>
          <p:cNvPr id="3" name="Content Placeholder 2"/>
          <p:cNvSpPr>
            <a:spLocks noGrp="1"/>
          </p:cNvSpPr>
          <p:nvPr>
            <p:ph idx="1"/>
          </p:nvPr>
        </p:nvSpPr>
        <p:spPr/>
        <p:txBody>
          <a:bodyPr/>
          <a:lstStyle/>
          <a:p>
            <a:r>
              <a:rPr lang="en-US" dirty="0"/>
              <a:t>Uninformed Search Algorithms</a:t>
            </a:r>
          </a:p>
          <a:p>
            <a:pPr lvl="1"/>
            <a:r>
              <a:rPr lang="en-US" dirty="0"/>
              <a:t>No additional information about states beyond what is provided in problem formulation</a:t>
            </a:r>
          </a:p>
          <a:p>
            <a:pPr lvl="1"/>
            <a:r>
              <a:rPr lang="en-US" dirty="0"/>
              <a:t>Generate successors and distinguish a goal state from a non-goal state</a:t>
            </a:r>
          </a:p>
          <a:p>
            <a:pPr lvl="1"/>
            <a:endParaRPr lang="en-US" dirty="0"/>
          </a:p>
          <a:p>
            <a:r>
              <a:rPr lang="en-US" dirty="0"/>
              <a:t>Informed Search Algorithms</a:t>
            </a:r>
          </a:p>
          <a:p>
            <a:pPr lvl="1"/>
            <a:r>
              <a:rPr lang="en-US" dirty="0"/>
              <a:t>Strategies that know if one non-goal state is more promising than another non-goal state</a:t>
            </a:r>
          </a:p>
          <a:p>
            <a:pPr lvl="1"/>
            <a:r>
              <a:rPr lang="en-US" dirty="0"/>
              <a:t>Also called Heuristic Search strategies</a:t>
            </a:r>
          </a:p>
        </p:txBody>
      </p:sp>
    </p:spTree>
    <p:extLst>
      <p:ext uri="{BB962C8B-B14F-4D97-AF65-F5344CB8AC3E}">
        <p14:creationId xmlns:p14="http://schemas.microsoft.com/office/powerpoint/2010/main" val="79912843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Uninformed Search Algorithms</a:t>
            </a:r>
          </a:p>
        </p:txBody>
      </p:sp>
      <p:sp>
        <p:nvSpPr>
          <p:cNvPr id="3" name="Content Placeholder 2"/>
          <p:cNvSpPr>
            <a:spLocks noGrp="1"/>
          </p:cNvSpPr>
          <p:nvPr>
            <p:ph idx="1"/>
          </p:nvPr>
        </p:nvSpPr>
        <p:spPr/>
        <p:txBody>
          <a:bodyPr/>
          <a:lstStyle/>
          <a:p>
            <a:pPr marL="514350" indent="-514350">
              <a:buFont typeface="+mj-lt"/>
              <a:buAutoNum type="arabicPeriod"/>
            </a:pPr>
            <a:r>
              <a:rPr lang="en-US" dirty="0"/>
              <a:t>Breadth First Search</a:t>
            </a:r>
          </a:p>
          <a:p>
            <a:pPr marL="514350" indent="-514350">
              <a:buFont typeface="+mj-lt"/>
              <a:buAutoNum type="arabicPeriod"/>
            </a:pPr>
            <a:r>
              <a:rPr lang="en-US" dirty="0"/>
              <a:t>Uniform Cost Search</a:t>
            </a:r>
          </a:p>
          <a:p>
            <a:pPr marL="514350" indent="-514350">
              <a:buFont typeface="+mj-lt"/>
              <a:buAutoNum type="arabicPeriod"/>
            </a:pPr>
            <a:r>
              <a:rPr lang="en-US" dirty="0"/>
              <a:t>Depth First Search</a:t>
            </a:r>
          </a:p>
          <a:p>
            <a:pPr marL="514350" indent="-514350">
              <a:buFont typeface="+mj-lt"/>
              <a:buAutoNum type="arabicPeriod"/>
            </a:pPr>
            <a:r>
              <a:rPr lang="en-US" dirty="0"/>
              <a:t>Depth Limited Search</a:t>
            </a:r>
          </a:p>
          <a:p>
            <a:pPr marL="514350" indent="-514350">
              <a:buFont typeface="+mj-lt"/>
              <a:buAutoNum type="arabicPeriod"/>
            </a:pPr>
            <a:r>
              <a:rPr lang="en-US" dirty="0"/>
              <a:t>Iterative deepening Depth First Search</a:t>
            </a:r>
          </a:p>
        </p:txBody>
      </p:sp>
    </p:spTree>
    <p:extLst>
      <p:ext uri="{BB962C8B-B14F-4D97-AF65-F5344CB8AC3E}">
        <p14:creationId xmlns:p14="http://schemas.microsoft.com/office/powerpoint/2010/main" val="175907516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F9F4C-4102-4203-879B-6FFEDB92DF34}"/>
              </a:ext>
            </a:extLst>
          </p:cNvPr>
          <p:cNvSpPr>
            <a:spLocks noGrp="1"/>
          </p:cNvSpPr>
          <p:nvPr>
            <p:ph type="title"/>
          </p:nvPr>
        </p:nvSpPr>
        <p:spPr/>
        <p:txBody>
          <a:bodyPr/>
          <a:lstStyle/>
          <a:p>
            <a:r>
              <a:rPr lang="en-US" dirty="0"/>
              <a:t>Breadth First Search</a:t>
            </a:r>
          </a:p>
        </p:txBody>
      </p:sp>
      <p:pic>
        <p:nvPicPr>
          <p:cNvPr id="4" name="Content Placeholder 3">
            <a:extLst>
              <a:ext uri="{FF2B5EF4-FFF2-40B4-BE49-F238E27FC236}">
                <a16:creationId xmlns:a16="http://schemas.microsoft.com/office/drawing/2014/main" id="{3C5815DB-7CDD-42FC-8925-F7E6C2CDB7EB}"/>
              </a:ext>
            </a:extLst>
          </p:cNvPr>
          <p:cNvPicPr>
            <a:picLocks noGrp="1" noChangeAspect="1"/>
          </p:cNvPicPr>
          <p:nvPr>
            <p:ph idx="1"/>
          </p:nvPr>
        </p:nvPicPr>
        <p:blipFill>
          <a:blip r:embed="rId2"/>
          <a:stretch>
            <a:fillRect/>
          </a:stretch>
        </p:blipFill>
        <p:spPr>
          <a:xfrm>
            <a:off x="1114444" y="1696454"/>
            <a:ext cx="9461314" cy="4384890"/>
          </a:xfrm>
          <a:prstGeom prst="rect">
            <a:avLst/>
          </a:prstGeom>
        </p:spPr>
      </p:pic>
    </p:spTree>
    <p:extLst>
      <p:ext uri="{BB962C8B-B14F-4D97-AF65-F5344CB8AC3E}">
        <p14:creationId xmlns:p14="http://schemas.microsoft.com/office/powerpoint/2010/main" val="325712469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Breadth First Search (BFS)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3687" y="1503946"/>
            <a:ext cx="8778668" cy="1367358"/>
          </a:xfrm>
        </p:spPr>
      </p:pic>
      <p:sp>
        <p:nvSpPr>
          <p:cNvPr id="5" name="TextBox 4"/>
          <p:cNvSpPr txBox="1"/>
          <p:nvPr/>
        </p:nvSpPr>
        <p:spPr>
          <a:xfrm>
            <a:off x="1082842" y="3384650"/>
            <a:ext cx="9372600" cy="2800767"/>
          </a:xfrm>
          <a:prstGeom prst="rect">
            <a:avLst/>
          </a:prstGeom>
          <a:noFill/>
        </p:spPr>
        <p:txBody>
          <a:bodyPr wrap="square" rtlCol="0">
            <a:spAutoFit/>
          </a:bodyPr>
          <a:lstStyle/>
          <a:p>
            <a:r>
              <a:rPr lang="en-US" sz="2200" dirty="0"/>
              <a:t>Initially fringe is  1. A     </a:t>
            </a:r>
          </a:p>
          <a:p>
            <a:r>
              <a:rPr lang="en-US" sz="2200" dirty="0"/>
              <a:t>2. B C                                               goal node: F</a:t>
            </a:r>
          </a:p>
          <a:p>
            <a:r>
              <a:rPr lang="en-US" sz="2200" dirty="0"/>
              <a:t>3. C D E</a:t>
            </a:r>
          </a:p>
          <a:p>
            <a:r>
              <a:rPr lang="en-US" sz="2200" dirty="0"/>
              <a:t>4. D E F G</a:t>
            </a:r>
          </a:p>
          <a:p>
            <a:pPr marL="457200" indent="-457200">
              <a:buAutoNum type="arabicPeriod" startAt="4"/>
            </a:pPr>
            <a:r>
              <a:rPr lang="en-US" sz="2200" dirty="0"/>
              <a:t>E F G                                     PATH:                  A- C-F:  COST:1+1:2</a:t>
            </a:r>
          </a:p>
          <a:p>
            <a:pPr marL="457200" indent="-457200">
              <a:buAutoNum type="arabicPeriod" startAt="4"/>
            </a:pPr>
            <a:r>
              <a:rPr lang="en-US" sz="2200" dirty="0"/>
              <a:t>F G</a:t>
            </a:r>
          </a:p>
          <a:p>
            <a:r>
              <a:rPr lang="en-US" sz="2200" dirty="0"/>
              <a:t>        </a:t>
            </a:r>
          </a:p>
          <a:p>
            <a:r>
              <a:rPr lang="en-US" sz="2200" dirty="0"/>
              <a:t> Generate all nodes at a given depth before proceeding to deeper nodes</a:t>
            </a:r>
          </a:p>
        </p:txBody>
      </p:sp>
    </p:spTree>
    <p:extLst>
      <p:ext uri="{BB962C8B-B14F-4D97-AF65-F5344CB8AC3E}">
        <p14:creationId xmlns:p14="http://schemas.microsoft.com/office/powerpoint/2010/main" val="313941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Breadth First Search</a:t>
            </a:r>
          </a:p>
        </p:txBody>
      </p:sp>
      <p:sp>
        <p:nvSpPr>
          <p:cNvPr id="3" name="Content Placeholder 2"/>
          <p:cNvSpPr>
            <a:spLocks noGrp="1"/>
          </p:cNvSpPr>
          <p:nvPr>
            <p:ph idx="1"/>
          </p:nvPr>
        </p:nvSpPr>
        <p:spPr/>
        <p:txBody>
          <a:bodyPr/>
          <a:lstStyle/>
          <a:p>
            <a:r>
              <a:rPr lang="en-US" dirty="0"/>
              <a:t>All nodes at a given depth are expanded first before any nodes at next level</a:t>
            </a:r>
          </a:p>
          <a:p>
            <a:r>
              <a:rPr lang="en-US" dirty="0"/>
              <a:t>FIFO queue for Frontier</a:t>
            </a:r>
          </a:p>
          <a:p>
            <a:r>
              <a:rPr lang="en-US" dirty="0"/>
              <a:t>Shallowest (min depth) unexpanded node is chosen for expansion</a:t>
            </a:r>
          </a:p>
          <a:p>
            <a:endParaRPr lang="en-US" dirty="0"/>
          </a:p>
          <a:p>
            <a:r>
              <a:rPr lang="en-US" dirty="0"/>
              <a:t>Instance of general graph-search algorithm</a:t>
            </a:r>
          </a:p>
          <a:p>
            <a:r>
              <a:rPr lang="en-US" dirty="0"/>
              <a:t>Discards any redundant path by checking with Explored Set and Frontier Set (must have a path shallower which was seen before)</a:t>
            </a:r>
          </a:p>
          <a:p>
            <a:r>
              <a:rPr lang="en-US" dirty="0"/>
              <a:t>Hence, it always has the shallowest path to every state</a:t>
            </a:r>
          </a:p>
        </p:txBody>
      </p:sp>
    </p:spTree>
    <p:extLst>
      <p:ext uri="{BB962C8B-B14F-4D97-AF65-F5344CB8AC3E}">
        <p14:creationId xmlns:p14="http://schemas.microsoft.com/office/powerpoint/2010/main" val="171237303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Breadth First Search – Evaluation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7819" y="1334302"/>
                <a:ext cx="11049000" cy="5032376"/>
              </a:xfrm>
            </p:spPr>
            <p:txBody>
              <a:bodyPr>
                <a:normAutofit/>
              </a:bodyPr>
              <a:lstStyle/>
              <a:p>
                <a:r>
                  <a:rPr lang="en-US" sz="2400" dirty="0"/>
                  <a:t>Complete – If the shallowest goal node is at a depth d, BFS will eventually find it by generating all shallower nodes</a:t>
                </a:r>
              </a:p>
              <a:p>
                <a:r>
                  <a:rPr lang="en-US" sz="2400" dirty="0"/>
                  <a:t>Optimal – Not necessarily. Optimal if path cost is non-decreasing function of depth of node. E.g., all actions have same cost</a:t>
                </a:r>
              </a:p>
              <a:p>
                <a:r>
                  <a:rPr lang="en-US" sz="2400" dirty="0"/>
                  <a:t>Time Complexity – </a:t>
                </a:r>
                <a14:m>
                  <m:oMath xmlns:m="http://schemas.openxmlformats.org/officeDocument/2006/math">
                    <m:r>
                      <a:rPr lang="en-US" sz="2400" b="0" i="1" smtClean="0">
                        <a:latin typeface="Cambria Math" charset="0"/>
                        <a:ea typeface="Cambria Math" charset="0"/>
                        <a:cs typeface="Cambria Math" charset="0"/>
                      </a:rPr>
                      <m:t>𝒪</m:t>
                    </m:r>
                    <m:r>
                      <a:rPr lang="en-US" sz="2400" b="0" i="1" smtClean="0">
                        <a:latin typeface="Cambria Math" charset="0"/>
                        <a:ea typeface="Cambria Math" charset="0"/>
                        <a:cs typeface="Cambria Math" charset="0"/>
                      </a:rPr>
                      <m:t>(</m:t>
                    </m:r>
                    <m:sSup>
                      <m:sSupPr>
                        <m:ctrlPr>
                          <a:rPr lang="en-US" sz="2400" b="0" i="1" smtClean="0">
                            <a:latin typeface="Cambria Math" panose="02040503050406030204" pitchFamily="18" charset="0"/>
                            <a:ea typeface="Cambria Math" charset="0"/>
                            <a:cs typeface="Cambria Math" charset="0"/>
                          </a:rPr>
                        </m:ctrlPr>
                      </m:sSupPr>
                      <m:e>
                        <m:r>
                          <a:rPr lang="en-US" sz="2400" b="0" i="1" smtClean="0">
                            <a:latin typeface="Cambria Math" charset="0"/>
                            <a:ea typeface="Cambria Math" charset="0"/>
                            <a:cs typeface="Cambria Math" charset="0"/>
                          </a:rPr>
                          <m:t>𝑏</m:t>
                        </m:r>
                      </m:e>
                      <m:sup>
                        <m:r>
                          <a:rPr lang="en-US" sz="2400" b="0" i="1" smtClean="0">
                            <a:latin typeface="Cambria Math" charset="0"/>
                            <a:ea typeface="Cambria Math" charset="0"/>
                            <a:cs typeface="Cambria Math" charset="0"/>
                          </a:rPr>
                          <m:t>𝑑</m:t>
                        </m:r>
                      </m:sup>
                    </m:sSup>
                    <m:r>
                      <a:rPr lang="en-US" sz="2400" b="0" i="1" smtClean="0">
                        <a:latin typeface="Cambria Math" charset="0"/>
                        <a:ea typeface="Cambria Math" charset="0"/>
                        <a:cs typeface="Cambria Math" charset="0"/>
                      </a:rPr>
                      <m:t>)</m:t>
                    </m:r>
                  </m:oMath>
                </a14:m>
                <a:r>
                  <a:rPr lang="en-US" sz="2400" dirty="0"/>
                  <a:t> b - branching factor, d – depth</a:t>
                </a:r>
              </a:p>
              <a:p>
                <a:pPr lvl="1"/>
                <a:r>
                  <a:rPr lang="en-US" dirty="0"/>
                  <a:t>Nodes expanded at depth 1 = b</a:t>
                </a:r>
              </a:p>
              <a:p>
                <a:pPr lvl="1"/>
                <a:r>
                  <a:rPr lang="en-US" dirty="0"/>
                  <a:t>Nodes expanded at depth 2 = b</a:t>
                </a:r>
                <a:r>
                  <a:rPr lang="en-US" baseline="30000" dirty="0"/>
                  <a:t>2</a:t>
                </a:r>
                <a:endParaRPr lang="en-US" dirty="0"/>
              </a:p>
              <a:p>
                <a:pPr lvl="1"/>
                <a:r>
                  <a:rPr lang="en-US" dirty="0"/>
                  <a:t>Nodes expanded at depth d = b</a:t>
                </a:r>
                <a:r>
                  <a:rPr lang="en-US" baseline="30000" dirty="0"/>
                  <a:t>d</a:t>
                </a:r>
                <a:endParaRPr lang="en-US" dirty="0"/>
              </a:p>
              <a:p>
                <a:pPr marL="457200" lvl="1" indent="0">
                  <a:buNone/>
                </a:pPr>
                <a:r>
                  <a:rPr lang="en-US" sz="2400" dirty="0"/>
                  <a:t>Space Complexity – </a:t>
                </a:r>
                <a14:m>
                  <m:oMath xmlns:m="http://schemas.openxmlformats.org/officeDocument/2006/math">
                    <m:r>
                      <a:rPr lang="en-US" sz="2400" i="1">
                        <a:latin typeface="Cambria Math" charset="0"/>
                        <a:ea typeface="Cambria Math" charset="0"/>
                        <a:cs typeface="Cambria Math" charset="0"/>
                      </a:rPr>
                      <m:t>𝒪</m:t>
                    </m:r>
                    <m:r>
                      <a:rPr lang="en-US" sz="2400" i="1">
                        <a:latin typeface="Cambria Math" charset="0"/>
                        <a:ea typeface="Cambria Math" charset="0"/>
                        <a:cs typeface="Cambria Math" charset="0"/>
                      </a:rPr>
                      <m:t>(</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𝑏</m:t>
                        </m:r>
                      </m:e>
                      <m:sup>
                        <m:r>
                          <a:rPr lang="en-US" sz="2400" i="1">
                            <a:latin typeface="Cambria Math" charset="0"/>
                            <a:ea typeface="Cambria Math" charset="0"/>
                            <a:cs typeface="Cambria Math" charset="0"/>
                          </a:rPr>
                          <m:t>𝑑</m:t>
                        </m:r>
                      </m:sup>
                    </m:sSup>
                    <m:r>
                      <a:rPr lang="en-US" sz="2400" i="1">
                        <a:latin typeface="Cambria Math" charset="0"/>
                        <a:ea typeface="Cambria Math" charset="0"/>
                        <a:cs typeface="Cambria Math" charset="0"/>
                      </a:rPr>
                      <m:t>)</m:t>
                    </m:r>
                  </m:oMath>
                </a14:m>
                <a:r>
                  <a:rPr lang="en-US" sz="2400" dirty="0"/>
                  <a:t> </a:t>
                </a:r>
              </a:p>
              <a:p>
                <a:pPr lvl="1"/>
                <a14:m>
                  <m:oMath xmlns:m="http://schemas.openxmlformats.org/officeDocument/2006/math">
                    <m:r>
                      <a:rPr lang="en-US" i="1">
                        <a:latin typeface="Cambria Math" charset="0"/>
                        <a:ea typeface="Cambria Math" charset="0"/>
                        <a:cs typeface="Cambria Math" charset="0"/>
                      </a:rPr>
                      <m:t>𝒪</m:t>
                    </m:r>
                    <m:r>
                      <a:rPr lang="en-US" i="1">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𝑏</m:t>
                        </m:r>
                      </m:e>
                      <m:sup>
                        <m:r>
                          <a:rPr lang="en-US" i="1">
                            <a:latin typeface="Cambria Math" charset="0"/>
                            <a:ea typeface="Cambria Math" charset="0"/>
                            <a:cs typeface="Cambria Math" charset="0"/>
                          </a:rPr>
                          <m:t>𝑑</m:t>
                        </m:r>
                        <m:r>
                          <a:rPr lang="en-US" b="0" i="1" smtClean="0">
                            <a:latin typeface="Cambria Math" charset="0"/>
                            <a:ea typeface="Cambria Math" charset="0"/>
                            <a:cs typeface="Cambria Math" charset="0"/>
                          </a:rPr>
                          <m:t>−1</m:t>
                        </m:r>
                      </m:sup>
                    </m:sSup>
                    <m:r>
                      <a:rPr lang="en-US" i="1">
                        <a:latin typeface="Cambria Math" charset="0"/>
                        <a:ea typeface="Cambria Math" charset="0"/>
                        <a:cs typeface="Cambria Math" charset="0"/>
                      </a:rPr>
                      <m:t>)</m:t>
                    </m:r>
                  </m:oMath>
                </a14:m>
                <a:r>
                  <a:rPr lang="en-US" dirty="0"/>
                  <a:t> in explored set</a:t>
                </a:r>
                <a14:m>
                  <m:oMath xmlns:m="http://schemas.openxmlformats.org/officeDocument/2006/math">
                    <m:r>
                      <a:rPr lang="en-US" b="0" i="0" smtClean="0">
                        <a:latin typeface="Cambria Math" panose="02040503050406030204" pitchFamily="18" charset="0"/>
                        <a:ea typeface="Cambria Math" charset="0"/>
                        <a:cs typeface="Cambria Math" charset="0"/>
                      </a:rPr>
                      <m:t>,  </m:t>
                    </m:r>
                    <m:r>
                      <a:rPr lang="en-US" i="1">
                        <a:latin typeface="Cambria Math" charset="0"/>
                        <a:ea typeface="Cambria Math" charset="0"/>
                        <a:cs typeface="Cambria Math" charset="0"/>
                      </a:rPr>
                      <m:t>𝒪</m:t>
                    </m:r>
                    <m:r>
                      <a:rPr lang="en-US" i="1">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𝑏</m:t>
                        </m:r>
                      </m:e>
                      <m:sup>
                        <m:r>
                          <a:rPr lang="en-US" i="1">
                            <a:latin typeface="Cambria Math" charset="0"/>
                            <a:ea typeface="Cambria Math" charset="0"/>
                            <a:cs typeface="Cambria Math" charset="0"/>
                          </a:rPr>
                          <m:t>𝑑</m:t>
                        </m:r>
                      </m:sup>
                    </m:sSup>
                    <m:r>
                      <a:rPr lang="en-US" i="1">
                        <a:latin typeface="Cambria Math" charset="0"/>
                        <a:ea typeface="Cambria Math" charset="0"/>
                        <a:cs typeface="Cambria Math" charset="0"/>
                      </a:rPr>
                      <m:t>)</m:t>
                    </m:r>
                  </m:oMath>
                </a14:m>
                <a:r>
                  <a:rPr lang="en-US" dirty="0"/>
                  <a:t> in frontier set.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7819" y="1334302"/>
                <a:ext cx="11049000" cy="5032376"/>
              </a:xfrm>
              <a:blipFill>
                <a:blip r:embed="rId2"/>
                <a:stretch>
                  <a:fillRect l="-773" t="-848"/>
                </a:stretch>
              </a:blipFill>
            </p:spPr>
            <p:txBody>
              <a:bodyPr/>
              <a:lstStyle/>
              <a:p>
                <a:r>
                  <a:rPr lang="en-US">
                    <a:noFill/>
                  </a:rPr>
                  <a:t> </a:t>
                </a:r>
              </a:p>
            </p:txBody>
          </p:sp>
        </mc:Fallback>
      </mc:AlternateContent>
    </p:spTree>
    <p:extLst>
      <p:ext uri="{BB962C8B-B14F-4D97-AF65-F5344CB8AC3E}">
        <p14:creationId xmlns:p14="http://schemas.microsoft.com/office/powerpoint/2010/main" val="244905783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Breadth First Search – Evaluation</a:t>
            </a:r>
          </a:p>
        </p:txBody>
      </p:sp>
      <p:sp>
        <p:nvSpPr>
          <p:cNvPr id="3" name="Content Placeholder 2"/>
          <p:cNvSpPr>
            <a:spLocks noGrp="1"/>
          </p:cNvSpPr>
          <p:nvPr>
            <p:ph idx="1"/>
          </p:nvPr>
        </p:nvSpPr>
        <p:spPr/>
        <p:txBody>
          <a:bodyPr/>
          <a:lstStyle/>
          <a:p>
            <a:r>
              <a:rPr lang="en-US" dirty="0"/>
              <a:t>Why is Space Complexity a big problem? Imagine a problem with</a:t>
            </a:r>
          </a:p>
          <a:p>
            <a:pPr lvl="1"/>
            <a:r>
              <a:rPr lang="en-US" dirty="0"/>
              <a:t>branching factor b = 10 </a:t>
            </a:r>
          </a:p>
          <a:p>
            <a:pPr lvl="1"/>
            <a:r>
              <a:rPr lang="en-US" dirty="0"/>
              <a:t>generates 1 million nodes/sec</a:t>
            </a:r>
          </a:p>
          <a:p>
            <a:pPr lvl="1"/>
            <a:r>
              <a:rPr lang="en-US" dirty="0"/>
              <a:t>Each node requires 1KB</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9447" y="3641897"/>
            <a:ext cx="8474622" cy="2906924"/>
          </a:xfrm>
          <a:prstGeom prst="rect">
            <a:avLst/>
          </a:prstGeom>
        </p:spPr>
      </p:pic>
    </p:spTree>
    <p:extLst>
      <p:ext uri="{BB962C8B-B14F-4D97-AF65-F5344CB8AC3E}">
        <p14:creationId xmlns:p14="http://schemas.microsoft.com/office/powerpoint/2010/main" val="358533131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18528-1725-4834-ACC0-881B23943C7C}"/>
              </a:ext>
            </a:extLst>
          </p:cNvPr>
          <p:cNvSpPr>
            <a:spLocks noGrp="1"/>
          </p:cNvSpPr>
          <p:nvPr>
            <p:ph type="title"/>
          </p:nvPr>
        </p:nvSpPr>
        <p:spPr/>
        <p:txBody>
          <a:bodyPr/>
          <a:lstStyle/>
          <a:p>
            <a:r>
              <a:rPr lang="en-US" dirty="0"/>
              <a:t>Depth First Search</a:t>
            </a:r>
          </a:p>
        </p:txBody>
      </p:sp>
      <p:pic>
        <p:nvPicPr>
          <p:cNvPr id="5" name="Content Placeholder 4">
            <a:extLst>
              <a:ext uri="{FF2B5EF4-FFF2-40B4-BE49-F238E27FC236}">
                <a16:creationId xmlns:a16="http://schemas.microsoft.com/office/drawing/2014/main" id="{21844C42-4DA7-4F82-A97F-93D941D18D07}"/>
              </a:ext>
            </a:extLst>
          </p:cNvPr>
          <p:cNvPicPr>
            <a:picLocks noGrp="1" noChangeAspect="1"/>
          </p:cNvPicPr>
          <p:nvPr>
            <p:ph idx="1"/>
          </p:nvPr>
        </p:nvPicPr>
        <p:blipFill>
          <a:blip r:embed="rId2"/>
          <a:stretch>
            <a:fillRect/>
          </a:stretch>
        </p:blipFill>
        <p:spPr>
          <a:xfrm>
            <a:off x="863641" y="1684422"/>
            <a:ext cx="7620300" cy="3369392"/>
          </a:xfrm>
          <a:prstGeom prst="rect">
            <a:avLst/>
          </a:prstGeom>
        </p:spPr>
      </p:pic>
    </p:spTree>
    <p:extLst>
      <p:ext uri="{BB962C8B-B14F-4D97-AF65-F5344CB8AC3E}">
        <p14:creationId xmlns:p14="http://schemas.microsoft.com/office/powerpoint/2010/main" val="27667251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EF1E-F21B-4754-A039-2DEDA9184547}"/>
              </a:ext>
            </a:extLst>
          </p:cNvPr>
          <p:cNvSpPr>
            <a:spLocks noGrp="1"/>
          </p:cNvSpPr>
          <p:nvPr>
            <p:ph type="title"/>
          </p:nvPr>
        </p:nvSpPr>
        <p:spPr/>
        <p:txBody>
          <a:bodyPr/>
          <a:lstStyle/>
          <a:p>
            <a:r>
              <a:rPr lang="en-US" dirty="0"/>
              <a:t>DFS EXAMPLE 1</a:t>
            </a:r>
          </a:p>
        </p:txBody>
      </p:sp>
      <p:pic>
        <p:nvPicPr>
          <p:cNvPr id="1026" name="Picture 2" descr="Example of Depth First Search">
            <a:extLst>
              <a:ext uri="{FF2B5EF4-FFF2-40B4-BE49-F238E27FC236}">
                <a16:creationId xmlns:a16="http://schemas.microsoft.com/office/drawing/2014/main" id="{E0552A64-DEF9-4738-B622-A5D11FA18757}"/>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28069" y="2609850"/>
            <a:ext cx="6858000" cy="247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4392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73723" y="6484620"/>
            <a:ext cx="3106420" cy="0"/>
          </a:xfrm>
          <a:custGeom>
            <a:avLst/>
            <a:gdLst/>
            <a:ahLst/>
            <a:cxnLst/>
            <a:rect l="l" t="t" r="r" b="b"/>
            <a:pathLst>
              <a:path w="3106420">
                <a:moveTo>
                  <a:pt x="0" y="0"/>
                </a:moveTo>
                <a:lnTo>
                  <a:pt x="3105912" y="0"/>
                </a:lnTo>
              </a:path>
            </a:pathLst>
          </a:custGeom>
          <a:ln w="48768">
            <a:solidFill>
              <a:srgbClr val="8EB4E2"/>
            </a:solidFill>
          </a:ln>
        </p:spPr>
        <p:txBody>
          <a:bodyPr wrap="square" lIns="0" tIns="0" rIns="0" bIns="0" rtlCol="0"/>
          <a:lstStyle/>
          <a:p>
            <a:endParaRPr/>
          </a:p>
        </p:txBody>
      </p:sp>
      <p:sp>
        <p:nvSpPr>
          <p:cNvPr id="3" name="object 3"/>
          <p:cNvSpPr/>
          <p:nvPr/>
        </p:nvSpPr>
        <p:spPr>
          <a:xfrm>
            <a:off x="9209531" y="6483096"/>
            <a:ext cx="2982595" cy="0"/>
          </a:xfrm>
          <a:custGeom>
            <a:avLst/>
            <a:gdLst/>
            <a:ahLst/>
            <a:cxnLst/>
            <a:rect l="l" t="t" r="r" b="b"/>
            <a:pathLst>
              <a:path w="2982595">
                <a:moveTo>
                  <a:pt x="0" y="0"/>
                </a:moveTo>
                <a:lnTo>
                  <a:pt x="2982468" y="0"/>
                </a:lnTo>
              </a:path>
            </a:pathLst>
          </a:custGeom>
          <a:ln w="45720">
            <a:solidFill>
              <a:srgbClr val="FF0000"/>
            </a:solidFill>
          </a:ln>
        </p:spPr>
        <p:txBody>
          <a:bodyPr wrap="square" lIns="0" tIns="0" rIns="0" bIns="0" rtlCol="0"/>
          <a:lstStyle/>
          <a:p>
            <a:endParaRPr/>
          </a:p>
        </p:txBody>
      </p:sp>
      <p:sp>
        <p:nvSpPr>
          <p:cNvPr id="4" name="object 4"/>
          <p:cNvSpPr/>
          <p:nvPr/>
        </p:nvSpPr>
        <p:spPr>
          <a:xfrm>
            <a:off x="2779776" y="6484620"/>
            <a:ext cx="3439795" cy="0"/>
          </a:xfrm>
          <a:custGeom>
            <a:avLst/>
            <a:gdLst/>
            <a:ahLst/>
            <a:cxnLst/>
            <a:rect l="l" t="t" r="r" b="b"/>
            <a:pathLst>
              <a:path w="3439795">
                <a:moveTo>
                  <a:pt x="0" y="0"/>
                </a:moveTo>
                <a:lnTo>
                  <a:pt x="3439667" y="0"/>
                </a:lnTo>
              </a:path>
            </a:pathLst>
          </a:custGeom>
          <a:ln w="48768">
            <a:solidFill>
              <a:srgbClr val="FFCE00"/>
            </a:solidFill>
          </a:ln>
        </p:spPr>
        <p:txBody>
          <a:bodyPr wrap="square" lIns="0" tIns="0" rIns="0" bIns="0" rtlCol="0"/>
          <a:lstStyle/>
          <a:p>
            <a:endParaRPr/>
          </a:p>
        </p:txBody>
      </p:sp>
      <p:sp>
        <p:nvSpPr>
          <p:cNvPr id="5" name="object 5"/>
          <p:cNvSpPr/>
          <p:nvPr/>
        </p:nvSpPr>
        <p:spPr>
          <a:xfrm>
            <a:off x="0" y="0"/>
            <a:ext cx="9400540" cy="1126490"/>
          </a:xfrm>
          <a:custGeom>
            <a:avLst/>
            <a:gdLst/>
            <a:ahLst/>
            <a:cxnLst/>
            <a:rect l="l" t="t" r="r" b="b"/>
            <a:pathLst>
              <a:path w="9400540" h="1126490">
                <a:moveTo>
                  <a:pt x="0" y="1126236"/>
                </a:moveTo>
                <a:lnTo>
                  <a:pt x="9400032" y="1126236"/>
                </a:lnTo>
                <a:lnTo>
                  <a:pt x="9400032" y="0"/>
                </a:lnTo>
                <a:lnTo>
                  <a:pt x="0" y="0"/>
                </a:lnTo>
                <a:lnTo>
                  <a:pt x="0" y="1126236"/>
                </a:lnTo>
                <a:close/>
              </a:path>
            </a:pathLst>
          </a:custGeom>
          <a:solidFill>
            <a:srgbClr val="FFFF00"/>
          </a:solidFill>
        </p:spPr>
        <p:txBody>
          <a:bodyPr wrap="square" lIns="0" tIns="0" rIns="0" bIns="0" rtlCol="0"/>
          <a:lstStyle/>
          <a:p>
            <a:endParaRPr/>
          </a:p>
        </p:txBody>
      </p:sp>
      <p:sp>
        <p:nvSpPr>
          <p:cNvPr id="6" name="object 6"/>
          <p:cNvSpPr/>
          <p:nvPr/>
        </p:nvSpPr>
        <p:spPr>
          <a:xfrm>
            <a:off x="3381755" y="1149858"/>
            <a:ext cx="3106420" cy="0"/>
          </a:xfrm>
          <a:custGeom>
            <a:avLst/>
            <a:gdLst/>
            <a:ahLst/>
            <a:cxnLst/>
            <a:rect l="l" t="t" r="r" b="b"/>
            <a:pathLst>
              <a:path w="3106420">
                <a:moveTo>
                  <a:pt x="0" y="0"/>
                </a:moveTo>
                <a:lnTo>
                  <a:pt x="3105912" y="0"/>
                </a:lnTo>
              </a:path>
            </a:pathLst>
          </a:custGeom>
          <a:ln w="47244">
            <a:solidFill>
              <a:srgbClr val="8EB4E2"/>
            </a:solidFill>
          </a:ln>
        </p:spPr>
        <p:txBody>
          <a:bodyPr wrap="square" lIns="0" tIns="0" rIns="0" bIns="0" rtlCol="0"/>
          <a:lstStyle/>
          <a:p>
            <a:endParaRPr/>
          </a:p>
        </p:txBody>
      </p:sp>
      <p:sp>
        <p:nvSpPr>
          <p:cNvPr id="7" name="object 7"/>
          <p:cNvSpPr/>
          <p:nvPr/>
        </p:nvSpPr>
        <p:spPr>
          <a:xfrm>
            <a:off x="6420611" y="1148333"/>
            <a:ext cx="2979420" cy="0"/>
          </a:xfrm>
          <a:custGeom>
            <a:avLst/>
            <a:gdLst/>
            <a:ahLst/>
            <a:cxnLst/>
            <a:rect l="l" t="t" r="r" b="b"/>
            <a:pathLst>
              <a:path w="2979420">
                <a:moveTo>
                  <a:pt x="0" y="0"/>
                </a:moveTo>
                <a:lnTo>
                  <a:pt x="2979419" y="0"/>
                </a:lnTo>
              </a:path>
            </a:pathLst>
          </a:custGeom>
          <a:ln w="44196">
            <a:solidFill>
              <a:srgbClr val="FF0000"/>
            </a:solidFill>
          </a:ln>
        </p:spPr>
        <p:txBody>
          <a:bodyPr wrap="square" lIns="0" tIns="0" rIns="0" bIns="0" rtlCol="0"/>
          <a:lstStyle/>
          <a:p>
            <a:endParaRPr/>
          </a:p>
        </p:txBody>
      </p:sp>
      <p:sp>
        <p:nvSpPr>
          <p:cNvPr id="8" name="object 8"/>
          <p:cNvSpPr/>
          <p:nvPr/>
        </p:nvSpPr>
        <p:spPr>
          <a:xfrm>
            <a:off x="0" y="1149858"/>
            <a:ext cx="3429000" cy="0"/>
          </a:xfrm>
          <a:custGeom>
            <a:avLst/>
            <a:gdLst/>
            <a:ahLst/>
            <a:cxnLst/>
            <a:rect l="l" t="t" r="r" b="b"/>
            <a:pathLst>
              <a:path w="3429000">
                <a:moveTo>
                  <a:pt x="0" y="0"/>
                </a:moveTo>
                <a:lnTo>
                  <a:pt x="3429000" y="0"/>
                </a:lnTo>
              </a:path>
            </a:pathLst>
          </a:custGeom>
          <a:ln w="47244">
            <a:solidFill>
              <a:srgbClr val="FFCE00"/>
            </a:solidFill>
          </a:ln>
        </p:spPr>
        <p:txBody>
          <a:bodyPr wrap="square" lIns="0" tIns="0" rIns="0" bIns="0" rtlCol="0"/>
          <a:lstStyle/>
          <a:p>
            <a:endParaRPr/>
          </a:p>
        </p:txBody>
      </p:sp>
      <p:sp>
        <p:nvSpPr>
          <p:cNvPr id="9" name="object 9"/>
          <p:cNvSpPr txBox="1"/>
          <p:nvPr/>
        </p:nvSpPr>
        <p:spPr>
          <a:xfrm>
            <a:off x="9774428" y="595630"/>
            <a:ext cx="1678305" cy="617855"/>
          </a:xfrm>
          <a:prstGeom prst="rect">
            <a:avLst/>
          </a:prstGeom>
        </p:spPr>
        <p:txBody>
          <a:bodyPr vert="horz" wrap="square" lIns="0" tIns="13335" rIns="0" bIns="0" rtlCol="0">
            <a:spAutoFit/>
          </a:bodyPr>
          <a:lstStyle/>
          <a:p>
            <a:pPr marL="12700">
              <a:lnSpc>
                <a:spcPts val="3050"/>
              </a:lnSpc>
              <a:spcBef>
                <a:spcPts val="105"/>
              </a:spcBef>
            </a:pPr>
            <a:r>
              <a:rPr sz="2600" b="1" dirty="0">
                <a:solidFill>
                  <a:srgbClr val="000099"/>
                </a:solidFill>
                <a:latin typeface="Arial"/>
                <a:cs typeface="Arial"/>
              </a:rPr>
              <a:t>BITS</a:t>
            </a:r>
            <a:r>
              <a:rPr sz="2600" b="1" spc="-85" dirty="0">
                <a:solidFill>
                  <a:srgbClr val="000099"/>
                </a:solidFill>
                <a:latin typeface="Arial"/>
                <a:cs typeface="Arial"/>
              </a:rPr>
              <a:t> </a:t>
            </a:r>
            <a:r>
              <a:rPr sz="2600" dirty="0">
                <a:solidFill>
                  <a:srgbClr val="000099"/>
                </a:solidFill>
                <a:latin typeface="Arial"/>
                <a:cs typeface="Arial"/>
              </a:rPr>
              <a:t>Pilani</a:t>
            </a:r>
            <a:endParaRPr sz="2600">
              <a:latin typeface="Arial"/>
              <a:cs typeface="Arial"/>
            </a:endParaRPr>
          </a:p>
          <a:p>
            <a:pPr marL="13970">
              <a:lnSpc>
                <a:spcPts val="1610"/>
              </a:lnSpc>
            </a:pPr>
            <a:r>
              <a:rPr sz="1400" dirty="0">
                <a:solidFill>
                  <a:srgbClr val="000099"/>
                </a:solidFill>
                <a:latin typeface="Arial"/>
                <a:cs typeface="Arial"/>
              </a:rPr>
              <a:t>Pilani</a:t>
            </a:r>
            <a:r>
              <a:rPr sz="1400" spc="-20" dirty="0">
                <a:solidFill>
                  <a:srgbClr val="000099"/>
                </a:solidFill>
                <a:latin typeface="Arial"/>
                <a:cs typeface="Arial"/>
              </a:rPr>
              <a:t> </a:t>
            </a:r>
            <a:r>
              <a:rPr sz="1400" dirty="0">
                <a:solidFill>
                  <a:srgbClr val="000099"/>
                </a:solidFill>
                <a:latin typeface="Arial"/>
                <a:cs typeface="Arial"/>
              </a:rPr>
              <a:t>Campus</a:t>
            </a:r>
            <a:endParaRPr sz="1400">
              <a:latin typeface="Arial"/>
              <a:cs typeface="Arial"/>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8/29/2020 7:42</a:t>
            </a:r>
            <a:r>
              <a:rPr spc="-65" dirty="0"/>
              <a:t> </a:t>
            </a:r>
            <a:r>
              <a:rPr dirty="0"/>
              <a:t>PM</a:t>
            </a: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15</a:t>
            </a:fld>
            <a:endParaRPr dirty="0"/>
          </a:p>
        </p:txBody>
      </p:sp>
      <p:sp>
        <p:nvSpPr>
          <p:cNvPr id="10" name="object 10"/>
          <p:cNvSpPr txBox="1"/>
          <p:nvPr/>
        </p:nvSpPr>
        <p:spPr>
          <a:xfrm>
            <a:off x="2053844" y="1586560"/>
            <a:ext cx="7999095" cy="2837180"/>
          </a:xfrm>
          <a:prstGeom prst="rect">
            <a:avLst/>
          </a:prstGeom>
        </p:spPr>
        <p:txBody>
          <a:bodyPr vert="horz" wrap="square" lIns="0" tIns="12065" rIns="0" bIns="0" rtlCol="0">
            <a:spAutoFit/>
          </a:bodyPr>
          <a:lstStyle/>
          <a:p>
            <a:pPr marL="355600" marR="1198880" indent="-289560">
              <a:lnSpc>
                <a:spcPct val="100000"/>
              </a:lnSpc>
              <a:spcBef>
                <a:spcPts val="95"/>
              </a:spcBef>
              <a:buFont typeface="Arial"/>
              <a:buChar char="•"/>
              <a:tabLst>
                <a:tab pos="355600" algn="l"/>
                <a:tab pos="356235" algn="l"/>
              </a:tabLst>
            </a:pPr>
            <a:r>
              <a:rPr sz="2800" spc="-30" dirty="0">
                <a:latin typeface="Calibri"/>
                <a:cs typeface="Calibri"/>
              </a:rPr>
              <a:t>Invention </a:t>
            </a:r>
            <a:r>
              <a:rPr sz="2800" spc="-5" dirty="0">
                <a:latin typeface="Calibri"/>
                <a:cs typeface="Calibri"/>
              </a:rPr>
              <a:t>of </a:t>
            </a:r>
            <a:r>
              <a:rPr sz="2800" spc="-15" dirty="0">
                <a:latin typeface="Calibri"/>
                <a:cs typeface="Calibri"/>
              </a:rPr>
              <a:t>Formal </a:t>
            </a:r>
            <a:r>
              <a:rPr sz="2800" spc="-5" dirty="0">
                <a:latin typeface="Calibri"/>
                <a:cs typeface="Calibri"/>
              </a:rPr>
              <a:t>Logic, </a:t>
            </a:r>
            <a:r>
              <a:rPr sz="2800" spc="-10" dirty="0">
                <a:latin typeface="Calibri"/>
                <a:cs typeface="Calibri"/>
              </a:rPr>
              <a:t>Greek Philosopher  </a:t>
            </a:r>
            <a:r>
              <a:rPr sz="2800" spc="-15" dirty="0">
                <a:latin typeface="Calibri"/>
                <a:cs typeface="Calibri"/>
              </a:rPr>
              <a:t>Aristotle, Third </a:t>
            </a:r>
            <a:r>
              <a:rPr sz="2800" spc="-10" dirty="0">
                <a:latin typeface="Calibri"/>
                <a:cs typeface="Calibri"/>
              </a:rPr>
              <a:t>century</a:t>
            </a:r>
            <a:r>
              <a:rPr sz="2800" spc="-50" dirty="0">
                <a:latin typeface="Calibri"/>
                <a:cs typeface="Calibri"/>
              </a:rPr>
              <a:t> </a:t>
            </a:r>
            <a:r>
              <a:rPr sz="2800" spc="-15" dirty="0">
                <a:latin typeface="Calibri"/>
                <a:cs typeface="Calibri"/>
              </a:rPr>
              <a:t>BC.</a:t>
            </a:r>
            <a:endParaRPr sz="2800">
              <a:latin typeface="Calibri"/>
              <a:cs typeface="Calibri"/>
            </a:endParaRPr>
          </a:p>
          <a:p>
            <a:pPr marL="355600" indent="-343535">
              <a:lnSpc>
                <a:spcPct val="100000"/>
              </a:lnSpc>
              <a:spcBef>
                <a:spcPts val="5"/>
              </a:spcBef>
              <a:buChar char="•"/>
              <a:tabLst>
                <a:tab pos="355600" algn="l"/>
                <a:tab pos="356235" algn="l"/>
              </a:tabLst>
            </a:pPr>
            <a:r>
              <a:rPr sz="2800" spc="-25" dirty="0">
                <a:latin typeface="Calibri"/>
                <a:cs typeface="Calibri"/>
              </a:rPr>
              <a:t>Introduced </a:t>
            </a:r>
            <a:r>
              <a:rPr sz="2800" spc="-15" dirty="0">
                <a:latin typeface="Calibri"/>
                <a:cs typeface="Calibri"/>
              </a:rPr>
              <a:t>syllogisms, providing argument</a:t>
            </a:r>
            <a:r>
              <a:rPr sz="2800" spc="45" dirty="0">
                <a:latin typeface="Calibri"/>
                <a:cs typeface="Calibri"/>
              </a:rPr>
              <a:t> </a:t>
            </a:r>
            <a:r>
              <a:rPr sz="2800" spc="-15" dirty="0">
                <a:latin typeface="Calibri"/>
                <a:cs typeface="Calibri"/>
              </a:rPr>
              <a:t>structures</a:t>
            </a:r>
            <a:endParaRPr sz="2800">
              <a:latin typeface="Calibri"/>
              <a:cs typeface="Calibri"/>
            </a:endParaRPr>
          </a:p>
          <a:p>
            <a:pPr>
              <a:lnSpc>
                <a:spcPct val="100000"/>
              </a:lnSpc>
              <a:spcBef>
                <a:spcPts val="40"/>
              </a:spcBef>
            </a:pPr>
            <a:endParaRPr sz="2900">
              <a:latin typeface="Times New Roman"/>
              <a:cs typeface="Times New Roman"/>
            </a:endParaRPr>
          </a:p>
          <a:p>
            <a:pPr marL="12700">
              <a:lnSpc>
                <a:spcPct val="100000"/>
              </a:lnSpc>
            </a:pPr>
            <a:r>
              <a:rPr sz="2400" i="1" dirty="0">
                <a:solidFill>
                  <a:srgbClr val="053762"/>
                </a:solidFill>
                <a:latin typeface="Calibri"/>
                <a:cs typeface="Calibri"/>
              </a:rPr>
              <a:t>In </a:t>
            </a:r>
            <a:r>
              <a:rPr sz="2400" i="1" spc="-5" dirty="0">
                <a:solidFill>
                  <a:srgbClr val="053762"/>
                </a:solidFill>
                <a:latin typeface="Calibri"/>
                <a:cs typeface="Calibri"/>
              </a:rPr>
              <a:t>all </a:t>
            </a:r>
            <a:r>
              <a:rPr sz="2400" i="1" dirty="0">
                <a:solidFill>
                  <a:srgbClr val="053762"/>
                </a:solidFill>
                <a:latin typeface="Calibri"/>
                <a:cs typeface="Calibri"/>
              </a:rPr>
              <a:t>boring classes, </a:t>
            </a:r>
            <a:r>
              <a:rPr sz="2400" i="1" spc="-5" dirty="0">
                <a:solidFill>
                  <a:srgbClr val="053762"/>
                </a:solidFill>
                <a:latin typeface="Calibri"/>
                <a:cs typeface="Calibri"/>
              </a:rPr>
              <a:t>students</a:t>
            </a:r>
            <a:r>
              <a:rPr sz="2400" i="1" spc="-185" dirty="0">
                <a:solidFill>
                  <a:srgbClr val="053762"/>
                </a:solidFill>
                <a:latin typeface="Calibri"/>
                <a:cs typeface="Calibri"/>
              </a:rPr>
              <a:t> </a:t>
            </a:r>
            <a:r>
              <a:rPr sz="2400" i="1" spc="-5" dirty="0">
                <a:solidFill>
                  <a:srgbClr val="053762"/>
                </a:solidFill>
                <a:latin typeface="Calibri"/>
                <a:cs typeface="Calibri"/>
              </a:rPr>
              <a:t>sleeps</a:t>
            </a:r>
            <a:endParaRPr sz="2400">
              <a:latin typeface="Calibri"/>
              <a:cs typeface="Calibri"/>
            </a:endParaRPr>
          </a:p>
          <a:p>
            <a:pPr marL="12700">
              <a:lnSpc>
                <a:spcPct val="100000"/>
              </a:lnSpc>
              <a:spcBef>
                <a:spcPts val="25"/>
              </a:spcBef>
            </a:pPr>
            <a:r>
              <a:rPr sz="2400" i="1" dirty="0">
                <a:solidFill>
                  <a:srgbClr val="053762"/>
                </a:solidFill>
                <a:latin typeface="Calibri"/>
                <a:cs typeface="Calibri"/>
              </a:rPr>
              <a:t>It is a </a:t>
            </a:r>
            <a:r>
              <a:rPr sz="2400" i="1" spc="-5" dirty="0">
                <a:solidFill>
                  <a:srgbClr val="053762"/>
                </a:solidFill>
                <a:latin typeface="Calibri"/>
                <a:cs typeface="Calibri"/>
              </a:rPr>
              <a:t>boring</a:t>
            </a:r>
            <a:r>
              <a:rPr sz="2400" i="1" spc="-114" dirty="0">
                <a:solidFill>
                  <a:srgbClr val="053762"/>
                </a:solidFill>
                <a:latin typeface="Calibri"/>
                <a:cs typeface="Calibri"/>
              </a:rPr>
              <a:t> </a:t>
            </a:r>
            <a:r>
              <a:rPr sz="2400" i="1" dirty="0">
                <a:solidFill>
                  <a:srgbClr val="053762"/>
                </a:solidFill>
                <a:latin typeface="Calibri"/>
                <a:cs typeface="Calibri"/>
              </a:rPr>
              <a:t>class</a:t>
            </a:r>
            <a:endParaRPr sz="2400">
              <a:latin typeface="Calibri"/>
              <a:cs typeface="Calibri"/>
            </a:endParaRPr>
          </a:p>
          <a:p>
            <a:pPr marL="12700">
              <a:lnSpc>
                <a:spcPct val="100000"/>
              </a:lnSpc>
              <a:spcBef>
                <a:spcPts val="15"/>
              </a:spcBef>
            </a:pPr>
            <a:r>
              <a:rPr sz="2400" i="1" spc="-5" dirty="0">
                <a:solidFill>
                  <a:srgbClr val="053762"/>
                </a:solidFill>
                <a:latin typeface="Calibri"/>
                <a:cs typeface="Calibri"/>
              </a:rPr>
              <a:t>Students sleeps </a:t>
            </a:r>
            <a:r>
              <a:rPr sz="2400" i="1" dirty="0">
                <a:solidFill>
                  <a:srgbClr val="053762"/>
                </a:solidFill>
                <a:latin typeface="Calibri"/>
                <a:cs typeface="Calibri"/>
              </a:rPr>
              <a:t>in this class [ Are </a:t>
            </a:r>
            <a:r>
              <a:rPr sz="2400" i="1" spc="-5" dirty="0">
                <a:solidFill>
                  <a:srgbClr val="053762"/>
                </a:solidFill>
                <a:latin typeface="Calibri"/>
                <a:cs typeface="Calibri"/>
              </a:rPr>
              <a:t>you </a:t>
            </a:r>
            <a:r>
              <a:rPr sz="2400" i="1" dirty="0">
                <a:solidFill>
                  <a:srgbClr val="053762"/>
                </a:solidFill>
                <a:latin typeface="Calibri"/>
                <a:cs typeface="Calibri"/>
              </a:rPr>
              <a:t>?</a:t>
            </a:r>
            <a:r>
              <a:rPr sz="2400" i="1" spc="-240" dirty="0">
                <a:solidFill>
                  <a:srgbClr val="053762"/>
                </a:solidFill>
                <a:latin typeface="Calibri"/>
                <a:cs typeface="Calibri"/>
              </a:rPr>
              <a:t> </a:t>
            </a:r>
            <a:r>
              <a:rPr sz="2400" i="1" dirty="0">
                <a:solidFill>
                  <a:srgbClr val="053762"/>
                </a:solidFill>
                <a:latin typeface="Calibri"/>
                <a:cs typeface="Calibri"/>
              </a:rPr>
              <a:t>]</a:t>
            </a:r>
            <a:endParaRPr sz="2400">
              <a:latin typeface="Calibri"/>
              <a:cs typeface="Calibri"/>
            </a:endParaRPr>
          </a:p>
        </p:txBody>
      </p:sp>
      <p:sp>
        <p:nvSpPr>
          <p:cNvPr id="11" name="object 11"/>
          <p:cNvSpPr txBox="1">
            <a:spLocks noGrp="1"/>
          </p:cNvSpPr>
          <p:nvPr>
            <p:ph type="title"/>
          </p:nvPr>
        </p:nvSpPr>
        <p:spPr>
          <a:xfrm>
            <a:off x="1915414" y="289306"/>
            <a:ext cx="3678554" cy="513715"/>
          </a:xfrm>
          <a:prstGeom prst="rect">
            <a:avLst/>
          </a:prstGeom>
        </p:spPr>
        <p:txBody>
          <a:bodyPr vert="horz" wrap="square" lIns="0" tIns="12700" rIns="0" bIns="0" rtlCol="0">
            <a:spAutoFit/>
          </a:bodyPr>
          <a:lstStyle/>
          <a:p>
            <a:pPr marL="12700">
              <a:lnSpc>
                <a:spcPct val="100000"/>
              </a:lnSpc>
              <a:spcBef>
                <a:spcPts val="100"/>
              </a:spcBef>
            </a:pPr>
            <a:r>
              <a:rPr sz="3200" b="1" spc="-10" dirty="0">
                <a:solidFill>
                  <a:srgbClr val="C00000"/>
                </a:solidFill>
                <a:latin typeface="Comic Sans MS"/>
                <a:cs typeface="Comic Sans MS"/>
              </a:rPr>
              <a:t>Thinking</a:t>
            </a:r>
            <a:r>
              <a:rPr sz="3200" b="1" spc="-180" dirty="0">
                <a:solidFill>
                  <a:srgbClr val="C00000"/>
                </a:solidFill>
                <a:latin typeface="Comic Sans MS"/>
                <a:cs typeface="Comic Sans MS"/>
              </a:rPr>
              <a:t> </a:t>
            </a:r>
            <a:r>
              <a:rPr sz="3200" b="1" spc="-5" dirty="0">
                <a:solidFill>
                  <a:srgbClr val="C00000"/>
                </a:solidFill>
                <a:latin typeface="Comic Sans MS"/>
                <a:cs typeface="Comic Sans MS"/>
              </a:rPr>
              <a:t>Rationally</a:t>
            </a:r>
            <a:endParaRPr sz="3200">
              <a:latin typeface="Comic Sans MS"/>
              <a:cs typeface="Comic Sans MS"/>
            </a:endParaRPr>
          </a:p>
        </p:txBody>
      </p:sp>
      <p:sp>
        <p:nvSpPr>
          <p:cNvPr id="12" name="object 12"/>
          <p:cNvSpPr txBox="1"/>
          <p:nvPr/>
        </p:nvSpPr>
        <p:spPr>
          <a:xfrm>
            <a:off x="5596509" y="846785"/>
            <a:ext cx="2472055" cy="240029"/>
          </a:xfrm>
          <a:prstGeom prst="rect">
            <a:avLst/>
          </a:prstGeom>
        </p:spPr>
        <p:txBody>
          <a:bodyPr vert="horz" wrap="square" lIns="0" tIns="13335" rIns="0" bIns="0" rtlCol="0">
            <a:spAutoFit/>
          </a:bodyPr>
          <a:lstStyle/>
          <a:p>
            <a:pPr marL="12700">
              <a:lnSpc>
                <a:spcPct val="100000"/>
              </a:lnSpc>
              <a:spcBef>
                <a:spcPts val="105"/>
              </a:spcBef>
            </a:pPr>
            <a:r>
              <a:rPr sz="1400" b="1" dirty="0">
                <a:solidFill>
                  <a:srgbClr val="7E5F00"/>
                </a:solidFill>
                <a:latin typeface="Comic Sans MS"/>
                <a:cs typeface="Comic Sans MS"/>
              </a:rPr>
              <a:t>“Laws of </a:t>
            </a:r>
            <a:r>
              <a:rPr sz="1400" b="1" spc="-5" dirty="0">
                <a:solidFill>
                  <a:srgbClr val="7E5F00"/>
                </a:solidFill>
                <a:latin typeface="Comic Sans MS"/>
                <a:cs typeface="Comic Sans MS"/>
              </a:rPr>
              <a:t>Thought”</a:t>
            </a:r>
            <a:r>
              <a:rPr sz="1400" b="1" spc="-204" dirty="0">
                <a:solidFill>
                  <a:srgbClr val="7E5F00"/>
                </a:solidFill>
                <a:latin typeface="Comic Sans MS"/>
                <a:cs typeface="Comic Sans MS"/>
              </a:rPr>
              <a:t> </a:t>
            </a:r>
            <a:r>
              <a:rPr sz="1400" b="1" dirty="0">
                <a:solidFill>
                  <a:srgbClr val="7E5F00"/>
                </a:solidFill>
                <a:latin typeface="Comic Sans MS"/>
                <a:cs typeface="Comic Sans MS"/>
              </a:rPr>
              <a:t>Approach</a:t>
            </a:r>
            <a:endParaRPr sz="1400">
              <a:latin typeface="Comic Sans MS"/>
              <a:cs typeface="Comic Sans MS"/>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1464" y="990600"/>
            <a:ext cx="9166166" cy="5638800"/>
          </a:xfrm>
        </p:spPr>
      </p:pic>
      <p:sp>
        <p:nvSpPr>
          <p:cNvPr id="2" name="Title 1"/>
          <p:cNvSpPr>
            <a:spLocks noGrp="1"/>
          </p:cNvSpPr>
          <p:nvPr>
            <p:ph type="title"/>
          </p:nvPr>
        </p:nvSpPr>
        <p:spPr/>
        <p:txBody>
          <a:bodyPr/>
          <a:lstStyle/>
          <a:p>
            <a:r>
              <a:rPr lang="en-US" dirty="0"/>
              <a:t>DFS EXAMPLE 2</a:t>
            </a:r>
          </a:p>
        </p:txBody>
      </p:sp>
    </p:spTree>
    <p:extLst>
      <p:ext uri="{BB962C8B-B14F-4D97-AF65-F5344CB8AC3E}">
        <p14:creationId xmlns:p14="http://schemas.microsoft.com/office/powerpoint/2010/main" val="356511950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DFS - Evaluation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307007"/>
                <a:ext cx="10515600" cy="5032375"/>
              </a:xfrm>
            </p:spPr>
            <p:txBody>
              <a:bodyPr>
                <a:normAutofit fontScale="92500"/>
              </a:bodyPr>
              <a:lstStyle/>
              <a:p>
                <a:r>
                  <a:rPr lang="en-US" dirty="0"/>
                  <a:t>Completeness – not Complete in finite state spaces</a:t>
                </a:r>
              </a:p>
              <a:p>
                <a:r>
                  <a:rPr lang="en-US" dirty="0"/>
                  <a:t>Optimal – Not Optimal as it would stop when the goal node is reached without evaluating if there is a better path</a:t>
                </a:r>
              </a:p>
              <a:p>
                <a:r>
                  <a:rPr lang="en-US" dirty="0"/>
                  <a:t>Time Complexity -  </a:t>
                </a:r>
                <a14:m>
                  <m:oMath xmlns:m="http://schemas.openxmlformats.org/officeDocument/2006/math">
                    <m:r>
                      <a:rPr lang="en-US" i="1">
                        <a:latin typeface="Cambria Math" charset="0"/>
                        <a:ea typeface="Cambria Math" charset="0"/>
                        <a:cs typeface="Cambria Math" charset="0"/>
                      </a:rPr>
                      <m:t>𝒪</m:t>
                    </m:r>
                    <m:r>
                      <a:rPr lang="en-US" i="1">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𝑏</m:t>
                        </m:r>
                      </m:e>
                      <m:sup>
                        <m:r>
                          <a:rPr lang="en-US" b="0" i="1" smtClean="0">
                            <a:latin typeface="Cambria Math" charset="0"/>
                            <a:ea typeface="Cambria Math" charset="0"/>
                            <a:cs typeface="Cambria Math" charset="0"/>
                          </a:rPr>
                          <m:t>𝑚</m:t>
                        </m:r>
                      </m:sup>
                    </m:sSup>
                    <m:r>
                      <a:rPr lang="en-US" i="1">
                        <a:latin typeface="Cambria Math" charset="0"/>
                        <a:ea typeface="Cambria Math" charset="0"/>
                        <a:cs typeface="Cambria Math" charset="0"/>
                      </a:rPr>
                      <m:t>)</m:t>
                    </m:r>
                  </m:oMath>
                </a14:m>
                <a:r>
                  <a:rPr lang="en-US" dirty="0"/>
                  <a:t> where m = maximum depth of any node</a:t>
                </a:r>
              </a:p>
              <a:p>
                <a:pPr lvl="1"/>
                <a:r>
                  <a:rPr lang="en-US" dirty="0"/>
                  <a:t>Can be much larger than the size of state space</a:t>
                </a:r>
              </a:p>
              <a:p>
                <a:pPr lvl="1"/>
                <a:r>
                  <a:rPr lang="en-US" dirty="0"/>
                  <a:t>m can be much larger than d (shallowest goal)</a:t>
                </a:r>
              </a:p>
              <a:p>
                <a:r>
                  <a:rPr lang="en-US" dirty="0"/>
                  <a:t>Space Complexity – Needs to store only one path and unexpanded siblings.</a:t>
                </a:r>
              </a:p>
              <a:p>
                <a:pPr lvl="1"/>
                <a:r>
                  <a:rPr lang="en-US" dirty="0"/>
                  <a:t>Any node expanded with all its children can be removed from memory </a:t>
                </a:r>
              </a:p>
              <a:p>
                <a:pPr lvl="1"/>
                <a:r>
                  <a:rPr lang="en-US" dirty="0"/>
                  <a:t>Requires storage of only </a:t>
                </a:r>
                <a14:m>
                  <m:oMath xmlns:m="http://schemas.openxmlformats.org/officeDocument/2006/math">
                    <m:r>
                      <a:rPr lang="en-US" i="1">
                        <a:latin typeface="Cambria Math" charset="0"/>
                        <a:ea typeface="Cambria Math" charset="0"/>
                        <a:cs typeface="Cambria Math" charset="0"/>
                      </a:rPr>
                      <m:t>𝒪</m:t>
                    </m:r>
                    <m:d>
                      <m:dPr>
                        <m:ctrlPr>
                          <a:rPr lang="en-US" i="1">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𝑏𝑚</m:t>
                        </m:r>
                      </m:e>
                    </m:d>
                    <m:r>
                      <a:rPr lang="en-US" b="0" i="0" smtClean="0">
                        <a:latin typeface="Cambria Math" charset="0"/>
                        <a:ea typeface="Cambria Math" charset="0"/>
                        <a:cs typeface="Cambria Math" charset="0"/>
                      </a:rPr>
                      <m:t>,</m:t>
                    </m:r>
                  </m:oMath>
                </a14:m>
                <a:r>
                  <a:rPr lang="en-US" dirty="0"/>
                  <a:t> b – branching factor, m - max depth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307007"/>
                <a:ext cx="10515600" cy="5032375"/>
              </a:xfrm>
              <a:blipFill>
                <a:blip r:embed="rId2"/>
                <a:stretch>
                  <a:fillRect l="-1623" t="-1574"/>
                </a:stretch>
              </a:blipFill>
            </p:spPr>
            <p:txBody>
              <a:bodyPr/>
              <a:lstStyle/>
              <a:p>
                <a:r>
                  <a:rPr lang="en-US">
                    <a:noFill/>
                  </a:rPr>
                  <a:t> </a:t>
                </a:r>
              </a:p>
            </p:txBody>
          </p:sp>
        </mc:Fallback>
      </mc:AlternateContent>
    </p:spTree>
    <p:extLst>
      <p:ext uri="{BB962C8B-B14F-4D97-AF65-F5344CB8AC3E}">
        <p14:creationId xmlns:p14="http://schemas.microsoft.com/office/powerpoint/2010/main" val="41863018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Depth Limited Search (DLS)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Running DFS with a predetermined depth limit l</a:t>
                </a:r>
              </a:p>
              <a:p>
                <a:endParaRPr lang="en-US" dirty="0"/>
              </a:p>
              <a:p>
                <a:r>
                  <a:rPr lang="en-US" dirty="0"/>
                  <a:t>Completeness: No, cannot guarantee a goal if l &lt; d</a:t>
                </a:r>
              </a:p>
              <a:p>
                <a:r>
                  <a:rPr lang="en-US" dirty="0"/>
                  <a:t>Optimal: No</a:t>
                </a:r>
              </a:p>
              <a:p>
                <a:r>
                  <a:rPr lang="en-US" dirty="0"/>
                  <a:t>Time complexity: </a:t>
                </a:r>
                <a14:m>
                  <m:oMath xmlns:m="http://schemas.openxmlformats.org/officeDocument/2006/math">
                    <m:r>
                      <a:rPr lang="en-US" i="1">
                        <a:latin typeface="Cambria Math" charset="0"/>
                        <a:ea typeface="Cambria Math" charset="0"/>
                        <a:cs typeface="Cambria Math" charset="0"/>
                      </a:rPr>
                      <m:t>𝒪</m:t>
                    </m:r>
                    <m:r>
                      <a:rPr lang="en-US" i="1">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𝑏</m:t>
                        </m:r>
                      </m:e>
                      <m:sup>
                        <m:r>
                          <a:rPr lang="en-US" b="0" i="1" smtClean="0">
                            <a:latin typeface="Cambria Math" charset="0"/>
                            <a:ea typeface="Cambria Math" charset="0"/>
                            <a:cs typeface="Cambria Math" charset="0"/>
                          </a:rPr>
                          <m:t>𝑙</m:t>
                        </m:r>
                      </m:sup>
                    </m:sSup>
                    <m:r>
                      <a:rPr lang="en-US" i="1">
                        <a:latin typeface="Cambria Math" charset="0"/>
                        <a:ea typeface="Cambria Math" charset="0"/>
                        <a:cs typeface="Cambria Math" charset="0"/>
                      </a:rPr>
                      <m:t>)</m:t>
                    </m:r>
                  </m:oMath>
                </a14:m>
                <a:endParaRPr lang="en-US" dirty="0"/>
              </a:p>
              <a:p>
                <a:r>
                  <a:rPr lang="en-US" dirty="0"/>
                  <a:t>Space Complexity: </a:t>
                </a:r>
                <a14:m>
                  <m:oMath xmlns:m="http://schemas.openxmlformats.org/officeDocument/2006/math">
                    <m:r>
                      <a:rPr lang="en-US" i="1">
                        <a:latin typeface="Cambria Math" charset="0"/>
                        <a:ea typeface="Cambria Math" charset="0"/>
                        <a:cs typeface="Cambria Math" charset="0"/>
                      </a:rPr>
                      <m:t>𝒪</m:t>
                    </m:r>
                    <m:d>
                      <m:dPr>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𝑏</m:t>
                        </m:r>
                        <m:r>
                          <a:rPr lang="en-US" b="0" i="1" smtClean="0">
                            <a:latin typeface="Cambria Math" panose="02040503050406030204" pitchFamily="18" charset="0"/>
                            <a:ea typeface="Cambria Math" charset="0"/>
                            <a:cs typeface="Cambria Math" charset="0"/>
                          </a:rPr>
                          <m:t>𝑙</m:t>
                        </m:r>
                      </m:e>
                    </m:d>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6" t="-1095"/>
                </a:stretch>
              </a:blipFill>
            </p:spPr>
            <p:txBody>
              <a:bodyPr/>
              <a:lstStyle/>
              <a:p>
                <a:r>
                  <a:rPr lang="en-US">
                    <a:noFill/>
                  </a:rPr>
                  <a:t> </a:t>
                </a:r>
              </a:p>
            </p:txBody>
          </p:sp>
        </mc:Fallback>
      </mc:AlternateContent>
    </p:spTree>
    <p:extLst>
      <p:ext uri="{BB962C8B-B14F-4D97-AF65-F5344CB8AC3E}">
        <p14:creationId xmlns:p14="http://schemas.microsoft.com/office/powerpoint/2010/main" val="177366440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5DE0F-D112-4C79-9331-06B84B066B70}"/>
              </a:ext>
            </a:extLst>
          </p:cNvPr>
          <p:cNvSpPr>
            <a:spLocks noGrp="1"/>
          </p:cNvSpPr>
          <p:nvPr>
            <p:ph type="title"/>
          </p:nvPr>
        </p:nvSpPr>
        <p:spPr/>
        <p:txBody>
          <a:bodyPr/>
          <a:lstStyle/>
          <a:p>
            <a:r>
              <a:rPr lang="en-US" dirty="0">
                <a:solidFill>
                  <a:srgbClr val="002060"/>
                </a:solidFill>
              </a:rPr>
              <a:t>Iterative Deepening Depth First Search (IDS</a:t>
            </a:r>
            <a:endParaRPr lang="en-US" dirty="0"/>
          </a:p>
        </p:txBody>
      </p:sp>
      <p:pic>
        <p:nvPicPr>
          <p:cNvPr id="8" name="Content Placeholder 7">
            <a:extLst>
              <a:ext uri="{FF2B5EF4-FFF2-40B4-BE49-F238E27FC236}">
                <a16:creationId xmlns:a16="http://schemas.microsoft.com/office/drawing/2014/main" id="{BBFBD5E9-2CB8-4669-8E68-F74F26AED8BF}"/>
              </a:ext>
            </a:extLst>
          </p:cNvPr>
          <p:cNvPicPr>
            <a:picLocks noGrp="1" noChangeAspect="1"/>
          </p:cNvPicPr>
          <p:nvPr>
            <p:ph idx="1"/>
          </p:nvPr>
        </p:nvPicPr>
        <p:blipFill>
          <a:blip r:embed="rId2"/>
          <a:stretch>
            <a:fillRect/>
          </a:stretch>
        </p:blipFill>
        <p:spPr>
          <a:xfrm>
            <a:off x="203200" y="1328676"/>
            <a:ext cx="10415124" cy="2644303"/>
          </a:xfrm>
          <a:prstGeom prst="rect">
            <a:avLst/>
          </a:prstGeom>
        </p:spPr>
      </p:pic>
    </p:spTree>
    <p:extLst>
      <p:ext uri="{BB962C8B-B14F-4D97-AF65-F5344CB8AC3E}">
        <p14:creationId xmlns:p14="http://schemas.microsoft.com/office/powerpoint/2010/main" val="281495158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152400"/>
            <a:ext cx="9500358" cy="838200"/>
          </a:xfrm>
        </p:spPr>
        <p:txBody>
          <a:bodyPr/>
          <a:lstStyle/>
          <a:p>
            <a:r>
              <a:rPr lang="en-US" dirty="0">
                <a:solidFill>
                  <a:srgbClr val="002060"/>
                </a:solidFill>
              </a:rPr>
              <a:t>Iterative Deepening Depth First Search (IDS)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238769"/>
                <a:ext cx="10515600" cy="4669768"/>
              </a:xfrm>
            </p:spPr>
            <p:txBody>
              <a:bodyPr>
                <a:normAutofit fontScale="85000" lnSpcReduction="10000"/>
              </a:bodyPr>
              <a:lstStyle/>
              <a:p>
                <a:r>
                  <a:rPr lang="en-US" dirty="0"/>
                  <a:t>Run Depth Limited Search (DLS) by gradually increasing the limit l </a:t>
                </a:r>
              </a:p>
              <a:p>
                <a:pPr lvl="1"/>
                <a:r>
                  <a:rPr lang="en-US" dirty="0"/>
                  <a:t>First with l=1, then l=2, l=3 and so on – until goal is found</a:t>
                </a:r>
              </a:p>
              <a:p>
                <a:pPr lvl="1"/>
                <a:endParaRPr lang="en-US" dirty="0"/>
              </a:p>
              <a:p>
                <a:r>
                  <a:rPr lang="en-US" dirty="0"/>
                  <a:t>Its is a combination of Depth First Search + Breadth First Search</a:t>
                </a:r>
              </a:p>
              <a:p>
                <a:endParaRPr lang="en-US" dirty="0"/>
              </a:p>
              <a:p>
                <a:r>
                  <a:rPr lang="en-US" dirty="0"/>
                  <a:t>Like DFS, memory requirement is a modest </a:t>
                </a:r>
                <a14:m>
                  <m:oMath xmlns:m="http://schemas.openxmlformats.org/officeDocument/2006/math">
                    <m:r>
                      <a:rPr lang="en-US" i="1">
                        <a:latin typeface="Cambria Math" charset="0"/>
                        <a:ea typeface="Cambria Math" charset="0"/>
                        <a:cs typeface="Cambria Math" charset="0"/>
                      </a:rPr>
                      <m:t>𝒪</m:t>
                    </m:r>
                    <m:d>
                      <m:dPr>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𝑏</m:t>
                        </m:r>
                        <m:r>
                          <a:rPr lang="en-US" b="0" i="1" smtClean="0">
                            <a:latin typeface="Cambria Math" charset="0"/>
                            <a:ea typeface="Cambria Math" charset="0"/>
                            <a:cs typeface="Cambria Math" charset="0"/>
                          </a:rPr>
                          <m:t>𝑑</m:t>
                        </m:r>
                      </m:e>
                    </m:d>
                  </m:oMath>
                </a14:m>
                <a:r>
                  <a:rPr lang="en-US" dirty="0"/>
                  <a:t> where d is the depth of shallowest goal</a:t>
                </a:r>
              </a:p>
              <a:p>
                <a:pPr marL="0" indent="0">
                  <a:buNone/>
                </a:pPr>
                <a:r>
                  <a:rPr lang="en-US" dirty="0"/>
                  <a:t>    Reason: DLS with l=1; space requirement is b</a:t>
                </a:r>
              </a:p>
              <a:p>
                <a:pPr marL="0" indent="0">
                  <a:buNone/>
                </a:pPr>
                <a:r>
                  <a:rPr lang="en-US" dirty="0"/>
                  <a:t>                   DLS with l=2. space requirement is </a:t>
                </a:r>
                <a:r>
                  <a:rPr lang="en-US" dirty="0" err="1"/>
                  <a:t>b+b</a:t>
                </a:r>
                <a:r>
                  <a:rPr lang="en-US" dirty="0"/>
                  <a:t>=2b</a:t>
                </a:r>
              </a:p>
              <a:p>
                <a:pPr marL="0" indent="0">
                  <a:buNone/>
                </a:pPr>
                <a:r>
                  <a:rPr lang="en-US" dirty="0"/>
                  <a:t>                   DLS  with l=d, space requirement is b*d=bd</a:t>
                </a:r>
              </a:p>
              <a:p>
                <a:pPr marL="0" indent="0">
                  <a:buNone/>
                </a:pPr>
                <a:r>
                  <a:rPr lang="en-US" dirty="0"/>
                  <a:t>    </a:t>
                </a:r>
              </a:p>
              <a:p>
                <a:r>
                  <a:rPr lang="en-US" dirty="0"/>
                  <a:t>Like BFS</a:t>
                </a:r>
              </a:p>
              <a:p>
                <a:pPr lvl="1"/>
                <a:r>
                  <a:rPr lang="en-US" dirty="0"/>
                  <a:t>Complete when branching factor is finite</a:t>
                </a:r>
              </a:p>
              <a:p>
                <a:pPr lvl="1"/>
                <a:r>
                  <a:rPr lang="en-US" dirty="0"/>
                  <a:t>Guarantee for goal node of minimum depth</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238769"/>
                <a:ext cx="10515600" cy="4669768"/>
              </a:xfrm>
              <a:blipFill>
                <a:blip r:embed="rId2"/>
                <a:stretch>
                  <a:fillRect l="-1507" t="-2219"/>
                </a:stretch>
              </a:blipFill>
            </p:spPr>
            <p:txBody>
              <a:bodyPr/>
              <a:lstStyle/>
              <a:p>
                <a:r>
                  <a:rPr lang="en-US">
                    <a:noFill/>
                  </a:rPr>
                  <a:t> </a:t>
                </a:r>
              </a:p>
            </p:txBody>
          </p:sp>
        </mc:Fallback>
      </mc:AlternateContent>
    </p:spTree>
    <p:extLst>
      <p:ext uri="{BB962C8B-B14F-4D97-AF65-F5344CB8AC3E}">
        <p14:creationId xmlns:p14="http://schemas.microsoft.com/office/powerpoint/2010/main" val="291731144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917" y="152400"/>
            <a:ext cx="9309289" cy="838200"/>
          </a:xfrm>
        </p:spPr>
        <p:txBody>
          <a:bodyPr/>
          <a:lstStyle/>
          <a:p>
            <a:r>
              <a:rPr lang="en-US" dirty="0">
                <a:solidFill>
                  <a:srgbClr val="002060"/>
                </a:solidFill>
              </a:rPr>
              <a:t>Iterative Deepening Depth First Search (IDS)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3608" y="1361593"/>
                <a:ext cx="10515600" cy="4717066"/>
              </a:xfrm>
            </p:spPr>
            <p:txBody>
              <a:bodyPr>
                <a:normAutofit/>
              </a:bodyPr>
              <a:lstStyle/>
              <a:p>
                <a:r>
                  <a:rPr lang="en-US" dirty="0"/>
                  <a:t>Time Complexity:</a:t>
                </a:r>
              </a:p>
              <a:p>
                <a:pPr lvl="1"/>
                <a:r>
                  <a:rPr lang="en-US" dirty="0"/>
                  <a:t>Appears that IDS is generating a lot of nodes multiple times</a:t>
                </a:r>
              </a:p>
              <a:p>
                <a:pPr lvl="1"/>
                <a:r>
                  <a:rPr lang="en-US" dirty="0"/>
                  <a:t>However, most of nodes are present in the lower levels which are not repeated often</a:t>
                </a:r>
              </a:p>
              <a:p>
                <a:pPr lvl="1"/>
                <a:r>
                  <a:rPr lang="en-US" dirty="0"/>
                  <a:t>Generation of nodes</a:t>
                </a:r>
              </a:p>
              <a:p>
                <a:pPr lvl="2"/>
                <a:r>
                  <a:rPr lang="en-US" dirty="0"/>
                  <a:t>At level 1 - b nodes generated d times – (d)b</a:t>
                </a:r>
              </a:p>
              <a:p>
                <a:pPr lvl="2"/>
                <a:r>
                  <a:rPr lang="en-US" dirty="0"/>
                  <a:t>At level 2 – b</a:t>
                </a:r>
                <a:r>
                  <a:rPr lang="en-US" baseline="30000" dirty="0"/>
                  <a:t>2</a:t>
                </a:r>
                <a:r>
                  <a:rPr lang="en-US" dirty="0"/>
                  <a:t> nodes generated d-1 times – (d-1)b</a:t>
                </a:r>
                <a:r>
                  <a:rPr lang="en-US" baseline="30000" dirty="0"/>
                  <a:t>2</a:t>
                </a:r>
              </a:p>
              <a:p>
                <a:pPr lvl="2"/>
                <a:r>
                  <a:rPr lang="en-US" dirty="0"/>
                  <a:t>At level d – </a:t>
                </a:r>
                <a:r>
                  <a:rPr lang="en-US" dirty="0" err="1"/>
                  <a:t>b</a:t>
                </a:r>
                <a:r>
                  <a:rPr lang="en-US" baseline="30000" dirty="0" err="1"/>
                  <a:t>d</a:t>
                </a:r>
                <a:r>
                  <a:rPr lang="en-US" dirty="0"/>
                  <a:t> nodes generated once – (1) </a:t>
                </a:r>
                <a:r>
                  <a:rPr lang="en-US" dirty="0" err="1"/>
                  <a:t>b</a:t>
                </a:r>
                <a:r>
                  <a:rPr lang="en-US" baseline="30000" dirty="0" err="1"/>
                  <a:t>d</a:t>
                </a:r>
                <a:endParaRPr lang="en-US" baseline="30000" dirty="0"/>
              </a:p>
              <a:p>
                <a:pPr lvl="2"/>
                <a:endParaRPr lang="en-US" dirty="0"/>
              </a:p>
              <a:p>
                <a:pPr lvl="1"/>
                <a:r>
                  <a:rPr lang="en-US" dirty="0"/>
                  <a:t>Time Complexity N(IDS) = </a:t>
                </a:r>
                <a14:m>
                  <m:oMath xmlns:m="http://schemas.openxmlformats.org/officeDocument/2006/math">
                    <m:r>
                      <a:rPr lang="en-US" i="1">
                        <a:latin typeface="Cambria Math" charset="0"/>
                        <a:ea typeface="Cambria Math" charset="0"/>
                        <a:cs typeface="Cambria Math" charset="0"/>
                      </a:rPr>
                      <m:t>𝒪</m:t>
                    </m:r>
                    <m:r>
                      <a:rPr lang="en-US" i="1">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𝑏</m:t>
                        </m:r>
                      </m:e>
                      <m:sup>
                        <m:r>
                          <a:rPr lang="en-US" i="1">
                            <a:latin typeface="Cambria Math" charset="0"/>
                            <a:ea typeface="Cambria Math" charset="0"/>
                            <a:cs typeface="Cambria Math" charset="0"/>
                          </a:rPr>
                          <m:t>𝑑</m:t>
                        </m:r>
                      </m:sup>
                    </m:sSup>
                    <m:r>
                      <a:rPr lang="en-US" i="1">
                        <a:latin typeface="Cambria Math" charset="0"/>
                        <a:ea typeface="Cambria Math" charset="0"/>
                        <a:cs typeface="Cambria Math" charset="0"/>
                      </a:rPr>
                      <m:t>)</m:t>
                    </m:r>
                  </m:oMath>
                </a14:m>
                <a:r>
                  <a:rPr lang="en-US" dirty="0"/>
                  <a:t>  slightly more than BFS or DFS</a:t>
                </a:r>
              </a:p>
              <a:p>
                <a:r>
                  <a:rPr lang="en-US" dirty="0"/>
                  <a:t>IDS is the preferred uninformed search method when search space is large and depth is unknown</a:t>
                </a:r>
              </a:p>
              <a:p>
                <a:pPr lvl="2"/>
                <a:endParaRPr lang="en-US" sz="2200" baseline="30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3608" y="1361593"/>
                <a:ext cx="10515600" cy="4717066"/>
              </a:xfrm>
              <a:blipFill>
                <a:blip r:embed="rId2"/>
                <a:stretch>
                  <a:fillRect l="-1797" t="-1809"/>
                </a:stretch>
              </a:blipFill>
            </p:spPr>
            <p:txBody>
              <a:bodyPr/>
              <a:lstStyle/>
              <a:p>
                <a:r>
                  <a:rPr lang="en-US">
                    <a:noFill/>
                  </a:rPr>
                  <a:t> </a:t>
                </a:r>
              </a:p>
            </p:txBody>
          </p:sp>
        </mc:Fallback>
      </mc:AlternateContent>
    </p:spTree>
    <p:extLst>
      <p:ext uri="{BB962C8B-B14F-4D97-AF65-F5344CB8AC3E}">
        <p14:creationId xmlns:p14="http://schemas.microsoft.com/office/powerpoint/2010/main" val="429017633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79577" y="365125"/>
            <a:ext cx="6641429" cy="6367895"/>
          </a:xfrm>
        </p:spPr>
      </p:pic>
    </p:spTree>
    <p:extLst>
      <p:ext uri="{BB962C8B-B14F-4D97-AF65-F5344CB8AC3E}">
        <p14:creationId xmlns:p14="http://schemas.microsoft.com/office/powerpoint/2010/main" val="44842965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7EC6F-8DFA-4313-BDCC-F70E7F8AC71E}"/>
              </a:ext>
            </a:extLst>
          </p:cNvPr>
          <p:cNvSpPr>
            <a:spLocks noGrp="1"/>
          </p:cNvSpPr>
          <p:nvPr>
            <p:ph type="title"/>
          </p:nvPr>
        </p:nvSpPr>
        <p:spPr/>
        <p:txBody>
          <a:bodyPr/>
          <a:lstStyle/>
          <a:p>
            <a:r>
              <a:rPr lang="en-US" dirty="0"/>
              <a:t>Uniform Cost Search</a:t>
            </a:r>
          </a:p>
        </p:txBody>
      </p:sp>
      <p:sp>
        <p:nvSpPr>
          <p:cNvPr id="3" name="Content Placeholder 2">
            <a:extLst>
              <a:ext uri="{FF2B5EF4-FFF2-40B4-BE49-F238E27FC236}">
                <a16:creationId xmlns:a16="http://schemas.microsoft.com/office/drawing/2014/main" id="{43618BDF-56B9-41F6-A991-26F454F4CFAC}"/>
              </a:ext>
            </a:extLst>
          </p:cNvPr>
          <p:cNvSpPr>
            <a:spLocks noGrp="1"/>
          </p:cNvSpPr>
          <p:nvPr>
            <p:ph idx="1"/>
          </p:nvPr>
        </p:nvSpPr>
        <p:spPr/>
        <p:txBody>
          <a:bodyPr/>
          <a:lstStyle/>
          <a:p>
            <a:pPr marL="88900" marR="97155">
              <a:spcBef>
                <a:spcPts val="910"/>
              </a:spcBef>
              <a:spcAft>
                <a:spcPts val="0"/>
              </a:spcAft>
            </a:pPr>
            <a:r>
              <a:rPr lang="en-US" sz="1800" dirty="0">
                <a:effectLst/>
                <a:latin typeface="Times New Roman" panose="02020603050405020304" pitchFamily="18" charset="0"/>
                <a:ea typeface="Times New Roman" panose="02020603050405020304" pitchFamily="18" charset="0"/>
              </a:rPr>
              <a:t>This algorithm is by Dijkstra [1959]. The algorithm expands nodes in the order of their cost from the source.</a:t>
            </a:r>
          </a:p>
          <a:p>
            <a:pPr marL="0" marR="74295" indent="0">
              <a:spcBef>
                <a:spcPts val="0"/>
              </a:spcBef>
              <a:spcAft>
                <a:spcPts val="0"/>
              </a:spcAft>
              <a:buNone/>
            </a:pPr>
            <a:endParaRPr lang="en-US" sz="1800" dirty="0">
              <a:effectLst/>
              <a:latin typeface="Times New Roman" panose="02020603050405020304" pitchFamily="18" charset="0"/>
              <a:ea typeface="Times New Roman" panose="02020603050405020304" pitchFamily="18" charset="0"/>
            </a:endParaRPr>
          </a:p>
          <a:p>
            <a:pPr marL="0" marR="74295" indent="0">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 </a:t>
            </a:r>
          </a:p>
          <a:p>
            <a:pPr marL="88900" marR="7366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In uniform cost search the newly generated nodes are put in OPEN according to their  path costs. This ensures that when a node is selected for expansion it is a node with the cheapest cost among the nodes in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OPEN.</a:t>
            </a:r>
          </a:p>
          <a:p>
            <a:pPr marL="88900" marR="73660" algn="just">
              <a:spcBef>
                <a:spcPts val="0"/>
              </a:spcBef>
              <a:spcAft>
                <a:spcPts val="0"/>
              </a:spcAft>
            </a:pPr>
            <a:endParaRPr lang="en-US" sz="1800" dirty="0">
              <a:latin typeface="Times New Roman" panose="02020603050405020304" pitchFamily="18" charset="0"/>
              <a:ea typeface="Times New Roman" panose="02020603050405020304" pitchFamily="18" charset="0"/>
            </a:endParaRPr>
          </a:p>
          <a:p>
            <a:pPr marL="0" marR="73660" indent="0" algn="just">
              <a:spcBef>
                <a:spcPts val="0"/>
              </a:spcBef>
              <a:spcAft>
                <a:spcPts val="0"/>
              </a:spcAft>
              <a:buNone/>
            </a:pPr>
            <a:endParaRPr lang="en-US" sz="1800" dirty="0">
              <a:effectLst/>
              <a:latin typeface="Times New Roman" panose="02020603050405020304" pitchFamily="18" charset="0"/>
              <a:ea typeface="Times New Roman" panose="02020603050405020304" pitchFamily="18" charset="0"/>
            </a:endParaRPr>
          </a:p>
          <a:p>
            <a:pPr marL="88900" marR="7239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Let g(n) = cost of the path from the start node to the current node n. Sort nodes by increasing value of g.</a:t>
            </a:r>
          </a:p>
          <a:p>
            <a:endParaRPr lang="en-US" dirty="0"/>
          </a:p>
        </p:txBody>
      </p:sp>
    </p:spTree>
    <p:extLst>
      <p:ext uri="{BB962C8B-B14F-4D97-AF65-F5344CB8AC3E}">
        <p14:creationId xmlns:p14="http://schemas.microsoft.com/office/powerpoint/2010/main" val="183562679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Uniform Cost Search</a:t>
            </a:r>
          </a:p>
        </p:txBody>
      </p:sp>
      <p:sp>
        <p:nvSpPr>
          <p:cNvPr id="3" name="Content Placeholder 2"/>
          <p:cNvSpPr>
            <a:spLocks noGrp="1"/>
          </p:cNvSpPr>
          <p:nvPr>
            <p:ph idx="1"/>
          </p:nvPr>
        </p:nvSpPr>
        <p:spPr/>
        <p:txBody>
          <a:bodyPr/>
          <a:lstStyle/>
          <a:p>
            <a:r>
              <a:rPr lang="en-US" dirty="0"/>
              <a:t>Instead of expanding the shallowest node, Uniform-Cost search expands the node n with the lowest path cost g(n)</a:t>
            </a:r>
          </a:p>
          <a:p>
            <a:endParaRPr lang="en-US" dirty="0"/>
          </a:p>
          <a:p>
            <a:r>
              <a:rPr lang="en-US" dirty="0"/>
              <a:t>Sorting the Frontier as a priority queue ordered by g(n)</a:t>
            </a:r>
          </a:p>
          <a:p>
            <a:endParaRPr lang="en-US" dirty="0"/>
          </a:p>
          <a:p>
            <a:r>
              <a:rPr lang="en-US" dirty="0"/>
              <a:t>Goal test is applied during expansion</a:t>
            </a:r>
          </a:p>
          <a:p>
            <a:pPr lvl="1"/>
            <a:r>
              <a:rPr lang="en-US" dirty="0"/>
              <a:t>The goal node if generated may not be on the optimal path</a:t>
            </a:r>
          </a:p>
          <a:p>
            <a:pPr lvl="1"/>
            <a:r>
              <a:rPr lang="en-US" dirty="0"/>
              <a:t>Find a better path to a node on the Frontier</a:t>
            </a:r>
          </a:p>
        </p:txBody>
      </p:sp>
    </p:spTree>
    <p:extLst>
      <p:ext uri="{BB962C8B-B14F-4D97-AF65-F5344CB8AC3E}">
        <p14:creationId xmlns:p14="http://schemas.microsoft.com/office/powerpoint/2010/main" val="325690391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Uniform Cost Search</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58261"/>
            <a:ext cx="5143500" cy="3213100"/>
          </a:xfrm>
        </p:spPr>
      </p:pic>
      <p:sp>
        <p:nvSpPr>
          <p:cNvPr id="5" name="TextBox 4"/>
          <p:cNvSpPr txBox="1"/>
          <p:nvPr/>
        </p:nvSpPr>
        <p:spPr>
          <a:xfrm>
            <a:off x="1245476" y="5754414"/>
            <a:ext cx="3170740" cy="769441"/>
          </a:xfrm>
          <a:prstGeom prst="rect">
            <a:avLst/>
          </a:prstGeom>
          <a:noFill/>
        </p:spPr>
        <p:txBody>
          <a:bodyPr wrap="none" rtlCol="0">
            <a:spAutoFit/>
          </a:bodyPr>
          <a:lstStyle/>
          <a:p>
            <a:r>
              <a:rPr lang="en-US" sz="2200" dirty="0"/>
              <a:t>Initial State: 	Sibiu</a:t>
            </a:r>
          </a:p>
          <a:p>
            <a:r>
              <a:rPr lang="en-US" sz="2200" dirty="0"/>
              <a:t>Goal State: 	Bucharest</a:t>
            </a:r>
          </a:p>
        </p:txBody>
      </p:sp>
      <p:sp>
        <p:nvSpPr>
          <p:cNvPr id="6" name="TextBox 5"/>
          <p:cNvSpPr txBox="1"/>
          <p:nvPr/>
        </p:nvSpPr>
        <p:spPr>
          <a:xfrm>
            <a:off x="6668814" y="1813034"/>
            <a:ext cx="5037598" cy="2862322"/>
          </a:xfrm>
          <a:prstGeom prst="rect">
            <a:avLst/>
          </a:prstGeom>
          <a:noFill/>
        </p:spPr>
        <p:txBody>
          <a:bodyPr wrap="none" rtlCol="0">
            <a:spAutoFit/>
          </a:bodyPr>
          <a:lstStyle/>
          <a:p>
            <a:r>
              <a:rPr lang="en-US" dirty="0"/>
              <a:t>Current State: 	Sibiu</a:t>
            </a:r>
          </a:p>
          <a:p>
            <a:endParaRPr lang="en-US" dirty="0"/>
          </a:p>
          <a:p>
            <a:r>
              <a:rPr lang="en-US" dirty="0"/>
              <a:t>Frontier: 		[]</a:t>
            </a:r>
          </a:p>
          <a:p>
            <a:endParaRPr lang="en-US" dirty="0"/>
          </a:p>
          <a:p>
            <a:r>
              <a:rPr lang="en-US" dirty="0"/>
              <a:t>Step: 		Expand Sibiu </a:t>
            </a:r>
            <a:r>
              <a:rPr lang="en-US" dirty="0">
                <a:sym typeface="Wingdings"/>
              </a:rPr>
              <a:t> </a:t>
            </a:r>
          </a:p>
          <a:p>
            <a:endParaRPr lang="en-US" dirty="0">
              <a:sym typeface="Wingdings"/>
            </a:endParaRPr>
          </a:p>
          <a:p>
            <a:r>
              <a:rPr lang="en-US" dirty="0">
                <a:sym typeface="Wingdings"/>
              </a:rPr>
              <a:t>Result:		Generates (“</a:t>
            </a:r>
            <a:r>
              <a:rPr lang="en-US" dirty="0" err="1">
                <a:sym typeface="Wingdings"/>
              </a:rPr>
              <a:t>Rimnicu</a:t>
            </a:r>
            <a:r>
              <a:rPr lang="en-US" dirty="0">
                <a:sym typeface="Wingdings"/>
              </a:rPr>
              <a:t> </a:t>
            </a:r>
            <a:r>
              <a:rPr lang="en-US" dirty="0" err="1">
                <a:sym typeface="Wingdings"/>
              </a:rPr>
              <a:t>Vilcea</a:t>
            </a:r>
            <a:r>
              <a:rPr lang="en-US" dirty="0">
                <a:sym typeface="Wingdings"/>
              </a:rPr>
              <a:t>” 80)</a:t>
            </a:r>
          </a:p>
          <a:p>
            <a:r>
              <a:rPr lang="en-US" dirty="0">
                <a:sym typeface="Wingdings"/>
              </a:rPr>
              <a:t>			 (“</a:t>
            </a:r>
            <a:r>
              <a:rPr lang="en-US" dirty="0" err="1">
                <a:sym typeface="Wingdings"/>
              </a:rPr>
              <a:t>Fagaras</a:t>
            </a:r>
            <a:r>
              <a:rPr lang="en-US" dirty="0">
                <a:sym typeface="Wingdings"/>
              </a:rPr>
              <a:t>”, 99)</a:t>
            </a:r>
          </a:p>
          <a:p>
            <a:r>
              <a:rPr lang="en-US" dirty="0">
                <a:sym typeface="Wingdings"/>
              </a:rPr>
              <a:t>		Add to Frontier</a:t>
            </a:r>
          </a:p>
          <a:p>
            <a:r>
              <a:rPr lang="en-US" dirty="0">
                <a:sym typeface="Wingdings"/>
              </a:rPr>
              <a:t>		</a:t>
            </a:r>
            <a:endParaRPr lang="en-US" dirty="0"/>
          </a:p>
        </p:txBody>
      </p:sp>
    </p:spTree>
    <p:extLst>
      <p:ext uri="{BB962C8B-B14F-4D97-AF65-F5344CB8AC3E}">
        <p14:creationId xmlns:p14="http://schemas.microsoft.com/office/powerpoint/2010/main" val="2417166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73723" y="6484620"/>
            <a:ext cx="3106420" cy="0"/>
          </a:xfrm>
          <a:custGeom>
            <a:avLst/>
            <a:gdLst/>
            <a:ahLst/>
            <a:cxnLst/>
            <a:rect l="l" t="t" r="r" b="b"/>
            <a:pathLst>
              <a:path w="3106420">
                <a:moveTo>
                  <a:pt x="0" y="0"/>
                </a:moveTo>
                <a:lnTo>
                  <a:pt x="3105912" y="0"/>
                </a:lnTo>
              </a:path>
            </a:pathLst>
          </a:custGeom>
          <a:ln w="48768">
            <a:solidFill>
              <a:srgbClr val="8EB4E2"/>
            </a:solidFill>
          </a:ln>
        </p:spPr>
        <p:txBody>
          <a:bodyPr wrap="square" lIns="0" tIns="0" rIns="0" bIns="0" rtlCol="0"/>
          <a:lstStyle/>
          <a:p>
            <a:endParaRPr/>
          </a:p>
        </p:txBody>
      </p:sp>
      <p:sp>
        <p:nvSpPr>
          <p:cNvPr id="3" name="object 3"/>
          <p:cNvSpPr/>
          <p:nvPr/>
        </p:nvSpPr>
        <p:spPr>
          <a:xfrm>
            <a:off x="9209531" y="6483096"/>
            <a:ext cx="2982595" cy="0"/>
          </a:xfrm>
          <a:custGeom>
            <a:avLst/>
            <a:gdLst/>
            <a:ahLst/>
            <a:cxnLst/>
            <a:rect l="l" t="t" r="r" b="b"/>
            <a:pathLst>
              <a:path w="2982595">
                <a:moveTo>
                  <a:pt x="0" y="0"/>
                </a:moveTo>
                <a:lnTo>
                  <a:pt x="2982468" y="0"/>
                </a:lnTo>
              </a:path>
            </a:pathLst>
          </a:custGeom>
          <a:ln w="45720">
            <a:solidFill>
              <a:srgbClr val="FF0000"/>
            </a:solidFill>
          </a:ln>
        </p:spPr>
        <p:txBody>
          <a:bodyPr wrap="square" lIns="0" tIns="0" rIns="0" bIns="0" rtlCol="0"/>
          <a:lstStyle/>
          <a:p>
            <a:endParaRPr/>
          </a:p>
        </p:txBody>
      </p:sp>
      <p:sp>
        <p:nvSpPr>
          <p:cNvPr id="4" name="object 4"/>
          <p:cNvSpPr/>
          <p:nvPr/>
        </p:nvSpPr>
        <p:spPr>
          <a:xfrm>
            <a:off x="2779776" y="6484620"/>
            <a:ext cx="3439795" cy="0"/>
          </a:xfrm>
          <a:custGeom>
            <a:avLst/>
            <a:gdLst/>
            <a:ahLst/>
            <a:cxnLst/>
            <a:rect l="l" t="t" r="r" b="b"/>
            <a:pathLst>
              <a:path w="3439795">
                <a:moveTo>
                  <a:pt x="0" y="0"/>
                </a:moveTo>
                <a:lnTo>
                  <a:pt x="3439667" y="0"/>
                </a:lnTo>
              </a:path>
            </a:pathLst>
          </a:custGeom>
          <a:ln w="48768">
            <a:solidFill>
              <a:srgbClr val="FFCE00"/>
            </a:solidFill>
          </a:ln>
        </p:spPr>
        <p:txBody>
          <a:bodyPr wrap="square" lIns="0" tIns="0" rIns="0" bIns="0" rtlCol="0"/>
          <a:lstStyle/>
          <a:p>
            <a:endParaRPr/>
          </a:p>
        </p:txBody>
      </p:sp>
      <p:sp>
        <p:nvSpPr>
          <p:cNvPr id="5" name="object 5"/>
          <p:cNvSpPr/>
          <p:nvPr/>
        </p:nvSpPr>
        <p:spPr>
          <a:xfrm>
            <a:off x="0" y="0"/>
            <a:ext cx="9400540" cy="1126490"/>
          </a:xfrm>
          <a:custGeom>
            <a:avLst/>
            <a:gdLst/>
            <a:ahLst/>
            <a:cxnLst/>
            <a:rect l="l" t="t" r="r" b="b"/>
            <a:pathLst>
              <a:path w="9400540" h="1126490">
                <a:moveTo>
                  <a:pt x="0" y="1126236"/>
                </a:moveTo>
                <a:lnTo>
                  <a:pt x="9400032" y="1126236"/>
                </a:lnTo>
                <a:lnTo>
                  <a:pt x="9400032" y="0"/>
                </a:lnTo>
                <a:lnTo>
                  <a:pt x="0" y="0"/>
                </a:lnTo>
                <a:lnTo>
                  <a:pt x="0" y="1126236"/>
                </a:lnTo>
                <a:close/>
              </a:path>
            </a:pathLst>
          </a:custGeom>
          <a:solidFill>
            <a:srgbClr val="FFFF00"/>
          </a:solidFill>
        </p:spPr>
        <p:txBody>
          <a:bodyPr wrap="square" lIns="0" tIns="0" rIns="0" bIns="0" rtlCol="0"/>
          <a:lstStyle/>
          <a:p>
            <a:endParaRPr/>
          </a:p>
        </p:txBody>
      </p:sp>
      <p:sp>
        <p:nvSpPr>
          <p:cNvPr id="6" name="object 6"/>
          <p:cNvSpPr/>
          <p:nvPr/>
        </p:nvSpPr>
        <p:spPr>
          <a:xfrm>
            <a:off x="3381755" y="1149858"/>
            <a:ext cx="3106420" cy="0"/>
          </a:xfrm>
          <a:custGeom>
            <a:avLst/>
            <a:gdLst/>
            <a:ahLst/>
            <a:cxnLst/>
            <a:rect l="l" t="t" r="r" b="b"/>
            <a:pathLst>
              <a:path w="3106420">
                <a:moveTo>
                  <a:pt x="0" y="0"/>
                </a:moveTo>
                <a:lnTo>
                  <a:pt x="3105912" y="0"/>
                </a:lnTo>
              </a:path>
            </a:pathLst>
          </a:custGeom>
          <a:ln w="47244">
            <a:solidFill>
              <a:srgbClr val="8EB4E2"/>
            </a:solidFill>
          </a:ln>
        </p:spPr>
        <p:txBody>
          <a:bodyPr wrap="square" lIns="0" tIns="0" rIns="0" bIns="0" rtlCol="0"/>
          <a:lstStyle/>
          <a:p>
            <a:endParaRPr/>
          </a:p>
        </p:txBody>
      </p:sp>
      <p:sp>
        <p:nvSpPr>
          <p:cNvPr id="7" name="object 7"/>
          <p:cNvSpPr/>
          <p:nvPr/>
        </p:nvSpPr>
        <p:spPr>
          <a:xfrm>
            <a:off x="6420611" y="1148333"/>
            <a:ext cx="2979420" cy="0"/>
          </a:xfrm>
          <a:custGeom>
            <a:avLst/>
            <a:gdLst/>
            <a:ahLst/>
            <a:cxnLst/>
            <a:rect l="l" t="t" r="r" b="b"/>
            <a:pathLst>
              <a:path w="2979420">
                <a:moveTo>
                  <a:pt x="0" y="0"/>
                </a:moveTo>
                <a:lnTo>
                  <a:pt x="2979419" y="0"/>
                </a:lnTo>
              </a:path>
            </a:pathLst>
          </a:custGeom>
          <a:ln w="44196">
            <a:solidFill>
              <a:srgbClr val="FF0000"/>
            </a:solidFill>
          </a:ln>
        </p:spPr>
        <p:txBody>
          <a:bodyPr wrap="square" lIns="0" tIns="0" rIns="0" bIns="0" rtlCol="0"/>
          <a:lstStyle/>
          <a:p>
            <a:endParaRPr/>
          </a:p>
        </p:txBody>
      </p:sp>
      <p:sp>
        <p:nvSpPr>
          <p:cNvPr id="8" name="object 8"/>
          <p:cNvSpPr/>
          <p:nvPr/>
        </p:nvSpPr>
        <p:spPr>
          <a:xfrm>
            <a:off x="0" y="1149858"/>
            <a:ext cx="3429000" cy="0"/>
          </a:xfrm>
          <a:custGeom>
            <a:avLst/>
            <a:gdLst/>
            <a:ahLst/>
            <a:cxnLst/>
            <a:rect l="l" t="t" r="r" b="b"/>
            <a:pathLst>
              <a:path w="3429000">
                <a:moveTo>
                  <a:pt x="0" y="0"/>
                </a:moveTo>
                <a:lnTo>
                  <a:pt x="3429000" y="0"/>
                </a:lnTo>
              </a:path>
            </a:pathLst>
          </a:custGeom>
          <a:ln w="47244">
            <a:solidFill>
              <a:srgbClr val="FFCE00"/>
            </a:solidFill>
          </a:ln>
        </p:spPr>
        <p:txBody>
          <a:bodyPr wrap="square" lIns="0" tIns="0" rIns="0" bIns="0" rtlCol="0"/>
          <a:lstStyle/>
          <a:p>
            <a:endParaRPr/>
          </a:p>
        </p:txBody>
      </p:sp>
      <p:sp>
        <p:nvSpPr>
          <p:cNvPr id="9" name="object 9"/>
          <p:cNvSpPr txBox="1"/>
          <p:nvPr/>
        </p:nvSpPr>
        <p:spPr>
          <a:xfrm>
            <a:off x="9774428" y="595630"/>
            <a:ext cx="1678305" cy="617855"/>
          </a:xfrm>
          <a:prstGeom prst="rect">
            <a:avLst/>
          </a:prstGeom>
        </p:spPr>
        <p:txBody>
          <a:bodyPr vert="horz" wrap="square" lIns="0" tIns="13335" rIns="0" bIns="0" rtlCol="0">
            <a:spAutoFit/>
          </a:bodyPr>
          <a:lstStyle/>
          <a:p>
            <a:pPr marL="12700">
              <a:lnSpc>
                <a:spcPts val="3050"/>
              </a:lnSpc>
              <a:spcBef>
                <a:spcPts val="105"/>
              </a:spcBef>
            </a:pPr>
            <a:r>
              <a:rPr sz="2600" b="1" dirty="0">
                <a:solidFill>
                  <a:srgbClr val="000099"/>
                </a:solidFill>
                <a:latin typeface="Arial"/>
                <a:cs typeface="Arial"/>
              </a:rPr>
              <a:t>BITS</a:t>
            </a:r>
            <a:r>
              <a:rPr sz="2600" b="1" spc="-85" dirty="0">
                <a:solidFill>
                  <a:srgbClr val="000099"/>
                </a:solidFill>
                <a:latin typeface="Arial"/>
                <a:cs typeface="Arial"/>
              </a:rPr>
              <a:t> </a:t>
            </a:r>
            <a:r>
              <a:rPr sz="2600" dirty="0">
                <a:solidFill>
                  <a:srgbClr val="000099"/>
                </a:solidFill>
                <a:latin typeface="Arial"/>
                <a:cs typeface="Arial"/>
              </a:rPr>
              <a:t>Pilani</a:t>
            </a:r>
            <a:endParaRPr sz="2600">
              <a:latin typeface="Arial"/>
              <a:cs typeface="Arial"/>
            </a:endParaRPr>
          </a:p>
          <a:p>
            <a:pPr marL="13970">
              <a:lnSpc>
                <a:spcPts val="1610"/>
              </a:lnSpc>
            </a:pPr>
            <a:r>
              <a:rPr sz="1400" dirty="0">
                <a:solidFill>
                  <a:srgbClr val="000099"/>
                </a:solidFill>
                <a:latin typeface="Arial"/>
                <a:cs typeface="Arial"/>
              </a:rPr>
              <a:t>Pilani</a:t>
            </a:r>
            <a:r>
              <a:rPr sz="1400" spc="-20" dirty="0">
                <a:solidFill>
                  <a:srgbClr val="000099"/>
                </a:solidFill>
                <a:latin typeface="Arial"/>
                <a:cs typeface="Arial"/>
              </a:rPr>
              <a:t> </a:t>
            </a:r>
            <a:r>
              <a:rPr sz="1400" dirty="0">
                <a:solidFill>
                  <a:srgbClr val="000099"/>
                </a:solidFill>
                <a:latin typeface="Arial"/>
                <a:cs typeface="Arial"/>
              </a:rPr>
              <a:t>Campus</a:t>
            </a:r>
            <a:endParaRPr sz="1400">
              <a:latin typeface="Arial"/>
              <a:cs typeface="Arial"/>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8/29/2020 7:42</a:t>
            </a:r>
            <a:r>
              <a:rPr spc="-65" dirty="0"/>
              <a:t> </a:t>
            </a:r>
            <a:r>
              <a:rPr dirty="0"/>
              <a:t>PM</a:t>
            </a: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16</a:t>
            </a:fld>
            <a:endParaRPr dirty="0"/>
          </a:p>
        </p:txBody>
      </p:sp>
      <p:sp>
        <p:nvSpPr>
          <p:cNvPr id="10" name="object 10"/>
          <p:cNvSpPr txBox="1"/>
          <p:nvPr/>
        </p:nvSpPr>
        <p:spPr>
          <a:xfrm>
            <a:off x="2053844" y="1434465"/>
            <a:ext cx="7999095" cy="4918710"/>
          </a:xfrm>
          <a:prstGeom prst="rect">
            <a:avLst/>
          </a:prstGeom>
        </p:spPr>
        <p:txBody>
          <a:bodyPr vert="horz" wrap="square" lIns="0" tIns="12065" rIns="0" bIns="0" rtlCol="0">
            <a:spAutoFit/>
          </a:bodyPr>
          <a:lstStyle/>
          <a:p>
            <a:pPr marL="355600" marR="1200785" indent="-289560">
              <a:lnSpc>
                <a:spcPct val="100000"/>
              </a:lnSpc>
              <a:spcBef>
                <a:spcPts val="95"/>
              </a:spcBef>
              <a:buFont typeface="Arial"/>
              <a:buChar char="•"/>
              <a:tabLst>
                <a:tab pos="355600" algn="l"/>
                <a:tab pos="356235" algn="l"/>
              </a:tabLst>
            </a:pPr>
            <a:r>
              <a:rPr sz="2800" spc="-30" dirty="0">
                <a:latin typeface="Calibri"/>
                <a:cs typeface="Calibri"/>
              </a:rPr>
              <a:t>Invention </a:t>
            </a:r>
            <a:r>
              <a:rPr sz="2800" spc="-5" dirty="0">
                <a:latin typeface="Calibri"/>
                <a:cs typeface="Calibri"/>
              </a:rPr>
              <a:t>of </a:t>
            </a:r>
            <a:r>
              <a:rPr sz="2800" spc="-15" dirty="0">
                <a:latin typeface="Calibri"/>
                <a:cs typeface="Calibri"/>
              </a:rPr>
              <a:t>Formal </a:t>
            </a:r>
            <a:r>
              <a:rPr sz="2800" spc="-10" dirty="0">
                <a:latin typeface="Calibri"/>
                <a:cs typeface="Calibri"/>
              </a:rPr>
              <a:t>Logic, Greek Philosopher  </a:t>
            </a:r>
            <a:r>
              <a:rPr sz="2800" spc="-15" dirty="0">
                <a:latin typeface="Calibri"/>
                <a:cs typeface="Calibri"/>
              </a:rPr>
              <a:t>Aristotle, Third </a:t>
            </a:r>
            <a:r>
              <a:rPr sz="2800" spc="-10" dirty="0">
                <a:latin typeface="Calibri"/>
                <a:cs typeface="Calibri"/>
              </a:rPr>
              <a:t>century</a:t>
            </a:r>
            <a:r>
              <a:rPr sz="2800" spc="-50" dirty="0">
                <a:latin typeface="Calibri"/>
                <a:cs typeface="Calibri"/>
              </a:rPr>
              <a:t> </a:t>
            </a:r>
            <a:r>
              <a:rPr sz="2800" spc="-15" dirty="0">
                <a:latin typeface="Calibri"/>
                <a:cs typeface="Calibri"/>
              </a:rPr>
              <a:t>BC.</a:t>
            </a:r>
            <a:endParaRPr sz="2800">
              <a:latin typeface="Calibri"/>
              <a:cs typeface="Calibri"/>
            </a:endParaRPr>
          </a:p>
          <a:p>
            <a:pPr marL="355600" indent="-343535">
              <a:lnSpc>
                <a:spcPct val="100000"/>
              </a:lnSpc>
              <a:spcBef>
                <a:spcPts val="5"/>
              </a:spcBef>
              <a:buChar char="•"/>
              <a:tabLst>
                <a:tab pos="355600" algn="l"/>
                <a:tab pos="356235" algn="l"/>
              </a:tabLst>
            </a:pPr>
            <a:r>
              <a:rPr sz="2800" spc="-25" dirty="0">
                <a:latin typeface="Calibri"/>
                <a:cs typeface="Calibri"/>
              </a:rPr>
              <a:t>Introduced </a:t>
            </a:r>
            <a:r>
              <a:rPr sz="2800" spc="-15" dirty="0">
                <a:latin typeface="Calibri"/>
                <a:cs typeface="Calibri"/>
              </a:rPr>
              <a:t>syllogisms, providing argument</a:t>
            </a:r>
            <a:r>
              <a:rPr sz="2800" spc="45" dirty="0">
                <a:latin typeface="Calibri"/>
                <a:cs typeface="Calibri"/>
              </a:rPr>
              <a:t> </a:t>
            </a:r>
            <a:r>
              <a:rPr sz="2800" spc="-15" dirty="0">
                <a:latin typeface="Calibri"/>
                <a:cs typeface="Calibri"/>
              </a:rPr>
              <a:t>structures</a:t>
            </a:r>
            <a:endParaRPr sz="2800">
              <a:latin typeface="Calibri"/>
              <a:cs typeface="Calibri"/>
            </a:endParaRPr>
          </a:p>
          <a:p>
            <a:pPr>
              <a:lnSpc>
                <a:spcPct val="100000"/>
              </a:lnSpc>
              <a:spcBef>
                <a:spcPts val="40"/>
              </a:spcBef>
              <a:buFont typeface="Calibri"/>
              <a:buChar char="•"/>
            </a:pPr>
            <a:endParaRPr sz="2900">
              <a:latin typeface="Times New Roman"/>
              <a:cs typeface="Times New Roman"/>
            </a:endParaRPr>
          </a:p>
          <a:p>
            <a:pPr marL="12700">
              <a:lnSpc>
                <a:spcPct val="100000"/>
              </a:lnSpc>
            </a:pPr>
            <a:r>
              <a:rPr sz="2400" i="1" dirty="0">
                <a:solidFill>
                  <a:srgbClr val="053762"/>
                </a:solidFill>
                <a:latin typeface="Calibri"/>
                <a:cs typeface="Calibri"/>
              </a:rPr>
              <a:t>In </a:t>
            </a:r>
            <a:r>
              <a:rPr sz="2400" i="1" spc="-5" dirty="0">
                <a:solidFill>
                  <a:srgbClr val="053762"/>
                </a:solidFill>
                <a:latin typeface="Calibri"/>
                <a:cs typeface="Calibri"/>
              </a:rPr>
              <a:t>all </a:t>
            </a:r>
            <a:r>
              <a:rPr sz="2400" i="1" dirty="0">
                <a:solidFill>
                  <a:srgbClr val="053762"/>
                </a:solidFill>
                <a:latin typeface="Calibri"/>
                <a:cs typeface="Calibri"/>
              </a:rPr>
              <a:t>boring classes, </a:t>
            </a:r>
            <a:r>
              <a:rPr sz="2400" i="1" spc="-5" dirty="0">
                <a:solidFill>
                  <a:srgbClr val="053762"/>
                </a:solidFill>
                <a:latin typeface="Calibri"/>
                <a:cs typeface="Calibri"/>
              </a:rPr>
              <a:t>students</a:t>
            </a:r>
            <a:r>
              <a:rPr sz="2400" i="1" spc="-180" dirty="0">
                <a:solidFill>
                  <a:srgbClr val="053762"/>
                </a:solidFill>
                <a:latin typeface="Calibri"/>
                <a:cs typeface="Calibri"/>
              </a:rPr>
              <a:t> </a:t>
            </a:r>
            <a:r>
              <a:rPr sz="2400" i="1" spc="-5" dirty="0">
                <a:solidFill>
                  <a:srgbClr val="053762"/>
                </a:solidFill>
                <a:latin typeface="Calibri"/>
                <a:cs typeface="Calibri"/>
              </a:rPr>
              <a:t>sleep</a:t>
            </a:r>
            <a:endParaRPr sz="2400">
              <a:latin typeface="Calibri"/>
              <a:cs typeface="Calibri"/>
            </a:endParaRPr>
          </a:p>
          <a:p>
            <a:pPr marL="12700">
              <a:lnSpc>
                <a:spcPct val="100000"/>
              </a:lnSpc>
              <a:spcBef>
                <a:spcPts val="25"/>
              </a:spcBef>
            </a:pPr>
            <a:r>
              <a:rPr sz="2400" i="1" dirty="0">
                <a:solidFill>
                  <a:srgbClr val="053762"/>
                </a:solidFill>
                <a:latin typeface="Calibri"/>
                <a:cs typeface="Calibri"/>
              </a:rPr>
              <a:t>It is a </a:t>
            </a:r>
            <a:r>
              <a:rPr sz="2400" i="1" spc="-5" dirty="0">
                <a:solidFill>
                  <a:srgbClr val="053762"/>
                </a:solidFill>
                <a:latin typeface="Calibri"/>
                <a:cs typeface="Calibri"/>
              </a:rPr>
              <a:t>boring</a:t>
            </a:r>
            <a:r>
              <a:rPr sz="2400" i="1" spc="-114" dirty="0">
                <a:solidFill>
                  <a:srgbClr val="053762"/>
                </a:solidFill>
                <a:latin typeface="Calibri"/>
                <a:cs typeface="Calibri"/>
              </a:rPr>
              <a:t> </a:t>
            </a:r>
            <a:r>
              <a:rPr sz="2400" i="1" dirty="0">
                <a:solidFill>
                  <a:srgbClr val="053762"/>
                </a:solidFill>
                <a:latin typeface="Calibri"/>
                <a:cs typeface="Calibri"/>
              </a:rPr>
              <a:t>class</a:t>
            </a:r>
            <a:endParaRPr sz="2400">
              <a:latin typeface="Calibri"/>
              <a:cs typeface="Calibri"/>
            </a:endParaRPr>
          </a:p>
          <a:p>
            <a:pPr marL="12700">
              <a:lnSpc>
                <a:spcPct val="100000"/>
              </a:lnSpc>
              <a:spcBef>
                <a:spcPts val="10"/>
              </a:spcBef>
            </a:pPr>
            <a:r>
              <a:rPr sz="2400" i="1" spc="-5" dirty="0">
                <a:solidFill>
                  <a:srgbClr val="053762"/>
                </a:solidFill>
                <a:latin typeface="Calibri"/>
                <a:cs typeface="Calibri"/>
              </a:rPr>
              <a:t>Students sleep </a:t>
            </a:r>
            <a:r>
              <a:rPr sz="2400" i="1" dirty="0">
                <a:solidFill>
                  <a:srgbClr val="053762"/>
                </a:solidFill>
                <a:latin typeface="Calibri"/>
                <a:cs typeface="Calibri"/>
              </a:rPr>
              <a:t>in this class [ Are </a:t>
            </a:r>
            <a:r>
              <a:rPr sz="2400" i="1" spc="-5" dirty="0">
                <a:solidFill>
                  <a:srgbClr val="053762"/>
                </a:solidFill>
                <a:latin typeface="Calibri"/>
                <a:cs typeface="Calibri"/>
              </a:rPr>
              <a:t>you </a:t>
            </a:r>
            <a:r>
              <a:rPr sz="2400" i="1" dirty="0">
                <a:solidFill>
                  <a:srgbClr val="053762"/>
                </a:solidFill>
                <a:latin typeface="Calibri"/>
                <a:cs typeface="Calibri"/>
              </a:rPr>
              <a:t>?</a:t>
            </a:r>
            <a:r>
              <a:rPr sz="2400" i="1" spc="-229" dirty="0">
                <a:solidFill>
                  <a:srgbClr val="053762"/>
                </a:solidFill>
                <a:latin typeface="Calibri"/>
                <a:cs typeface="Calibri"/>
              </a:rPr>
              <a:t> </a:t>
            </a:r>
            <a:r>
              <a:rPr sz="2400" i="1" dirty="0">
                <a:solidFill>
                  <a:srgbClr val="053762"/>
                </a:solidFill>
                <a:latin typeface="Calibri"/>
                <a:cs typeface="Calibri"/>
              </a:rPr>
              <a:t>]</a:t>
            </a:r>
            <a:endParaRPr sz="2400">
              <a:latin typeface="Calibri"/>
              <a:cs typeface="Calibri"/>
            </a:endParaRPr>
          </a:p>
          <a:p>
            <a:pPr>
              <a:lnSpc>
                <a:spcPct val="100000"/>
              </a:lnSpc>
              <a:spcBef>
                <a:spcPts val="10"/>
              </a:spcBef>
            </a:pPr>
            <a:endParaRPr sz="2400">
              <a:latin typeface="Times New Roman"/>
              <a:cs typeface="Times New Roman"/>
            </a:endParaRPr>
          </a:p>
          <a:p>
            <a:pPr marL="355600" indent="-343535">
              <a:lnSpc>
                <a:spcPct val="100000"/>
              </a:lnSpc>
              <a:buChar char="•"/>
              <a:tabLst>
                <a:tab pos="355600" algn="l"/>
                <a:tab pos="356235" algn="l"/>
              </a:tabLst>
            </a:pPr>
            <a:r>
              <a:rPr sz="2800" spc="-10" dirty="0">
                <a:latin typeface="Calibri"/>
                <a:cs typeface="Calibri"/>
              </a:rPr>
              <a:t>Field </a:t>
            </a:r>
            <a:r>
              <a:rPr sz="2800" spc="-5" dirty="0">
                <a:latin typeface="Calibri"/>
                <a:cs typeface="Calibri"/>
              </a:rPr>
              <a:t>of </a:t>
            </a:r>
            <a:r>
              <a:rPr sz="2800" spc="-10" dirty="0">
                <a:latin typeface="Calibri"/>
                <a:cs typeface="Calibri"/>
              </a:rPr>
              <a:t>Logics </a:t>
            </a:r>
            <a:r>
              <a:rPr sz="2800" spc="-35" dirty="0">
                <a:latin typeface="Calibri"/>
                <a:cs typeface="Calibri"/>
              </a:rPr>
              <a:t>gave </a:t>
            </a:r>
            <a:r>
              <a:rPr sz="2800" spc="-10" dirty="0">
                <a:latin typeface="Calibri"/>
                <a:cs typeface="Calibri"/>
              </a:rPr>
              <a:t>rise </a:t>
            </a:r>
            <a:r>
              <a:rPr sz="2800" spc="-20" dirty="0">
                <a:latin typeface="Calibri"/>
                <a:cs typeface="Calibri"/>
              </a:rPr>
              <a:t>to </a:t>
            </a:r>
            <a:r>
              <a:rPr sz="2800" spc="-10" dirty="0">
                <a:latin typeface="Calibri"/>
                <a:cs typeface="Calibri"/>
              </a:rPr>
              <a:t>codifying </a:t>
            </a:r>
            <a:r>
              <a:rPr sz="2800" spc="-15" dirty="0">
                <a:latin typeface="Calibri"/>
                <a:cs typeface="Calibri"/>
              </a:rPr>
              <a:t>rational</a:t>
            </a:r>
            <a:r>
              <a:rPr sz="2800" spc="-125" dirty="0">
                <a:latin typeface="Calibri"/>
                <a:cs typeface="Calibri"/>
              </a:rPr>
              <a:t> </a:t>
            </a:r>
            <a:r>
              <a:rPr sz="2800" spc="-10" dirty="0">
                <a:latin typeface="Calibri"/>
                <a:cs typeface="Calibri"/>
              </a:rPr>
              <a:t>thinking</a:t>
            </a:r>
            <a:endParaRPr sz="2800">
              <a:latin typeface="Calibri"/>
              <a:cs typeface="Calibri"/>
            </a:endParaRPr>
          </a:p>
          <a:p>
            <a:pPr marL="927100" lvl="1" indent="-381635">
              <a:lnSpc>
                <a:spcPct val="100000"/>
              </a:lnSpc>
              <a:spcBef>
                <a:spcPts val="60"/>
              </a:spcBef>
              <a:buFont typeface="Arial"/>
              <a:buChar char="○"/>
              <a:tabLst>
                <a:tab pos="927100" algn="l"/>
                <a:tab pos="927735" algn="l"/>
              </a:tabLst>
            </a:pPr>
            <a:r>
              <a:rPr sz="2000" dirty="0">
                <a:latin typeface="Calibri"/>
                <a:cs typeface="Calibri"/>
              </a:rPr>
              <a:t>When </a:t>
            </a:r>
            <a:r>
              <a:rPr sz="2000" spc="-5" dirty="0">
                <a:latin typeface="Calibri"/>
                <a:cs typeface="Calibri"/>
              </a:rPr>
              <a:t>elements </a:t>
            </a:r>
            <a:r>
              <a:rPr sz="2000" spc="-10" dirty="0">
                <a:latin typeface="Calibri"/>
                <a:cs typeface="Calibri"/>
              </a:rPr>
              <a:t>are </a:t>
            </a:r>
            <a:r>
              <a:rPr sz="2000" spc="-25" dirty="0">
                <a:latin typeface="Calibri"/>
                <a:cs typeface="Calibri"/>
              </a:rPr>
              <a:t>‘</a:t>
            </a:r>
            <a:r>
              <a:rPr sz="2000" i="1" spc="-25" dirty="0">
                <a:solidFill>
                  <a:srgbClr val="990000"/>
                </a:solidFill>
                <a:latin typeface="Calibri"/>
                <a:cs typeface="Calibri"/>
              </a:rPr>
              <a:t>things</a:t>
            </a:r>
            <a:r>
              <a:rPr sz="2000" spc="-25" dirty="0">
                <a:latin typeface="Calibri"/>
                <a:cs typeface="Calibri"/>
              </a:rPr>
              <a:t>’, </a:t>
            </a:r>
            <a:r>
              <a:rPr sz="2000" spc="-10" dirty="0">
                <a:latin typeface="Calibri"/>
                <a:cs typeface="Calibri"/>
              </a:rPr>
              <a:t>we </a:t>
            </a:r>
            <a:r>
              <a:rPr sz="2000" spc="-5" dirty="0">
                <a:latin typeface="Calibri"/>
                <a:cs typeface="Calibri"/>
              </a:rPr>
              <a:t>reason </a:t>
            </a:r>
            <a:r>
              <a:rPr sz="2000" dirty="0">
                <a:latin typeface="Calibri"/>
                <a:cs typeface="Calibri"/>
              </a:rPr>
              <a:t>about</a:t>
            </a:r>
            <a:r>
              <a:rPr sz="2000" spc="-175" dirty="0">
                <a:latin typeface="Calibri"/>
                <a:cs typeface="Calibri"/>
              </a:rPr>
              <a:t> </a:t>
            </a:r>
            <a:r>
              <a:rPr sz="2000" dirty="0">
                <a:latin typeface="Calibri"/>
                <a:cs typeface="Calibri"/>
              </a:rPr>
              <a:t>things</a:t>
            </a:r>
            <a:endParaRPr sz="2000">
              <a:latin typeface="Calibri"/>
              <a:cs typeface="Calibri"/>
            </a:endParaRPr>
          </a:p>
          <a:p>
            <a:pPr>
              <a:lnSpc>
                <a:spcPct val="100000"/>
              </a:lnSpc>
              <a:spcBef>
                <a:spcPts val="45"/>
              </a:spcBef>
            </a:pPr>
            <a:endParaRPr sz="2300">
              <a:latin typeface="Times New Roman"/>
              <a:cs typeface="Times New Roman"/>
            </a:endParaRPr>
          </a:p>
          <a:p>
            <a:pPr marL="12700" marR="205740">
              <a:lnSpc>
                <a:spcPct val="101299"/>
              </a:lnSpc>
              <a:spcBef>
                <a:spcPts val="5"/>
              </a:spcBef>
            </a:pPr>
            <a:r>
              <a:rPr sz="2400" u="heavy" spc="-10" dirty="0">
                <a:solidFill>
                  <a:srgbClr val="0A5293"/>
                </a:solidFill>
                <a:uFill>
                  <a:solidFill>
                    <a:srgbClr val="0A5293"/>
                  </a:solidFill>
                </a:uFill>
                <a:latin typeface="Calibri"/>
                <a:cs typeface="Calibri"/>
              </a:rPr>
              <a:t>Hurdles </a:t>
            </a:r>
            <a:r>
              <a:rPr sz="2400" u="heavy" spc="-15" dirty="0">
                <a:solidFill>
                  <a:srgbClr val="0A5293"/>
                </a:solidFill>
                <a:uFill>
                  <a:solidFill>
                    <a:srgbClr val="0A5293"/>
                  </a:solidFill>
                </a:uFill>
                <a:latin typeface="Calibri"/>
                <a:cs typeface="Calibri"/>
              </a:rPr>
              <a:t>to </a:t>
            </a:r>
            <a:r>
              <a:rPr sz="2400" u="heavy" dirty="0">
                <a:solidFill>
                  <a:srgbClr val="0A5293"/>
                </a:solidFill>
                <a:uFill>
                  <a:solidFill>
                    <a:srgbClr val="0A5293"/>
                  </a:solidFill>
                </a:uFill>
                <a:latin typeface="Calibri"/>
                <a:cs typeface="Calibri"/>
              </a:rPr>
              <a:t>the idea</a:t>
            </a:r>
            <a:r>
              <a:rPr sz="2400" dirty="0">
                <a:solidFill>
                  <a:srgbClr val="0A5293"/>
                </a:solidFill>
                <a:latin typeface="Calibri"/>
                <a:cs typeface="Calibri"/>
              </a:rPr>
              <a:t> </a:t>
            </a:r>
            <a:r>
              <a:rPr sz="2400" dirty="0">
                <a:latin typeface="Calibri"/>
                <a:cs typeface="Calibri"/>
              </a:rPr>
              <a:t>: </a:t>
            </a:r>
            <a:r>
              <a:rPr sz="1800" spc="-5" dirty="0">
                <a:latin typeface="Calibri"/>
                <a:cs typeface="Calibri"/>
              </a:rPr>
              <a:t>(1) </a:t>
            </a:r>
            <a:r>
              <a:rPr sz="1800" dirty="0">
                <a:latin typeface="Calibri"/>
                <a:cs typeface="Calibri"/>
              </a:rPr>
              <a:t>Not </a:t>
            </a:r>
            <a:r>
              <a:rPr sz="1800" spc="-5" dirty="0">
                <a:latin typeface="Calibri"/>
                <a:cs typeface="Calibri"/>
              </a:rPr>
              <a:t>everything </a:t>
            </a:r>
            <a:r>
              <a:rPr sz="1800" spc="-10" dirty="0">
                <a:latin typeface="Calibri"/>
                <a:cs typeface="Calibri"/>
              </a:rPr>
              <a:t>can </a:t>
            </a:r>
            <a:r>
              <a:rPr sz="1800" spc="-5" dirty="0">
                <a:latin typeface="Calibri"/>
                <a:cs typeface="Calibri"/>
              </a:rPr>
              <a:t>be </a:t>
            </a:r>
            <a:r>
              <a:rPr sz="1800" spc="-10" dirty="0">
                <a:latin typeface="Calibri"/>
                <a:cs typeface="Calibri"/>
              </a:rPr>
              <a:t>logically coded </a:t>
            </a:r>
            <a:r>
              <a:rPr sz="1800" spc="-5" dirty="0">
                <a:latin typeface="Calibri"/>
                <a:cs typeface="Calibri"/>
              </a:rPr>
              <a:t>(2) no </a:t>
            </a:r>
            <a:r>
              <a:rPr sz="1800" spc="-10" dirty="0">
                <a:latin typeface="Calibri"/>
                <a:cs typeface="Calibri"/>
              </a:rPr>
              <a:t>provably  correct </a:t>
            </a:r>
            <a:r>
              <a:rPr sz="1800" spc="-5" dirty="0">
                <a:latin typeface="Calibri"/>
                <a:cs typeface="Calibri"/>
              </a:rPr>
              <a:t>action </a:t>
            </a:r>
            <a:r>
              <a:rPr sz="1800" spc="-10" dirty="0">
                <a:latin typeface="Calibri"/>
                <a:cs typeface="Calibri"/>
              </a:rPr>
              <a:t>at </a:t>
            </a:r>
            <a:r>
              <a:rPr sz="1800" dirty="0">
                <a:latin typeface="Calibri"/>
                <a:cs typeface="Calibri"/>
              </a:rPr>
              <a:t>a </a:t>
            </a:r>
            <a:r>
              <a:rPr sz="1800" spc="-5" dirty="0">
                <a:latin typeface="Calibri"/>
                <a:cs typeface="Calibri"/>
              </a:rPr>
              <a:t>moment (3) </a:t>
            </a:r>
            <a:r>
              <a:rPr sz="1800" spc="-10" dirty="0">
                <a:latin typeface="Calibri"/>
                <a:cs typeface="Calibri"/>
              </a:rPr>
              <a:t>Exhaustive computational</a:t>
            </a:r>
            <a:r>
              <a:rPr sz="1800" spc="-114" dirty="0">
                <a:latin typeface="Calibri"/>
                <a:cs typeface="Calibri"/>
              </a:rPr>
              <a:t> </a:t>
            </a:r>
            <a:r>
              <a:rPr sz="1800" spc="-10" dirty="0">
                <a:latin typeface="Calibri"/>
                <a:cs typeface="Calibri"/>
              </a:rPr>
              <a:t>resources</a:t>
            </a:r>
            <a:endParaRPr sz="1800">
              <a:latin typeface="Calibri"/>
              <a:cs typeface="Calibri"/>
            </a:endParaRPr>
          </a:p>
        </p:txBody>
      </p:sp>
      <p:sp>
        <p:nvSpPr>
          <p:cNvPr id="11" name="object 11"/>
          <p:cNvSpPr txBox="1">
            <a:spLocks noGrp="1"/>
          </p:cNvSpPr>
          <p:nvPr>
            <p:ph type="title"/>
          </p:nvPr>
        </p:nvSpPr>
        <p:spPr>
          <a:xfrm>
            <a:off x="1915414" y="289306"/>
            <a:ext cx="3678554" cy="513715"/>
          </a:xfrm>
          <a:prstGeom prst="rect">
            <a:avLst/>
          </a:prstGeom>
        </p:spPr>
        <p:txBody>
          <a:bodyPr vert="horz" wrap="square" lIns="0" tIns="12700" rIns="0" bIns="0" rtlCol="0">
            <a:spAutoFit/>
          </a:bodyPr>
          <a:lstStyle/>
          <a:p>
            <a:pPr marL="12700">
              <a:lnSpc>
                <a:spcPct val="100000"/>
              </a:lnSpc>
              <a:spcBef>
                <a:spcPts val="100"/>
              </a:spcBef>
            </a:pPr>
            <a:r>
              <a:rPr sz="3200" b="1" spc="-10" dirty="0">
                <a:solidFill>
                  <a:srgbClr val="C00000"/>
                </a:solidFill>
                <a:latin typeface="Comic Sans MS"/>
                <a:cs typeface="Comic Sans MS"/>
              </a:rPr>
              <a:t>Thinking</a:t>
            </a:r>
            <a:r>
              <a:rPr sz="3200" b="1" spc="-180" dirty="0">
                <a:solidFill>
                  <a:srgbClr val="C00000"/>
                </a:solidFill>
                <a:latin typeface="Comic Sans MS"/>
                <a:cs typeface="Comic Sans MS"/>
              </a:rPr>
              <a:t> </a:t>
            </a:r>
            <a:r>
              <a:rPr sz="3200" b="1" spc="-5" dirty="0">
                <a:solidFill>
                  <a:srgbClr val="C00000"/>
                </a:solidFill>
                <a:latin typeface="Comic Sans MS"/>
                <a:cs typeface="Comic Sans MS"/>
              </a:rPr>
              <a:t>Rationally</a:t>
            </a:r>
            <a:endParaRPr sz="3200">
              <a:latin typeface="Comic Sans MS"/>
              <a:cs typeface="Comic Sans MS"/>
            </a:endParaRPr>
          </a:p>
        </p:txBody>
      </p:sp>
      <p:sp>
        <p:nvSpPr>
          <p:cNvPr id="12" name="object 12"/>
          <p:cNvSpPr txBox="1"/>
          <p:nvPr/>
        </p:nvSpPr>
        <p:spPr>
          <a:xfrm>
            <a:off x="5596509" y="846785"/>
            <a:ext cx="2472055" cy="240029"/>
          </a:xfrm>
          <a:prstGeom prst="rect">
            <a:avLst/>
          </a:prstGeom>
        </p:spPr>
        <p:txBody>
          <a:bodyPr vert="horz" wrap="square" lIns="0" tIns="13335" rIns="0" bIns="0" rtlCol="0">
            <a:spAutoFit/>
          </a:bodyPr>
          <a:lstStyle/>
          <a:p>
            <a:pPr marL="12700">
              <a:lnSpc>
                <a:spcPct val="100000"/>
              </a:lnSpc>
              <a:spcBef>
                <a:spcPts val="105"/>
              </a:spcBef>
            </a:pPr>
            <a:r>
              <a:rPr sz="1400" b="1" dirty="0">
                <a:solidFill>
                  <a:srgbClr val="7E5F00"/>
                </a:solidFill>
                <a:latin typeface="Comic Sans MS"/>
                <a:cs typeface="Comic Sans MS"/>
              </a:rPr>
              <a:t>“Laws of </a:t>
            </a:r>
            <a:r>
              <a:rPr sz="1400" b="1" spc="-5" dirty="0">
                <a:solidFill>
                  <a:srgbClr val="7E5F00"/>
                </a:solidFill>
                <a:latin typeface="Comic Sans MS"/>
                <a:cs typeface="Comic Sans MS"/>
              </a:rPr>
              <a:t>Thought”</a:t>
            </a:r>
            <a:r>
              <a:rPr sz="1400" b="1" spc="-204" dirty="0">
                <a:solidFill>
                  <a:srgbClr val="7E5F00"/>
                </a:solidFill>
                <a:latin typeface="Comic Sans MS"/>
                <a:cs typeface="Comic Sans MS"/>
              </a:rPr>
              <a:t> </a:t>
            </a:r>
            <a:r>
              <a:rPr sz="1400" b="1" dirty="0">
                <a:solidFill>
                  <a:srgbClr val="7E5F00"/>
                </a:solidFill>
                <a:latin typeface="Comic Sans MS"/>
                <a:cs typeface="Comic Sans MS"/>
              </a:rPr>
              <a:t>Approach</a:t>
            </a:r>
            <a:endParaRPr sz="1400">
              <a:latin typeface="Comic Sans MS"/>
              <a:cs typeface="Comic Sans MS"/>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Uniform Cost Search</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58261"/>
            <a:ext cx="5143500" cy="3213100"/>
          </a:xfrm>
        </p:spPr>
      </p:pic>
      <p:sp>
        <p:nvSpPr>
          <p:cNvPr id="5" name="TextBox 4"/>
          <p:cNvSpPr txBox="1"/>
          <p:nvPr/>
        </p:nvSpPr>
        <p:spPr>
          <a:xfrm>
            <a:off x="1245476" y="5754414"/>
            <a:ext cx="3170740" cy="769441"/>
          </a:xfrm>
          <a:prstGeom prst="rect">
            <a:avLst/>
          </a:prstGeom>
          <a:noFill/>
        </p:spPr>
        <p:txBody>
          <a:bodyPr wrap="none" rtlCol="0">
            <a:spAutoFit/>
          </a:bodyPr>
          <a:lstStyle/>
          <a:p>
            <a:r>
              <a:rPr lang="en-US" sz="2200" dirty="0"/>
              <a:t>Initial State: 	Sibiu</a:t>
            </a:r>
          </a:p>
          <a:p>
            <a:r>
              <a:rPr lang="en-US" sz="2200" dirty="0"/>
              <a:t>Goal State: 	Bucharest</a:t>
            </a:r>
          </a:p>
        </p:txBody>
      </p:sp>
      <p:sp>
        <p:nvSpPr>
          <p:cNvPr id="6" name="TextBox 5"/>
          <p:cNvSpPr txBox="1"/>
          <p:nvPr/>
        </p:nvSpPr>
        <p:spPr>
          <a:xfrm>
            <a:off x="6668814" y="1813034"/>
            <a:ext cx="5406673" cy="2862322"/>
          </a:xfrm>
          <a:prstGeom prst="rect">
            <a:avLst/>
          </a:prstGeom>
          <a:noFill/>
        </p:spPr>
        <p:txBody>
          <a:bodyPr wrap="none" rtlCol="0">
            <a:spAutoFit/>
          </a:bodyPr>
          <a:lstStyle/>
          <a:p>
            <a:r>
              <a:rPr lang="en-US" dirty="0"/>
              <a:t>Current State: 	Sibiu</a:t>
            </a:r>
          </a:p>
          <a:p>
            <a:endParaRPr lang="en-US" dirty="0"/>
          </a:p>
          <a:p>
            <a:r>
              <a:rPr lang="en-US" dirty="0"/>
              <a:t>Frontier: 		[</a:t>
            </a:r>
            <a:r>
              <a:rPr lang="en-US" dirty="0">
                <a:sym typeface="Wingdings"/>
              </a:rPr>
              <a:t>(“</a:t>
            </a:r>
            <a:r>
              <a:rPr lang="en-US" dirty="0" err="1">
                <a:sym typeface="Wingdings"/>
              </a:rPr>
              <a:t>Rimnicu</a:t>
            </a:r>
            <a:r>
              <a:rPr lang="en-US" dirty="0">
                <a:sym typeface="Wingdings"/>
              </a:rPr>
              <a:t> </a:t>
            </a:r>
            <a:r>
              <a:rPr lang="en-US" dirty="0" err="1">
                <a:sym typeface="Wingdings"/>
              </a:rPr>
              <a:t>Vilcea</a:t>
            </a:r>
            <a:r>
              <a:rPr lang="en-US" dirty="0">
                <a:sym typeface="Wingdings"/>
              </a:rPr>
              <a:t>” 80)</a:t>
            </a:r>
          </a:p>
          <a:p>
            <a:r>
              <a:rPr lang="en-US" dirty="0">
                <a:sym typeface="Wingdings"/>
              </a:rPr>
              <a:t>	 	 (“</a:t>
            </a:r>
            <a:r>
              <a:rPr lang="en-US" dirty="0" err="1">
                <a:sym typeface="Wingdings"/>
              </a:rPr>
              <a:t>Fagaras</a:t>
            </a:r>
            <a:r>
              <a:rPr lang="en-US" dirty="0">
                <a:sym typeface="Wingdings"/>
              </a:rPr>
              <a:t>”, 99)</a:t>
            </a:r>
            <a:r>
              <a:rPr lang="en-US" dirty="0"/>
              <a:t>]</a:t>
            </a:r>
          </a:p>
          <a:p>
            <a:endParaRPr lang="en-US" dirty="0"/>
          </a:p>
          <a:p>
            <a:r>
              <a:rPr lang="en-US" dirty="0"/>
              <a:t>Step: 		Expand “</a:t>
            </a:r>
            <a:r>
              <a:rPr lang="en-US" dirty="0" err="1"/>
              <a:t>Rimnicu</a:t>
            </a:r>
            <a:r>
              <a:rPr lang="en-US" dirty="0"/>
              <a:t> </a:t>
            </a:r>
            <a:r>
              <a:rPr lang="en-US" dirty="0" err="1"/>
              <a:t>Vilcea</a:t>
            </a:r>
            <a:r>
              <a:rPr lang="en-US" dirty="0"/>
              <a:t>” (least cost)</a:t>
            </a:r>
            <a:endParaRPr lang="en-US" dirty="0">
              <a:sym typeface="Wingdings"/>
            </a:endParaRPr>
          </a:p>
          <a:p>
            <a:endParaRPr lang="en-US" dirty="0">
              <a:sym typeface="Wingdings"/>
            </a:endParaRPr>
          </a:p>
          <a:p>
            <a:r>
              <a:rPr lang="en-US" dirty="0">
                <a:sym typeface="Wingdings"/>
              </a:rPr>
              <a:t>Result:		Generates (“Pitesti”,  177)</a:t>
            </a:r>
          </a:p>
          <a:p>
            <a:r>
              <a:rPr lang="en-US" dirty="0">
                <a:sym typeface="Wingdings"/>
              </a:rPr>
              <a:t>		Add to Frontier</a:t>
            </a:r>
          </a:p>
          <a:p>
            <a:r>
              <a:rPr lang="en-US" dirty="0">
                <a:sym typeface="Wingdings"/>
              </a:rPr>
              <a:t>		</a:t>
            </a:r>
            <a:endParaRPr lang="en-US" dirty="0"/>
          </a:p>
        </p:txBody>
      </p:sp>
    </p:spTree>
    <p:extLst>
      <p:ext uri="{BB962C8B-B14F-4D97-AF65-F5344CB8AC3E}">
        <p14:creationId xmlns:p14="http://schemas.microsoft.com/office/powerpoint/2010/main" val="309236662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Uniform Cost Search</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58261"/>
            <a:ext cx="5143500" cy="3213100"/>
          </a:xfrm>
        </p:spPr>
      </p:pic>
      <p:sp>
        <p:nvSpPr>
          <p:cNvPr id="5" name="TextBox 4"/>
          <p:cNvSpPr txBox="1"/>
          <p:nvPr/>
        </p:nvSpPr>
        <p:spPr>
          <a:xfrm>
            <a:off x="1245476" y="5754414"/>
            <a:ext cx="3170740" cy="769441"/>
          </a:xfrm>
          <a:prstGeom prst="rect">
            <a:avLst/>
          </a:prstGeom>
          <a:noFill/>
        </p:spPr>
        <p:txBody>
          <a:bodyPr wrap="none" rtlCol="0">
            <a:spAutoFit/>
          </a:bodyPr>
          <a:lstStyle/>
          <a:p>
            <a:r>
              <a:rPr lang="en-US" sz="2200" dirty="0"/>
              <a:t>Initial State: 	Sibiu</a:t>
            </a:r>
          </a:p>
          <a:p>
            <a:r>
              <a:rPr lang="en-US" sz="2200" dirty="0"/>
              <a:t>Goal State: 	Bucharest</a:t>
            </a:r>
          </a:p>
        </p:txBody>
      </p:sp>
      <p:sp>
        <p:nvSpPr>
          <p:cNvPr id="6" name="TextBox 5"/>
          <p:cNvSpPr txBox="1"/>
          <p:nvPr/>
        </p:nvSpPr>
        <p:spPr>
          <a:xfrm>
            <a:off x="6668814" y="1813034"/>
            <a:ext cx="5076967" cy="3693319"/>
          </a:xfrm>
          <a:prstGeom prst="rect">
            <a:avLst/>
          </a:prstGeom>
          <a:noFill/>
        </p:spPr>
        <p:txBody>
          <a:bodyPr wrap="none" rtlCol="0">
            <a:spAutoFit/>
          </a:bodyPr>
          <a:lstStyle/>
          <a:p>
            <a:r>
              <a:rPr lang="en-US" dirty="0"/>
              <a:t>Current State: 	</a:t>
            </a:r>
            <a:r>
              <a:rPr lang="en-US" dirty="0" err="1"/>
              <a:t>Rimnicu</a:t>
            </a:r>
            <a:r>
              <a:rPr lang="en-US" dirty="0"/>
              <a:t> </a:t>
            </a:r>
            <a:r>
              <a:rPr lang="en-US" dirty="0" err="1"/>
              <a:t>Vilcea</a:t>
            </a:r>
            <a:r>
              <a:rPr lang="en-US" dirty="0"/>
              <a:t> (not a Goal state)</a:t>
            </a:r>
          </a:p>
          <a:p>
            <a:endParaRPr lang="en-US" dirty="0"/>
          </a:p>
          <a:p>
            <a:r>
              <a:rPr lang="en-US" dirty="0"/>
              <a:t>Frontier: 		[</a:t>
            </a:r>
            <a:r>
              <a:rPr lang="en-US" dirty="0">
                <a:sym typeface="Wingdings"/>
              </a:rPr>
              <a:t> (“</a:t>
            </a:r>
            <a:r>
              <a:rPr lang="en-US" dirty="0" err="1">
                <a:sym typeface="Wingdings"/>
              </a:rPr>
              <a:t>Fagaras</a:t>
            </a:r>
            <a:r>
              <a:rPr lang="en-US" dirty="0">
                <a:sym typeface="Wingdings"/>
              </a:rPr>
              <a:t>”, 99)</a:t>
            </a:r>
          </a:p>
          <a:p>
            <a:r>
              <a:rPr lang="en-US" dirty="0">
                <a:sym typeface="Wingdings"/>
              </a:rPr>
              <a:t>		 (“Pitesti”, 177)</a:t>
            </a:r>
            <a:r>
              <a:rPr lang="en-US" dirty="0"/>
              <a:t>]</a:t>
            </a:r>
          </a:p>
          <a:p>
            <a:endParaRPr lang="en-US" dirty="0"/>
          </a:p>
          <a:p>
            <a:r>
              <a:rPr lang="en-US" dirty="0"/>
              <a:t>Step: 		Expand “</a:t>
            </a:r>
            <a:r>
              <a:rPr lang="en-US" dirty="0" err="1"/>
              <a:t>Fagaras</a:t>
            </a:r>
            <a:r>
              <a:rPr lang="en-US" dirty="0"/>
              <a:t>” (least cost)</a:t>
            </a:r>
            <a:endParaRPr lang="en-US" dirty="0">
              <a:sym typeface="Wingdings"/>
            </a:endParaRPr>
          </a:p>
          <a:p>
            <a:endParaRPr lang="en-US" dirty="0">
              <a:sym typeface="Wingdings"/>
            </a:endParaRPr>
          </a:p>
          <a:p>
            <a:r>
              <a:rPr lang="en-US" dirty="0">
                <a:sym typeface="Wingdings"/>
              </a:rPr>
              <a:t>Result:		Generates (“Bucharest”,  310)</a:t>
            </a:r>
          </a:p>
          <a:p>
            <a:r>
              <a:rPr lang="en-US" dirty="0">
                <a:sym typeface="Wingdings"/>
              </a:rPr>
              <a:t>		Add to Frontier </a:t>
            </a:r>
          </a:p>
          <a:p>
            <a:r>
              <a:rPr lang="en-US" dirty="0">
                <a:sym typeface="Wingdings"/>
              </a:rPr>
              <a:t>		(It</a:t>
            </a:r>
            <a:r>
              <a:rPr lang="uk-UA" dirty="0">
                <a:sym typeface="Wingdings"/>
              </a:rPr>
              <a:t>’</a:t>
            </a:r>
            <a:r>
              <a:rPr lang="en-US" dirty="0">
                <a:sym typeface="Wingdings"/>
              </a:rPr>
              <a:t>s a Goal State but we won’t </a:t>
            </a:r>
          </a:p>
          <a:p>
            <a:r>
              <a:rPr lang="en-US" dirty="0">
                <a:sym typeface="Wingdings"/>
              </a:rPr>
              <a:t>		test during generation)</a:t>
            </a:r>
          </a:p>
          <a:p>
            <a:r>
              <a:rPr lang="en-US" dirty="0">
                <a:sym typeface="Wingdings"/>
              </a:rPr>
              <a:t>	</a:t>
            </a:r>
          </a:p>
          <a:p>
            <a:r>
              <a:rPr lang="en-US" dirty="0">
                <a:sym typeface="Wingdings"/>
              </a:rPr>
              <a:t>		</a:t>
            </a:r>
            <a:endParaRPr lang="en-US" dirty="0"/>
          </a:p>
        </p:txBody>
      </p:sp>
    </p:spTree>
    <p:extLst>
      <p:ext uri="{BB962C8B-B14F-4D97-AF65-F5344CB8AC3E}">
        <p14:creationId xmlns:p14="http://schemas.microsoft.com/office/powerpoint/2010/main" val="27318952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Uniform Cost Search</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58261"/>
            <a:ext cx="5143500" cy="3213100"/>
          </a:xfrm>
        </p:spPr>
      </p:pic>
      <p:sp>
        <p:nvSpPr>
          <p:cNvPr id="5" name="TextBox 4"/>
          <p:cNvSpPr txBox="1"/>
          <p:nvPr/>
        </p:nvSpPr>
        <p:spPr>
          <a:xfrm>
            <a:off x="1245476" y="5754414"/>
            <a:ext cx="3170740" cy="769441"/>
          </a:xfrm>
          <a:prstGeom prst="rect">
            <a:avLst/>
          </a:prstGeom>
          <a:noFill/>
        </p:spPr>
        <p:txBody>
          <a:bodyPr wrap="none" rtlCol="0">
            <a:spAutoFit/>
          </a:bodyPr>
          <a:lstStyle/>
          <a:p>
            <a:r>
              <a:rPr lang="en-US" sz="2200" dirty="0"/>
              <a:t>Initial State: 	Sibiu</a:t>
            </a:r>
          </a:p>
          <a:p>
            <a:r>
              <a:rPr lang="en-US" sz="2200" dirty="0"/>
              <a:t>Goal State: 	Bucharest</a:t>
            </a:r>
          </a:p>
        </p:txBody>
      </p:sp>
      <p:sp>
        <p:nvSpPr>
          <p:cNvPr id="6" name="TextBox 5"/>
          <p:cNvSpPr txBox="1"/>
          <p:nvPr/>
        </p:nvSpPr>
        <p:spPr>
          <a:xfrm>
            <a:off x="6668814" y="1813034"/>
            <a:ext cx="4909036" cy="3693319"/>
          </a:xfrm>
          <a:prstGeom prst="rect">
            <a:avLst/>
          </a:prstGeom>
          <a:noFill/>
        </p:spPr>
        <p:txBody>
          <a:bodyPr wrap="none" rtlCol="0">
            <a:spAutoFit/>
          </a:bodyPr>
          <a:lstStyle/>
          <a:p>
            <a:r>
              <a:rPr lang="en-US" dirty="0"/>
              <a:t>Current State: 	</a:t>
            </a:r>
            <a:r>
              <a:rPr lang="en-US" dirty="0" err="1"/>
              <a:t>Fagaras</a:t>
            </a:r>
            <a:r>
              <a:rPr lang="en-US" dirty="0"/>
              <a:t> (not a goal state)</a:t>
            </a:r>
          </a:p>
          <a:p>
            <a:endParaRPr lang="en-US" dirty="0"/>
          </a:p>
          <a:p>
            <a:r>
              <a:rPr lang="en-US" dirty="0"/>
              <a:t>Frontier: 		[</a:t>
            </a:r>
            <a:r>
              <a:rPr lang="en-US" dirty="0">
                <a:sym typeface="Wingdings"/>
              </a:rPr>
              <a:t> (“Pitesti”, 177)</a:t>
            </a:r>
          </a:p>
          <a:p>
            <a:r>
              <a:rPr lang="en-US" dirty="0">
                <a:sym typeface="Wingdings"/>
              </a:rPr>
              <a:t>		   (“Bucharest”, 310)</a:t>
            </a:r>
            <a:r>
              <a:rPr lang="en-US" dirty="0"/>
              <a:t>]</a:t>
            </a:r>
          </a:p>
          <a:p>
            <a:endParaRPr lang="en-US" dirty="0"/>
          </a:p>
          <a:p>
            <a:r>
              <a:rPr lang="en-US" dirty="0"/>
              <a:t>Step: 		Expand “Pitesti” (least cost)</a:t>
            </a:r>
            <a:endParaRPr lang="en-US" dirty="0">
              <a:sym typeface="Wingdings"/>
            </a:endParaRPr>
          </a:p>
          <a:p>
            <a:endParaRPr lang="en-US" dirty="0">
              <a:sym typeface="Wingdings"/>
            </a:endParaRPr>
          </a:p>
          <a:p>
            <a:r>
              <a:rPr lang="en-US" dirty="0">
                <a:sym typeface="Wingdings"/>
              </a:rPr>
              <a:t>Result:		Generates (“Bucharest”,  278)</a:t>
            </a:r>
          </a:p>
          <a:p>
            <a:r>
              <a:rPr lang="en-US" dirty="0">
                <a:sym typeface="Wingdings"/>
              </a:rPr>
              <a:t>		Replace in Frontier </a:t>
            </a:r>
          </a:p>
          <a:p>
            <a:r>
              <a:rPr lang="en-US" dirty="0">
                <a:sym typeface="Wingdings"/>
              </a:rPr>
              <a:t>		(It</a:t>
            </a:r>
            <a:r>
              <a:rPr lang="uk-UA" dirty="0">
                <a:sym typeface="Wingdings"/>
              </a:rPr>
              <a:t>’</a:t>
            </a:r>
            <a:r>
              <a:rPr lang="en-US" dirty="0">
                <a:sym typeface="Wingdings"/>
              </a:rPr>
              <a:t>s a Goal State but we won’t </a:t>
            </a:r>
          </a:p>
          <a:p>
            <a:r>
              <a:rPr lang="en-US" dirty="0">
                <a:sym typeface="Wingdings"/>
              </a:rPr>
              <a:t>		test during generation)</a:t>
            </a:r>
          </a:p>
          <a:p>
            <a:r>
              <a:rPr lang="en-US" dirty="0">
                <a:sym typeface="Wingdings"/>
              </a:rPr>
              <a:t>	</a:t>
            </a:r>
          </a:p>
          <a:p>
            <a:r>
              <a:rPr lang="en-US" dirty="0">
                <a:sym typeface="Wingdings"/>
              </a:rPr>
              <a:t>		</a:t>
            </a:r>
            <a:endParaRPr lang="en-US" dirty="0"/>
          </a:p>
        </p:txBody>
      </p:sp>
    </p:spTree>
    <p:extLst>
      <p:ext uri="{BB962C8B-B14F-4D97-AF65-F5344CB8AC3E}">
        <p14:creationId xmlns:p14="http://schemas.microsoft.com/office/powerpoint/2010/main" val="127354835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Uniform Cost Search</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58261"/>
            <a:ext cx="5143500" cy="3213100"/>
          </a:xfrm>
        </p:spPr>
      </p:pic>
      <p:sp>
        <p:nvSpPr>
          <p:cNvPr id="5" name="TextBox 4"/>
          <p:cNvSpPr txBox="1"/>
          <p:nvPr/>
        </p:nvSpPr>
        <p:spPr>
          <a:xfrm>
            <a:off x="1245476" y="5754414"/>
            <a:ext cx="3170740" cy="769441"/>
          </a:xfrm>
          <a:prstGeom prst="rect">
            <a:avLst/>
          </a:prstGeom>
          <a:noFill/>
        </p:spPr>
        <p:txBody>
          <a:bodyPr wrap="none" rtlCol="0">
            <a:spAutoFit/>
          </a:bodyPr>
          <a:lstStyle/>
          <a:p>
            <a:r>
              <a:rPr lang="en-US" sz="2200" dirty="0"/>
              <a:t>Initial State: 	Sibiu</a:t>
            </a:r>
          </a:p>
          <a:p>
            <a:r>
              <a:rPr lang="en-US" sz="2200" dirty="0"/>
              <a:t>Goal State: 	Bucharest</a:t>
            </a:r>
          </a:p>
        </p:txBody>
      </p:sp>
      <p:sp>
        <p:nvSpPr>
          <p:cNvPr id="6" name="TextBox 5"/>
          <p:cNvSpPr txBox="1"/>
          <p:nvPr/>
        </p:nvSpPr>
        <p:spPr>
          <a:xfrm>
            <a:off x="6668814" y="1813034"/>
            <a:ext cx="4246740" cy="2862322"/>
          </a:xfrm>
          <a:prstGeom prst="rect">
            <a:avLst/>
          </a:prstGeom>
          <a:noFill/>
        </p:spPr>
        <p:txBody>
          <a:bodyPr wrap="none" rtlCol="0">
            <a:spAutoFit/>
          </a:bodyPr>
          <a:lstStyle/>
          <a:p>
            <a:r>
              <a:rPr lang="en-US" dirty="0"/>
              <a:t>Current State: 	Pitesti (not a goal state)</a:t>
            </a:r>
          </a:p>
          <a:p>
            <a:endParaRPr lang="en-US" dirty="0"/>
          </a:p>
          <a:p>
            <a:r>
              <a:rPr lang="en-US" dirty="0"/>
              <a:t>Frontier: 		[</a:t>
            </a:r>
            <a:r>
              <a:rPr lang="en-US" dirty="0">
                <a:sym typeface="Wingdings"/>
              </a:rPr>
              <a:t> (“Bucharest”, 278)</a:t>
            </a:r>
            <a:r>
              <a:rPr lang="en-US" dirty="0"/>
              <a:t>]</a:t>
            </a:r>
          </a:p>
          <a:p>
            <a:endParaRPr lang="en-US" dirty="0"/>
          </a:p>
          <a:p>
            <a:r>
              <a:rPr lang="en-US" dirty="0"/>
              <a:t>Step: 		Expand “Bucharest”</a:t>
            </a:r>
          </a:p>
          <a:p>
            <a:endParaRPr lang="en-US" dirty="0">
              <a:sym typeface="Wingdings"/>
            </a:endParaRPr>
          </a:p>
          <a:p>
            <a:r>
              <a:rPr lang="en-US" dirty="0">
                <a:sym typeface="Wingdings"/>
              </a:rPr>
              <a:t>Result:		No further generation</a:t>
            </a:r>
          </a:p>
          <a:p>
            <a:r>
              <a:rPr lang="en-US" dirty="0">
                <a:sym typeface="Wingdings"/>
              </a:rPr>
              <a:t>		as Goal Test satisfied</a:t>
            </a:r>
          </a:p>
          <a:p>
            <a:r>
              <a:rPr lang="en-US" dirty="0">
                <a:sym typeface="Wingdings"/>
              </a:rPr>
              <a:t>		Return Solution	</a:t>
            </a:r>
          </a:p>
          <a:p>
            <a:r>
              <a:rPr lang="en-US" dirty="0">
                <a:sym typeface="Wingdings"/>
              </a:rPr>
              <a:t>		</a:t>
            </a:r>
            <a:endParaRPr lang="en-US" dirty="0"/>
          </a:p>
        </p:txBody>
      </p:sp>
    </p:spTree>
    <p:extLst>
      <p:ext uri="{BB962C8B-B14F-4D97-AF65-F5344CB8AC3E}">
        <p14:creationId xmlns:p14="http://schemas.microsoft.com/office/powerpoint/2010/main" val="298224183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Uniform Cost Search – Evaluation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020401"/>
                <a:ext cx="10515600" cy="4874721"/>
              </a:xfrm>
            </p:spPr>
            <p:txBody>
              <a:bodyPr>
                <a:noAutofit/>
              </a:bodyPr>
              <a:lstStyle/>
              <a:p>
                <a:r>
                  <a:rPr lang="en-US" sz="2400" dirty="0"/>
                  <a:t>Completeness – It is complete if the cost of every step &gt; small +</a:t>
                </a:r>
                <a:r>
                  <a:rPr lang="en-US" sz="2400" dirty="0" err="1"/>
                  <a:t>ve</a:t>
                </a:r>
                <a:r>
                  <a:rPr lang="en-US" sz="2400" dirty="0"/>
                  <a:t> constant </a:t>
                </a:r>
                <a14:m>
                  <m:oMath xmlns:m="http://schemas.openxmlformats.org/officeDocument/2006/math">
                    <m:r>
                      <a:rPr lang="en-US" sz="2400" i="1" smtClean="0">
                        <a:latin typeface="Cambria Math" charset="0"/>
                        <a:ea typeface="Cambria Math" charset="0"/>
                        <a:cs typeface="Cambria Math" charset="0"/>
                      </a:rPr>
                      <m:t>∈</m:t>
                    </m:r>
                  </m:oMath>
                </a14:m>
                <a:endParaRPr lang="en-US" sz="2400" dirty="0">
                  <a:ea typeface="Cambria Math" charset="0"/>
                  <a:cs typeface="Cambria Math" charset="0"/>
                </a:endParaRPr>
              </a:p>
              <a:p>
                <a:pPr lvl="1"/>
                <a:r>
                  <a:rPr lang="en-US" dirty="0">
                    <a:ea typeface="Cambria Math" charset="0"/>
                    <a:cs typeface="Cambria Math" charset="0"/>
                  </a:rPr>
                  <a:t>It will stuck in infinite loop if there is a path with infinite sequence of zero cost actions</a:t>
                </a:r>
              </a:p>
              <a:p>
                <a:r>
                  <a:rPr lang="en-US" sz="2400" dirty="0"/>
                  <a:t>Optimal – It is Optimal. Whenever it selects a node, it is an optimal path to that node.</a:t>
                </a:r>
              </a:p>
              <a:p>
                <a:r>
                  <a:rPr lang="en-US" sz="2400" dirty="0"/>
                  <a:t>Time and Space complexity – Uniform cost search is guided by path costs not depth or branching factor. </a:t>
                </a:r>
              </a:p>
              <a:p>
                <a:pPr lvl="1"/>
                <a:r>
                  <a:rPr lang="en-US" dirty="0"/>
                  <a:t>If C* is the cost of optimal solution and </a:t>
                </a:r>
                <a14:m>
                  <m:oMath xmlns:m="http://schemas.openxmlformats.org/officeDocument/2006/math">
                    <m:r>
                      <a:rPr lang="en-US" i="1">
                        <a:latin typeface="Cambria Math" charset="0"/>
                        <a:ea typeface="Cambria Math" charset="0"/>
                        <a:cs typeface="Cambria Math" charset="0"/>
                      </a:rPr>
                      <m:t>∈</m:t>
                    </m:r>
                  </m:oMath>
                </a14:m>
                <a:r>
                  <a:rPr lang="en-US" dirty="0"/>
                  <a:t> is the min. action cost</a:t>
                </a:r>
              </a:p>
              <a:p>
                <a:pPr lvl="1"/>
                <a:r>
                  <a:rPr lang="en-US" dirty="0"/>
                  <a:t>Worst case complexity = </a:t>
                </a:r>
                <a14:m>
                  <m:oMath xmlns:m="http://schemas.openxmlformats.org/officeDocument/2006/math">
                    <m:r>
                      <a:rPr lang="en-US" i="1" smtClean="0">
                        <a:latin typeface="Cambria Math" charset="0"/>
                        <a:ea typeface="Cambria Math" charset="0"/>
                        <a:cs typeface="Cambria Math" charset="0"/>
                      </a:rPr>
                      <m:t>𝒪</m:t>
                    </m:r>
                    <m:r>
                      <a:rPr lang="en-US" b="0" i="1" smtClean="0">
                        <a:latin typeface="Cambria Math" charset="0"/>
                        <a:ea typeface="Cambria Math" charset="0"/>
                        <a:cs typeface="Cambria Math" charset="0"/>
                      </a:rPr>
                      <m:t>(</m:t>
                    </m:r>
                    <m:sSup>
                      <m:sSupPr>
                        <m:ctrlPr>
                          <a:rPr lang="en-US" b="0" i="1" smtClean="0">
                            <a:latin typeface="Cambria Math" panose="02040503050406030204" pitchFamily="18" charset="0"/>
                            <a:ea typeface="Cambria Math" charset="0"/>
                            <a:cs typeface="Cambria Math" charset="0"/>
                          </a:rPr>
                        </m:ctrlPr>
                      </m:sSupPr>
                      <m:e>
                        <m:r>
                          <a:rPr lang="en-US" b="0" i="1" smtClean="0">
                            <a:latin typeface="Cambria Math" charset="0"/>
                            <a:ea typeface="Cambria Math" charset="0"/>
                            <a:cs typeface="Cambria Math" charset="0"/>
                          </a:rPr>
                          <m:t>𝑏</m:t>
                        </m:r>
                      </m:e>
                      <m:sup>
                        <m:r>
                          <a:rPr lang="en-US" b="0" i="1" smtClean="0">
                            <a:latin typeface="Cambria Math" charset="0"/>
                            <a:ea typeface="Cambria Math" charset="0"/>
                            <a:cs typeface="Cambria Math" charset="0"/>
                          </a:rPr>
                          <m:t>1+</m:t>
                        </m:r>
                        <m:f>
                          <m:fPr>
                            <m:ctrlPr>
                              <a:rPr lang="bg-BG" b="0" i="1" smtClean="0">
                                <a:latin typeface="Cambria Math" panose="02040503050406030204" pitchFamily="18" charset="0"/>
                                <a:ea typeface="Cambria Math" charset="0"/>
                                <a:cs typeface="Cambria Math" charset="0"/>
                              </a:rPr>
                            </m:ctrlPr>
                          </m:fPr>
                          <m:num>
                            <m:sSup>
                              <m:sSupPr>
                                <m:ctrlPr>
                                  <a:rPr lang="bg-BG" b="0" i="1" smtClean="0">
                                    <a:latin typeface="Cambria Math" panose="02040503050406030204" pitchFamily="18" charset="0"/>
                                    <a:ea typeface="Cambria Math" charset="0"/>
                                    <a:cs typeface="Cambria Math" charset="0"/>
                                  </a:rPr>
                                </m:ctrlPr>
                              </m:sSupPr>
                              <m:e>
                                <m:r>
                                  <a:rPr lang="en-US" b="0" i="1" smtClean="0">
                                    <a:latin typeface="Cambria Math" charset="0"/>
                                    <a:ea typeface="Cambria Math" charset="0"/>
                                    <a:cs typeface="Cambria Math" charset="0"/>
                                  </a:rPr>
                                  <m:t>𝐶</m:t>
                                </m:r>
                              </m:e>
                              <m:sup>
                                <m:r>
                                  <a:rPr lang="en-US" b="0" i="1" smtClean="0">
                                    <a:latin typeface="Cambria Math" charset="0"/>
                                    <a:ea typeface="Cambria Math" charset="0"/>
                                    <a:cs typeface="Cambria Math" charset="0"/>
                                  </a:rPr>
                                  <m:t>∗</m:t>
                                </m:r>
                              </m:sup>
                            </m:sSup>
                          </m:num>
                          <m:den>
                            <m:r>
                              <a:rPr lang="bg-BG" b="0" i="1" smtClean="0">
                                <a:latin typeface="Cambria Math" charset="0"/>
                                <a:ea typeface="Cambria Math" charset="0"/>
                                <a:cs typeface="Cambria Math" charset="0"/>
                              </a:rPr>
                              <m:t>∈</m:t>
                            </m:r>
                          </m:den>
                        </m:f>
                      </m:sup>
                    </m:sSup>
                    <m:r>
                      <a:rPr lang="en-US" b="0" i="1" smtClean="0">
                        <a:latin typeface="Cambria Math" charset="0"/>
                        <a:ea typeface="Cambria Math" charset="0"/>
                        <a:cs typeface="Cambria Math" charset="0"/>
                      </a:rPr>
                      <m:t>)</m:t>
                    </m:r>
                  </m:oMath>
                </a14:m>
                <a:r>
                  <a:rPr lang="en-US" dirty="0"/>
                  <a:t> ,</a:t>
                </a:r>
              </a:p>
              <a:p>
                <a:pPr lvl="1"/>
                <a:r>
                  <a:rPr lang="en-US" dirty="0"/>
                  <a:t>When all action costs are equal </a:t>
                </a:r>
                <a:r>
                  <a:rPr lang="en-US" dirty="0">
                    <a:sym typeface="Wingdings"/>
                  </a:rPr>
                  <a:t></a:t>
                </a:r>
                <a:r>
                  <a:rPr lang="en-US" dirty="0"/>
                  <a:t> </a:t>
                </a:r>
                <a14:m>
                  <m:oMath xmlns:m="http://schemas.openxmlformats.org/officeDocument/2006/math">
                    <m:r>
                      <a:rPr lang="en-US" i="1">
                        <a:latin typeface="Cambria Math" charset="0"/>
                        <a:ea typeface="Cambria Math" charset="0"/>
                        <a:cs typeface="Cambria Math" charset="0"/>
                      </a:rPr>
                      <m:t>𝒪</m:t>
                    </m:r>
                    <m:r>
                      <a:rPr lang="en-US" i="1">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𝑏</m:t>
                        </m:r>
                      </m:e>
                      <m:sup>
                        <m:r>
                          <a:rPr lang="en-US" i="1">
                            <a:latin typeface="Cambria Math" charset="0"/>
                            <a:ea typeface="Cambria Math" charset="0"/>
                            <a:cs typeface="Cambria Math" charset="0"/>
                          </a:rPr>
                          <m:t>𝑑</m:t>
                        </m:r>
                        <m:r>
                          <a:rPr lang="en-US" b="0" i="1" smtClean="0">
                            <a:latin typeface="Cambria Math" charset="0"/>
                            <a:ea typeface="Cambria Math" charset="0"/>
                            <a:cs typeface="Cambria Math" charset="0"/>
                          </a:rPr>
                          <m:t>+1</m:t>
                        </m:r>
                      </m:sup>
                    </m:sSup>
                    <m:r>
                      <a:rPr lang="en-US" i="1">
                        <a:latin typeface="Cambria Math" charset="0"/>
                        <a:ea typeface="Cambria Math" charset="0"/>
                        <a:cs typeface="Cambria Math" charset="0"/>
                      </a:rPr>
                      <m:t>)</m:t>
                    </m:r>
                  </m:oMath>
                </a14:m>
                <a:r>
                  <a:rPr lang="en-US" dirty="0"/>
                  <a:t>, the BFS would perform better</a:t>
                </a:r>
              </a:p>
              <a:p>
                <a:pPr lvl="2"/>
                <a:r>
                  <a:rPr lang="en-US" sz="2200" dirty="0"/>
                  <a:t>As Goal test is applied during expansion, Uniform Cost search would do extra work</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020401"/>
                <a:ext cx="10515600" cy="4874721"/>
              </a:xfrm>
              <a:blipFill rotWithShape="0">
                <a:blip r:embed="rId2"/>
                <a:stretch>
                  <a:fillRect l="-812" t="-875" r="-1565" b="-23250"/>
                </a:stretch>
              </a:blipFill>
            </p:spPr>
            <p:txBody>
              <a:bodyPr/>
              <a:lstStyle/>
              <a:p>
                <a:r>
                  <a:rPr lang="en-US">
                    <a:noFill/>
                  </a:rPr>
                  <a:t> </a:t>
                </a:r>
              </a:p>
            </p:txBody>
          </p:sp>
        </mc:Fallback>
      </mc:AlternateContent>
    </p:spTree>
    <p:extLst>
      <p:ext uri="{BB962C8B-B14F-4D97-AF65-F5344CB8AC3E}">
        <p14:creationId xmlns:p14="http://schemas.microsoft.com/office/powerpoint/2010/main" val="10001758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1036320" y="2078513"/>
            <a:ext cx="10363200" cy="2700973"/>
          </a:xfrm>
        </p:spPr>
        <p:txBody>
          <a:bodyPr>
            <a:noAutofit/>
          </a:bodyPr>
          <a:lstStyle/>
          <a:p>
            <a:pPr algn="ctr"/>
            <a:r>
              <a:rPr lang="en-US" sz="4000" dirty="0"/>
              <a:t/>
            </a:r>
            <a:br>
              <a:rPr lang="en-US" sz="4000" dirty="0"/>
            </a:br>
            <a:r>
              <a:rPr lang="en-US" sz="4000" dirty="0"/>
              <a:t>ACI Session 4: </a:t>
            </a:r>
            <a:r>
              <a:rPr lang="en-US" sz="4000" dirty="0" err="1"/>
              <a:t>Uninfomed</a:t>
            </a:r>
            <a:r>
              <a:rPr lang="en-US" sz="4000" dirty="0"/>
              <a:t> Search </a:t>
            </a:r>
            <a:br>
              <a:rPr lang="en-US" sz="4000" dirty="0"/>
            </a:br>
            <a:r>
              <a:rPr lang="en-US" sz="4000" dirty="0"/>
              <a:t>Revisited: DFS,BFS,DLS,IDS.</a:t>
            </a:r>
            <a:br>
              <a:rPr lang="en-US" sz="4000" dirty="0"/>
            </a:br>
            <a:r>
              <a:rPr lang="en-US" sz="4000" dirty="0"/>
              <a:t> UCS, bidirectional search</a:t>
            </a:r>
            <a:br>
              <a:rPr lang="en-US" sz="4000" dirty="0"/>
            </a:br>
            <a:r>
              <a:rPr lang="en-US" sz="4000" dirty="0"/>
              <a:t>Informed Search: Best First</a:t>
            </a:r>
          </a:p>
        </p:txBody>
      </p:sp>
    </p:spTree>
    <p:extLst>
      <p:ext uri="{BB962C8B-B14F-4D97-AF65-F5344CB8AC3E}">
        <p14:creationId xmlns:p14="http://schemas.microsoft.com/office/powerpoint/2010/main" val="180470193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Search Algorithms</a:t>
            </a:r>
          </a:p>
        </p:txBody>
      </p:sp>
      <p:sp>
        <p:nvSpPr>
          <p:cNvPr id="3" name="Content Placeholder 2"/>
          <p:cNvSpPr>
            <a:spLocks noGrp="1"/>
          </p:cNvSpPr>
          <p:nvPr>
            <p:ph idx="1"/>
          </p:nvPr>
        </p:nvSpPr>
        <p:spPr/>
        <p:txBody>
          <a:bodyPr/>
          <a:lstStyle/>
          <a:p>
            <a:pPr marL="514350" indent="-514350">
              <a:buFont typeface="+mj-lt"/>
              <a:buAutoNum type="arabicPeriod"/>
            </a:pPr>
            <a:r>
              <a:rPr lang="en-US" dirty="0"/>
              <a:t>Breadth First Search</a:t>
            </a:r>
          </a:p>
          <a:p>
            <a:pPr marL="514350" indent="-514350">
              <a:buFont typeface="+mj-lt"/>
              <a:buAutoNum type="arabicPeriod"/>
            </a:pPr>
            <a:r>
              <a:rPr lang="en-US" dirty="0"/>
              <a:t>Uniform Cost Search</a:t>
            </a:r>
          </a:p>
          <a:p>
            <a:pPr marL="514350" indent="-514350">
              <a:buFont typeface="+mj-lt"/>
              <a:buAutoNum type="arabicPeriod"/>
            </a:pPr>
            <a:r>
              <a:rPr lang="en-US" dirty="0"/>
              <a:t>Depth First Search</a:t>
            </a:r>
          </a:p>
          <a:p>
            <a:pPr marL="514350" indent="-514350">
              <a:buFont typeface="+mj-lt"/>
              <a:buAutoNum type="arabicPeriod"/>
            </a:pPr>
            <a:r>
              <a:rPr lang="en-US" dirty="0"/>
              <a:t>Depth Limited Search</a:t>
            </a:r>
          </a:p>
          <a:p>
            <a:pPr marL="514350" indent="-514350">
              <a:buFont typeface="+mj-lt"/>
              <a:buAutoNum type="arabicPeriod"/>
            </a:pPr>
            <a:r>
              <a:rPr lang="en-US" dirty="0"/>
              <a:t>Iterative deepening Depth First Search</a:t>
            </a:r>
          </a:p>
          <a:p>
            <a:pPr marL="514350" indent="-514350">
              <a:buFont typeface="+mj-lt"/>
              <a:buAutoNum type="arabicPeriod"/>
            </a:pPr>
            <a:r>
              <a:rPr lang="en-US" dirty="0"/>
              <a:t>Informed Search</a:t>
            </a:r>
          </a:p>
          <a:p>
            <a:pPr marL="514350" indent="-514350">
              <a:buFont typeface="+mj-lt"/>
              <a:buAutoNum type="arabicPeriod"/>
            </a:pPr>
            <a:r>
              <a:rPr lang="en-US" dirty="0"/>
              <a:t>Best First greedy Search </a:t>
            </a:r>
          </a:p>
        </p:txBody>
      </p:sp>
    </p:spTree>
    <p:extLst>
      <p:ext uri="{BB962C8B-B14F-4D97-AF65-F5344CB8AC3E}">
        <p14:creationId xmlns:p14="http://schemas.microsoft.com/office/powerpoint/2010/main" val="233264126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F9F4C-4102-4203-879B-6FFEDB92DF34}"/>
              </a:ext>
            </a:extLst>
          </p:cNvPr>
          <p:cNvSpPr>
            <a:spLocks noGrp="1"/>
          </p:cNvSpPr>
          <p:nvPr>
            <p:ph type="title"/>
          </p:nvPr>
        </p:nvSpPr>
        <p:spPr/>
        <p:txBody>
          <a:bodyPr/>
          <a:lstStyle/>
          <a:p>
            <a:r>
              <a:rPr lang="en-US" dirty="0"/>
              <a:t>Breadth First Search</a:t>
            </a:r>
          </a:p>
        </p:txBody>
      </p:sp>
      <p:pic>
        <p:nvPicPr>
          <p:cNvPr id="4" name="Content Placeholder 3">
            <a:extLst>
              <a:ext uri="{FF2B5EF4-FFF2-40B4-BE49-F238E27FC236}">
                <a16:creationId xmlns:a16="http://schemas.microsoft.com/office/drawing/2014/main" id="{3C5815DB-7CDD-42FC-8925-F7E6C2CDB7EB}"/>
              </a:ext>
            </a:extLst>
          </p:cNvPr>
          <p:cNvPicPr>
            <a:picLocks noGrp="1" noChangeAspect="1"/>
          </p:cNvPicPr>
          <p:nvPr>
            <p:ph idx="1"/>
          </p:nvPr>
        </p:nvPicPr>
        <p:blipFill>
          <a:blip r:embed="rId2"/>
          <a:stretch>
            <a:fillRect/>
          </a:stretch>
        </p:blipFill>
        <p:spPr>
          <a:xfrm>
            <a:off x="1114444" y="1696454"/>
            <a:ext cx="9461314" cy="4384890"/>
          </a:xfrm>
          <a:prstGeom prst="rect">
            <a:avLst/>
          </a:prstGeom>
        </p:spPr>
      </p:pic>
    </p:spTree>
    <p:extLst>
      <p:ext uri="{BB962C8B-B14F-4D97-AF65-F5344CB8AC3E}">
        <p14:creationId xmlns:p14="http://schemas.microsoft.com/office/powerpoint/2010/main" val="46568685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Breadth First Search (BFS)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3687" y="1503946"/>
            <a:ext cx="8778668" cy="1367358"/>
          </a:xfrm>
        </p:spPr>
      </p:pic>
      <p:sp>
        <p:nvSpPr>
          <p:cNvPr id="5" name="TextBox 4"/>
          <p:cNvSpPr txBox="1"/>
          <p:nvPr/>
        </p:nvSpPr>
        <p:spPr>
          <a:xfrm>
            <a:off x="1082842" y="3384650"/>
            <a:ext cx="9372600" cy="2800767"/>
          </a:xfrm>
          <a:prstGeom prst="rect">
            <a:avLst/>
          </a:prstGeom>
          <a:noFill/>
        </p:spPr>
        <p:txBody>
          <a:bodyPr wrap="square" rtlCol="0">
            <a:spAutoFit/>
          </a:bodyPr>
          <a:lstStyle/>
          <a:p>
            <a:r>
              <a:rPr lang="en-US" sz="2200" dirty="0"/>
              <a:t>Initially fringe is  1. A     </a:t>
            </a:r>
          </a:p>
          <a:p>
            <a:r>
              <a:rPr lang="en-US" sz="2200" dirty="0"/>
              <a:t>2. B C                                               goal node: F</a:t>
            </a:r>
          </a:p>
          <a:p>
            <a:r>
              <a:rPr lang="en-US" sz="2200" dirty="0"/>
              <a:t>3. C D E</a:t>
            </a:r>
          </a:p>
          <a:p>
            <a:r>
              <a:rPr lang="en-US" sz="2200" dirty="0"/>
              <a:t>4. D E F G</a:t>
            </a:r>
          </a:p>
          <a:p>
            <a:pPr marL="457200" indent="-457200">
              <a:buAutoNum type="arabicPeriod" startAt="4"/>
            </a:pPr>
            <a:r>
              <a:rPr lang="en-US" sz="2200" dirty="0"/>
              <a:t>E F G                                     PATH:                  A- C-F:  COST:1+1:2</a:t>
            </a:r>
          </a:p>
          <a:p>
            <a:pPr marL="457200" indent="-457200">
              <a:buAutoNum type="arabicPeriod" startAt="4"/>
            </a:pPr>
            <a:r>
              <a:rPr lang="en-US" sz="2200" dirty="0"/>
              <a:t>F G</a:t>
            </a:r>
          </a:p>
          <a:p>
            <a:r>
              <a:rPr lang="en-US" sz="2200" dirty="0"/>
              <a:t>        </a:t>
            </a:r>
          </a:p>
          <a:p>
            <a:r>
              <a:rPr lang="en-US" sz="2200" dirty="0"/>
              <a:t> Generate all nodes at a given depth before proceeding to deeper nodes</a:t>
            </a:r>
          </a:p>
        </p:txBody>
      </p:sp>
    </p:spTree>
    <p:extLst>
      <p:ext uri="{BB962C8B-B14F-4D97-AF65-F5344CB8AC3E}">
        <p14:creationId xmlns:p14="http://schemas.microsoft.com/office/powerpoint/2010/main" val="218188134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Breadth First Search</a:t>
            </a:r>
          </a:p>
        </p:txBody>
      </p:sp>
      <p:sp>
        <p:nvSpPr>
          <p:cNvPr id="3" name="Content Placeholder 2"/>
          <p:cNvSpPr>
            <a:spLocks noGrp="1"/>
          </p:cNvSpPr>
          <p:nvPr>
            <p:ph idx="1"/>
          </p:nvPr>
        </p:nvSpPr>
        <p:spPr/>
        <p:txBody>
          <a:bodyPr/>
          <a:lstStyle/>
          <a:p>
            <a:r>
              <a:rPr lang="en-US" dirty="0"/>
              <a:t>All nodes at a given depth are expanded first before any nodes at next level</a:t>
            </a:r>
          </a:p>
          <a:p>
            <a:r>
              <a:rPr lang="en-US" dirty="0"/>
              <a:t>FIFO queue for Frontier</a:t>
            </a:r>
          </a:p>
          <a:p>
            <a:r>
              <a:rPr lang="en-US" dirty="0"/>
              <a:t>Shallowest (min depth) unexpanded node is chosen for expansion</a:t>
            </a:r>
          </a:p>
          <a:p>
            <a:endParaRPr lang="en-US" dirty="0"/>
          </a:p>
          <a:p>
            <a:r>
              <a:rPr lang="en-US" dirty="0"/>
              <a:t>Instance of general graph-search algorithm</a:t>
            </a:r>
          </a:p>
          <a:p>
            <a:r>
              <a:rPr lang="en-US" dirty="0"/>
              <a:t>Discards any redundant path by checking with Explored Set and Frontier Set (must have a path shallower which was seen before)</a:t>
            </a:r>
          </a:p>
          <a:p>
            <a:r>
              <a:rPr lang="en-US" dirty="0"/>
              <a:t>Hence, it always has the shallowest path to every state</a:t>
            </a:r>
          </a:p>
        </p:txBody>
      </p:sp>
    </p:spTree>
    <p:extLst>
      <p:ext uri="{BB962C8B-B14F-4D97-AF65-F5344CB8AC3E}">
        <p14:creationId xmlns:p14="http://schemas.microsoft.com/office/powerpoint/2010/main" val="944895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73723" y="6484620"/>
            <a:ext cx="3106420" cy="0"/>
          </a:xfrm>
          <a:custGeom>
            <a:avLst/>
            <a:gdLst/>
            <a:ahLst/>
            <a:cxnLst/>
            <a:rect l="l" t="t" r="r" b="b"/>
            <a:pathLst>
              <a:path w="3106420">
                <a:moveTo>
                  <a:pt x="0" y="0"/>
                </a:moveTo>
                <a:lnTo>
                  <a:pt x="3105912" y="0"/>
                </a:lnTo>
              </a:path>
            </a:pathLst>
          </a:custGeom>
          <a:ln w="48768">
            <a:solidFill>
              <a:srgbClr val="8EB4E2"/>
            </a:solidFill>
          </a:ln>
        </p:spPr>
        <p:txBody>
          <a:bodyPr wrap="square" lIns="0" tIns="0" rIns="0" bIns="0" rtlCol="0"/>
          <a:lstStyle/>
          <a:p>
            <a:endParaRPr/>
          </a:p>
        </p:txBody>
      </p:sp>
      <p:sp>
        <p:nvSpPr>
          <p:cNvPr id="3" name="object 3"/>
          <p:cNvSpPr/>
          <p:nvPr/>
        </p:nvSpPr>
        <p:spPr>
          <a:xfrm>
            <a:off x="9209531" y="6483096"/>
            <a:ext cx="2982595" cy="0"/>
          </a:xfrm>
          <a:custGeom>
            <a:avLst/>
            <a:gdLst/>
            <a:ahLst/>
            <a:cxnLst/>
            <a:rect l="l" t="t" r="r" b="b"/>
            <a:pathLst>
              <a:path w="2982595">
                <a:moveTo>
                  <a:pt x="0" y="0"/>
                </a:moveTo>
                <a:lnTo>
                  <a:pt x="2982468" y="0"/>
                </a:lnTo>
              </a:path>
            </a:pathLst>
          </a:custGeom>
          <a:ln w="45720">
            <a:solidFill>
              <a:srgbClr val="FF0000"/>
            </a:solidFill>
          </a:ln>
        </p:spPr>
        <p:txBody>
          <a:bodyPr wrap="square" lIns="0" tIns="0" rIns="0" bIns="0" rtlCol="0"/>
          <a:lstStyle/>
          <a:p>
            <a:endParaRPr/>
          </a:p>
        </p:txBody>
      </p:sp>
      <p:sp>
        <p:nvSpPr>
          <p:cNvPr id="4" name="object 4"/>
          <p:cNvSpPr/>
          <p:nvPr/>
        </p:nvSpPr>
        <p:spPr>
          <a:xfrm>
            <a:off x="2779776" y="6484620"/>
            <a:ext cx="3439795" cy="0"/>
          </a:xfrm>
          <a:custGeom>
            <a:avLst/>
            <a:gdLst/>
            <a:ahLst/>
            <a:cxnLst/>
            <a:rect l="l" t="t" r="r" b="b"/>
            <a:pathLst>
              <a:path w="3439795">
                <a:moveTo>
                  <a:pt x="0" y="0"/>
                </a:moveTo>
                <a:lnTo>
                  <a:pt x="3439667" y="0"/>
                </a:lnTo>
              </a:path>
            </a:pathLst>
          </a:custGeom>
          <a:ln w="48768">
            <a:solidFill>
              <a:srgbClr val="FFCE00"/>
            </a:solidFill>
          </a:ln>
        </p:spPr>
        <p:txBody>
          <a:bodyPr wrap="square" lIns="0" tIns="0" rIns="0" bIns="0" rtlCol="0"/>
          <a:lstStyle/>
          <a:p>
            <a:endParaRPr/>
          </a:p>
        </p:txBody>
      </p:sp>
      <p:sp>
        <p:nvSpPr>
          <p:cNvPr id="5" name="object 5"/>
          <p:cNvSpPr/>
          <p:nvPr/>
        </p:nvSpPr>
        <p:spPr>
          <a:xfrm>
            <a:off x="0" y="0"/>
            <a:ext cx="9400540" cy="1126490"/>
          </a:xfrm>
          <a:custGeom>
            <a:avLst/>
            <a:gdLst/>
            <a:ahLst/>
            <a:cxnLst/>
            <a:rect l="l" t="t" r="r" b="b"/>
            <a:pathLst>
              <a:path w="9400540" h="1126490">
                <a:moveTo>
                  <a:pt x="0" y="1126236"/>
                </a:moveTo>
                <a:lnTo>
                  <a:pt x="9400032" y="1126236"/>
                </a:lnTo>
                <a:lnTo>
                  <a:pt x="9400032" y="0"/>
                </a:lnTo>
                <a:lnTo>
                  <a:pt x="0" y="0"/>
                </a:lnTo>
                <a:lnTo>
                  <a:pt x="0" y="1126236"/>
                </a:lnTo>
                <a:close/>
              </a:path>
            </a:pathLst>
          </a:custGeom>
          <a:solidFill>
            <a:srgbClr val="FFFF00"/>
          </a:solidFill>
        </p:spPr>
        <p:txBody>
          <a:bodyPr wrap="square" lIns="0" tIns="0" rIns="0" bIns="0" rtlCol="0"/>
          <a:lstStyle/>
          <a:p>
            <a:endParaRPr/>
          </a:p>
        </p:txBody>
      </p:sp>
      <p:sp>
        <p:nvSpPr>
          <p:cNvPr id="6" name="object 6"/>
          <p:cNvSpPr/>
          <p:nvPr/>
        </p:nvSpPr>
        <p:spPr>
          <a:xfrm>
            <a:off x="3381755" y="1149858"/>
            <a:ext cx="3106420" cy="0"/>
          </a:xfrm>
          <a:custGeom>
            <a:avLst/>
            <a:gdLst/>
            <a:ahLst/>
            <a:cxnLst/>
            <a:rect l="l" t="t" r="r" b="b"/>
            <a:pathLst>
              <a:path w="3106420">
                <a:moveTo>
                  <a:pt x="0" y="0"/>
                </a:moveTo>
                <a:lnTo>
                  <a:pt x="3105912" y="0"/>
                </a:lnTo>
              </a:path>
            </a:pathLst>
          </a:custGeom>
          <a:ln w="47244">
            <a:solidFill>
              <a:srgbClr val="8EB4E2"/>
            </a:solidFill>
          </a:ln>
        </p:spPr>
        <p:txBody>
          <a:bodyPr wrap="square" lIns="0" tIns="0" rIns="0" bIns="0" rtlCol="0"/>
          <a:lstStyle/>
          <a:p>
            <a:endParaRPr/>
          </a:p>
        </p:txBody>
      </p:sp>
      <p:sp>
        <p:nvSpPr>
          <p:cNvPr id="7" name="object 7"/>
          <p:cNvSpPr/>
          <p:nvPr/>
        </p:nvSpPr>
        <p:spPr>
          <a:xfrm>
            <a:off x="6420611" y="1148333"/>
            <a:ext cx="2979420" cy="0"/>
          </a:xfrm>
          <a:custGeom>
            <a:avLst/>
            <a:gdLst/>
            <a:ahLst/>
            <a:cxnLst/>
            <a:rect l="l" t="t" r="r" b="b"/>
            <a:pathLst>
              <a:path w="2979420">
                <a:moveTo>
                  <a:pt x="0" y="0"/>
                </a:moveTo>
                <a:lnTo>
                  <a:pt x="2979419" y="0"/>
                </a:lnTo>
              </a:path>
            </a:pathLst>
          </a:custGeom>
          <a:ln w="44196">
            <a:solidFill>
              <a:srgbClr val="FF0000"/>
            </a:solidFill>
          </a:ln>
        </p:spPr>
        <p:txBody>
          <a:bodyPr wrap="square" lIns="0" tIns="0" rIns="0" bIns="0" rtlCol="0"/>
          <a:lstStyle/>
          <a:p>
            <a:endParaRPr/>
          </a:p>
        </p:txBody>
      </p:sp>
      <p:sp>
        <p:nvSpPr>
          <p:cNvPr id="8" name="object 8"/>
          <p:cNvSpPr/>
          <p:nvPr/>
        </p:nvSpPr>
        <p:spPr>
          <a:xfrm>
            <a:off x="0" y="1149858"/>
            <a:ext cx="3429000" cy="0"/>
          </a:xfrm>
          <a:custGeom>
            <a:avLst/>
            <a:gdLst/>
            <a:ahLst/>
            <a:cxnLst/>
            <a:rect l="l" t="t" r="r" b="b"/>
            <a:pathLst>
              <a:path w="3429000">
                <a:moveTo>
                  <a:pt x="0" y="0"/>
                </a:moveTo>
                <a:lnTo>
                  <a:pt x="3429000" y="0"/>
                </a:lnTo>
              </a:path>
            </a:pathLst>
          </a:custGeom>
          <a:ln w="47244">
            <a:solidFill>
              <a:srgbClr val="FFCE00"/>
            </a:solidFill>
          </a:ln>
        </p:spPr>
        <p:txBody>
          <a:bodyPr wrap="square" lIns="0" tIns="0" rIns="0" bIns="0" rtlCol="0"/>
          <a:lstStyle/>
          <a:p>
            <a:endParaRPr/>
          </a:p>
        </p:txBody>
      </p:sp>
      <p:sp>
        <p:nvSpPr>
          <p:cNvPr id="9" name="object 9"/>
          <p:cNvSpPr txBox="1"/>
          <p:nvPr/>
        </p:nvSpPr>
        <p:spPr>
          <a:xfrm>
            <a:off x="9774428" y="595630"/>
            <a:ext cx="1678305" cy="617855"/>
          </a:xfrm>
          <a:prstGeom prst="rect">
            <a:avLst/>
          </a:prstGeom>
        </p:spPr>
        <p:txBody>
          <a:bodyPr vert="horz" wrap="square" lIns="0" tIns="13335" rIns="0" bIns="0" rtlCol="0">
            <a:spAutoFit/>
          </a:bodyPr>
          <a:lstStyle/>
          <a:p>
            <a:pPr marL="12700">
              <a:lnSpc>
                <a:spcPts val="3050"/>
              </a:lnSpc>
              <a:spcBef>
                <a:spcPts val="105"/>
              </a:spcBef>
            </a:pPr>
            <a:r>
              <a:rPr sz="2600" b="1" dirty="0">
                <a:solidFill>
                  <a:srgbClr val="000099"/>
                </a:solidFill>
                <a:latin typeface="Arial"/>
                <a:cs typeface="Arial"/>
              </a:rPr>
              <a:t>BITS</a:t>
            </a:r>
            <a:r>
              <a:rPr sz="2600" b="1" spc="-85" dirty="0">
                <a:solidFill>
                  <a:srgbClr val="000099"/>
                </a:solidFill>
                <a:latin typeface="Arial"/>
                <a:cs typeface="Arial"/>
              </a:rPr>
              <a:t> </a:t>
            </a:r>
            <a:r>
              <a:rPr sz="2600" dirty="0">
                <a:solidFill>
                  <a:srgbClr val="000099"/>
                </a:solidFill>
                <a:latin typeface="Arial"/>
                <a:cs typeface="Arial"/>
              </a:rPr>
              <a:t>Pilani</a:t>
            </a:r>
            <a:endParaRPr sz="2600">
              <a:latin typeface="Arial"/>
              <a:cs typeface="Arial"/>
            </a:endParaRPr>
          </a:p>
          <a:p>
            <a:pPr marL="13970">
              <a:lnSpc>
                <a:spcPts val="1610"/>
              </a:lnSpc>
            </a:pPr>
            <a:r>
              <a:rPr sz="1400" dirty="0">
                <a:solidFill>
                  <a:srgbClr val="000099"/>
                </a:solidFill>
                <a:latin typeface="Arial"/>
                <a:cs typeface="Arial"/>
              </a:rPr>
              <a:t>Pilani</a:t>
            </a:r>
            <a:r>
              <a:rPr sz="1400" spc="-20" dirty="0">
                <a:solidFill>
                  <a:srgbClr val="000099"/>
                </a:solidFill>
                <a:latin typeface="Arial"/>
                <a:cs typeface="Arial"/>
              </a:rPr>
              <a:t> </a:t>
            </a:r>
            <a:r>
              <a:rPr sz="1400" dirty="0">
                <a:solidFill>
                  <a:srgbClr val="000099"/>
                </a:solidFill>
                <a:latin typeface="Arial"/>
                <a:cs typeface="Arial"/>
              </a:rPr>
              <a:t>Campus</a:t>
            </a:r>
            <a:endParaRPr sz="1400">
              <a:latin typeface="Arial"/>
              <a:cs typeface="Arial"/>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8/29/2020 7:42</a:t>
            </a:r>
            <a:r>
              <a:rPr spc="-65" dirty="0"/>
              <a:t> </a:t>
            </a:r>
            <a:r>
              <a:rPr dirty="0"/>
              <a:t>PM</a:t>
            </a: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17</a:t>
            </a:fld>
            <a:endParaRPr dirty="0"/>
          </a:p>
        </p:txBody>
      </p:sp>
      <p:sp>
        <p:nvSpPr>
          <p:cNvPr id="10" name="object 10"/>
          <p:cNvSpPr txBox="1"/>
          <p:nvPr/>
        </p:nvSpPr>
        <p:spPr>
          <a:xfrm>
            <a:off x="2105660" y="1436623"/>
            <a:ext cx="7675245" cy="4719320"/>
          </a:xfrm>
          <a:prstGeom prst="rect">
            <a:avLst/>
          </a:prstGeom>
        </p:spPr>
        <p:txBody>
          <a:bodyPr vert="horz" wrap="square" lIns="0" tIns="12065" rIns="0" bIns="0" rtlCol="0">
            <a:spAutoFit/>
          </a:bodyPr>
          <a:lstStyle/>
          <a:p>
            <a:pPr marL="417830" indent="-405765">
              <a:lnSpc>
                <a:spcPct val="100000"/>
              </a:lnSpc>
              <a:spcBef>
                <a:spcPts val="95"/>
              </a:spcBef>
              <a:buChar char="•"/>
              <a:tabLst>
                <a:tab pos="417830" algn="l"/>
                <a:tab pos="418465" algn="l"/>
              </a:tabLst>
            </a:pPr>
            <a:r>
              <a:rPr sz="2800" spc="-5" dirty="0">
                <a:latin typeface="Calibri"/>
                <a:cs typeface="Calibri"/>
              </a:rPr>
              <a:t>An </a:t>
            </a:r>
            <a:r>
              <a:rPr sz="2800" spc="-15" dirty="0">
                <a:latin typeface="Calibri"/>
                <a:cs typeface="Calibri"/>
              </a:rPr>
              <a:t>agent </a:t>
            </a:r>
            <a:r>
              <a:rPr sz="2800" spc="-5" dirty="0">
                <a:latin typeface="Calibri"/>
                <a:cs typeface="Calibri"/>
              </a:rPr>
              <a:t>is an </a:t>
            </a:r>
            <a:r>
              <a:rPr sz="2800" spc="-10" dirty="0">
                <a:latin typeface="Calibri"/>
                <a:cs typeface="Calibri"/>
              </a:rPr>
              <a:t>entity </a:t>
            </a:r>
            <a:r>
              <a:rPr sz="2800" spc="-20" dirty="0">
                <a:latin typeface="Calibri"/>
                <a:cs typeface="Calibri"/>
              </a:rPr>
              <a:t>that </a:t>
            </a:r>
            <a:r>
              <a:rPr sz="2800" spc="-15" dirty="0">
                <a:latin typeface="Calibri"/>
                <a:cs typeface="Calibri"/>
              </a:rPr>
              <a:t>perceives </a:t>
            </a:r>
            <a:r>
              <a:rPr sz="2800" spc="-5" dirty="0">
                <a:latin typeface="Calibri"/>
                <a:cs typeface="Calibri"/>
              </a:rPr>
              <a:t>and</a:t>
            </a:r>
            <a:r>
              <a:rPr sz="2800" spc="-35" dirty="0">
                <a:latin typeface="Calibri"/>
                <a:cs typeface="Calibri"/>
              </a:rPr>
              <a:t> </a:t>
            </a:r>
            <a:r>
              <a:rPr sz="2800" spc="-5" dirty="0">
                <a:latin typeface="Calibri"/>
                <a:cs typeface="Calibri"/>
              </a:rPr>
              <a:t>acts</a:t>
            </a:r>
            <a:endParaRPr sz="2800">
              <a:latin typeface="Calibri"/>
              <a:cs typeface="Calibri"/>
            </a:endParaRPr>
          </a:p>
          <a:p>
            <a:pPr marL="417830" indent="-405765">
              <a:lnSpc>
                <a:spcPct val="100000"/>
              </a:lnSpc>
              <a:buFont typeface="Calibri"/>
              <a:buChar char="•"/>
              <a:tabLst>
                <a:tab pos="417830" algn="l"/>
                <a:tab pos="418465" algn="l"/>
              </a:tabLst>
            </a:pPr>
            <a:r>
              <a:rPr sz="2800" i="1" spc="-5" dirty="0">
                <a:solidFill>
                  <a:srgbClr val="0A5293"/>
                </a:solidFill>
                <a:latin typeface="Calibri"/>
                <a:cs typeface="Calibri"/>
              </a:rPr>
              <a:t>This </a:t>
            </a:r>
            <a:r>
              <a:rPr sz="2800" i="1" spc="-10" dirty="0">
                <a:solidFill>
                  <a:srgbClr val="0A5293"/>
                </a:solidFill>
                <a:latin typeface="Calibri"/>
                <a:cs typeface="Calibri"/>
              </a:rPr>
              <a:t>course </a:t>
            </a:r>
            <a:r>
              <a:rPr sz="2800" i="1" spc="-5" dirty="0">
                <a:solidFill>
                  <a:srgbClr val="0A5293"/>
                </a:solidFill>
                <a:latin typeface="Calibri"/>
                <a:cs typeface="Calibri"/>
              </a:rPr>
              <a:t>is about </a:t>
            </a:r>
            <a:r>
              <a:rPr sz="2800" i="1" spc="-10" dirty="0">
                <a:solidFill>
                  <a:srgbClr val="0A5293"/>
                </a:solidFill>
                <a:latin typeface="Calibri"/>
                <a:cs typeface="Calibri"/>
              </a:rPr>
              <a:t>designing </a:t>
            </a:r>
            <a:r>
              <a:rPr sz="2800" i="1" spc="-5" dirty="0">
                <a:solidFill>
                  <a:srgbClr val="0A5293"/>
                </a:solidFill>
                <a:latin typeface="Calibri"/>
                <a:cs typeface="Calibri"/>
              </a:rPr>
              <a:t>rational</a:t>
            </a:r>
            <a:r>
              <a:rPr sz="2800" i="1" spc="-165" dirty="0">
                <a:solidFill>
                  <a:srgbClr val="0A5293"/>
                </a:solidFill>
                <a:latin typeface="Calibri"/>
                <a:cs typeface="Calibri"/>
              </a:rPr>
              <a:t> </a:t>
            </a:r>
            <a:r>
              <a:rPr sz="2800" i="1" spc="-15" dirty="0">
                <a:solidFill>
                  <a:srgbClr val="0A5293"/>
                </a:solidFill>
                <a:latin typeface="Calibri"/>
                <a:cs typeface="Calibri"/>
              </a:rPr>
              <a:t>agents</a:t>
            </a:r>
            <a:endParaRPr sz="2800">
              <a:latin typeface="Calibri"/>
              <a:cs typeface="Calibri"/>
            </a:endParaRPr>
          </a:p>
          <a:p>
            <a:pPr marL="417830" marR="612775" indent="-405765">
              <a:lnSpc>
                <a:spcPct val="100000"/>
              </a:lnSpc>
              <a:buChar char="•"/>
              <a:tabLst>
                <a:tab pos="417830" algn="l"/>
                <a:tab pos="418465" algn="l"/>
              </a:tabLst>
            </a:pPr>
            <a:r>
              <a:rPr sz="2800" spc="-35" dirty="0">
                <a:latin typeface="Calibri"/>
                <a:cs typeface="Calibri"/>
              </a:rPr>
              <a:t>Abstractly, </a:t>
            </a:r>
            <a:r>
              <a:rPr sz="2800" spc="-5" dirty="0">
                <a:latin typeface="Calibri"/>
                <a:cs typeface="Calibri"/>
              </a:rPr>
              <a:t>an </a:t>
            </a:r>
            <a:r>
              <a:rPr sz="2800" spc="-15" dirty="0">
                <a:latin typeface="Calibri"/>
                <a:cs typeface="Calibri"/>
              </a:rPr>
              <a:t>agent </a:t>
            </a:r>
            <a:r>
              <a:rPr sz="2800" spc="-5" dirty="0">
                <a:latin typeface="Calibri"/>
                <a:cs typeface="Calibri"/>
              </a:rPr>
              <a:t>is a function </a:t>
            </a:r>
            <a:r>
              <a:rPr sz="2800" spc="-20" dirty="0">
                <a:latin typeface="Calibri"/>
                <a:cs typeface="Calibri"/>
              </a:rPr>
              <a:t>from </a:t>
            </a:r>
            <a:r>
              <a:rPr sz="2800" spc="-15" dirty="0">
                <a:latin typeface="Calibri"/>
                <a:cs typeface="Calibri"/>
              </a:rPr>
              <a:t>percept  histories </a:t>
            </a:r>
            <a:r>
              <a:rPr sz="2800" spc="-20" dirty="0">
                <a:latin typeface="Calibri"/>
                <a:cs typeface="Calibri"/>
              </a:rPr>
              <a:t>to</a:t>
            </a:r>
            <a:r>
              <a:rPr sz="2800" spc="-35" dirty="0">
                <a:latin typeface="Calibri"/>
                <a:cs typeface="Calibri"/>
              </a:rPr>
              <a:t> </a:t>
            </a:r>
            <a:r>
              <a:rPr sz="2800" spc="-5" dirty="0">
                <a:latin typeface="Calibri"/>
                <a:cs typeface="Calibri"/>
              </a:rPr>
              <a:t>actions:</a:t>
            </a:r>
            <a:endParaRPr sz="2800">
              <a:latin typeface="Calibri"/>
              <a:cs typeface="Calibri"/>
            </a:endParaRPr>
          </a:p>
          <a:p>
            <a:pPr marL="1789430">
              <a:lnSpc>
                <a:spcPts val="3350"/>
              </a:lnSpc>
              <a:spcBef>
                <a:spcPts val="25"/>
              </a:spcBef>
              <a:tabLst>
                <a:tab pos="2263140" algn="l"/>
                <a:tab pos="2784475" algn="l"/>
                <a:tab pos="3301365" algn="l"/>
              </a:tabLst>
            </a:pPr>
            <a:r>
              <a:rPr sz="2800" spc="-5" dirty="0">
                <a:latin typeface="Calibri"/>
                <a:cs typeface="Calibri"/>
              </a:rPr>
              <a:t>[f:	</a:t>
            </a:r>
            <a:r>
              <a:rPr sz="2800" spc="-5" dirty="0">
                <a:solidFill>
                  <a:srgbClr val="FF0000"/>
                </a:solidFill>
                <a:latin typeface="Calibri"/>
                <a:cs typeface="Calibri"/>
              </a:rPr>
              <a:t>P*	</a:t>
            </a:r>
            <a:r>
              <a:rPr sz="2800" spc="-5" dirty="0">
                <a:solidFill>
                  <a:srgbClr val="FF0000"/>
                </a:solidFill>
                <a:latin typeface="Arial"/>
                <a:cs typeface="Arial"/>
              </a:rPr>
              <a:t>→	</a:t>
            </a:r>
            <a:r>
              <a:rPr sz="2800" spc="-5" dirty="0">
                <a:solidFill>
                  <a:srgbClr val="FF0000"/>
                </a:solidFill>
                <a:latin typeface="Calibri"/>
                <a:cs typeface="Calibri"/>
              </a:rPr>
              <a:t>A</a:t>
            </a:r>
            <a:r>
              <a:rPr sz="2800" spc="-5" dirty="0">
                <a:latin typeface="Calibri"/>
                <a:cs typeface="Calibri"/>
              </a:rPr>
              <a:t>]</a:t>
            </a:r>
            <a:endParaRPr sz="2800">
              <a:latin typeface="Calibri"/>
              <a:cs typeface="Calibri"/>
            </a:endParaRPr>
          </a:p>
          <a:p>
            <a:pPr marL="417830" marR="125095" indent="-405765">
              <a:lnSpc>
                <a:spcPts val="3360"/>
              </a:lnSpc>
              <a:spcBef>
                <a:spcPts val="100"/>
              </a:spcBef>
              <a:buChar char="•"/>
              <a:tabLst>
                <a:tab pos="417830" algn="l"/>
                <a:tab pos="418465" algn="l"/>
              </a:tabLst>
            </a:pPr>
            <a:r>
              <a:rPr sz="2800" spc="-20" dirty="0">
                <a:latin typeface="Calibri"/>
                <a:cs typeface="Calibri"/>
              </a:rPr>
              <a:t>For any </a:t>
            </a:r>
            <a:r>
              <a:rPr sz="2800" spc="-10" dirty="0">
                <a:latin typeface="Calibri"/>
                <a:cs typeface="Calibri"/>
              </a:rPr>
              <a:t>given </a:t>
            </a:r>
            <a:r>
              <a:rPr sz="2800" spc="-5" dirty="0">
                <a:latin typeface="Calibri"/>
                <a:cs typeface="Calibri"/>
              </a:rPr>
              <a:t>class of </a:t>
            </a:r>
            <a:r>
              <a:rPr sz="2800" spc="-20" dirty="0">
                <a:latin typeface="Calibri"/>
                <a:cs typeface="Calibri"/>
              </a:rPr>
              <a:t>environments </a:t>
            </a:r>
            <a:r>
              <a:rPr sz="2800" spc="-5" dirty="0">
                <a:latin typeface="Calibri"/>
                <a:cs typeface="Calibri"/>
              </a:rPr>
              <a:t>and </a:t>
            </a:r>
            <a:r>
              <a:rPr sz="2800" spc="-25" dirty="0">
                <a:latin typeface="Calibri"/>
                <a:cs typeface="Calibri"/>
              </a:rPr>
              <a:t>tasks, </a:t>
            </a:r>
            <a:r>
              <a:rPr sz="2800" spc="-15" dirty="0">
                <a:latin typeface="Calibri"/>
                <a:cs typeface="Calibri"/>
              </a:rPr>
              <a:t>we  </a:t>
            </a:r>
            <a:r>
              <a:rPr sz="2800" spc="-10" dirty="0">
                <a:latin typeface="Calibri"/>
                <a:cs typeface="Calibri"/>
              </a:rPr>
              <a:t>seek </a:t>
            </a:r>
            <a:r>
              <a:rPr sz="2800" spc="-15" dirty="0">
                <a:latin typeface="Calibri"/>
                <a:cs typeface="Calibri"/>
              </a:rPr>
              <a:t>the agent </a:t>
            </a:r>
            <a:r>
              <a:rPr sz="2800" spc="-5" dirty="0">
                <a:latin typeface="Calibri"/>
                <a:cs typeface="Calibri"/>
              </a:rPr>
              <a:t>(or class of </a:t>
            </a:r>
            <a:r>
              <a:rPr sz="2800" spc="-10" dirty="0">
                <a:latin typeface="Calibri"/>
                <a:cs typeface="Calibri"/>
              </a:rPr>
              <a:t>agents) </a:t>
            </a:r>
            <a:r>
              <a:rPr sz="2800" spc="-5" dirty="0">
                <a:latin typeface="Calibri"/>
                <a:cs typeface="Calibri"/>
              </a:rPr>
              <a:t>with </a:t>
            </a:r>
            <a:r>
              <a:rPr sz="2800" spc="-15" dirty="0">
                <a:latin typeface="Calibri"/>
                <a:cs typeface="Calibri"/>
              </a:rPr>
              <a:t>the </a:t>
            </a:r>
            <a:r>
              <a:rPr sz="2800" spc="-20" dirty="0">
                <a:latin typeface="Calibri"/>
                <a:cs typeface="Calibri"/>
              </a:rPr>
              <a:t>best  </a:t>
            </a:r>
            <a:r>
              <a:rPr sz="2800" spc="-15" dirty="0">
                <a:latin typeface="Calibri"/>
                <a:cs typeface="Calibri"/>
              </a:rPr>
              <a:t>performance</a:t>
            </a:r>
            <a:endParaRPr sz="2800">
              <a:latin typeface="Calibri"/>
              <a:cs typeface="Calibri"/>
            </a:endParaRPr>
          </a:p>
          <a:p>
            <a:pPr marL="417830" marR="5080" indent="-405765">
              <a:lnSpc>
                <a:spcPts val="3360"/>
              </a:lnSpc>
              <a:spcBef>
                <a:spcPts val="5"/>
              </a:spcBef>
              <a:buChar char="•"/>
              <a:tabLst>
                <a:tab pos="417830" algn="l"/>
                <a:tab pos="418465" algn="l"/>
              </a:tabLst>
            </a:pPr>
            <a:r>
              <a:rPr sz="2800" spc="-10" dirty="0">
                <a:latin typeface="Calibri"/>
                <a:cs typeface="Calibri"/>
              </a:rPr>
              <a:t>Computational </a:t>
            </a:r>
            <a:r>
              <a:rPr sz="2800" spc="-15" dirty="0">
                <a:latin typeface="Calibri"/>
                <a:cs typeface="Calibri"/>
              </a:rPr>
              <a:t>limitations </a:t>
            </a:r>
            <a:r>
              <a:rPr sz="2800" spc="-25" dirty="0">
                <a:latin typeface="Calibri"/>
                <a:cs typeface="Calibri"/>
              </a:rPr>
              <a:t>make </a:t>
            </a:r>
            <a:r>
              <a:rPr sz="2800" spc="-20" dirty="0">
                <a:latin typeface="Calibri"/>
                <a:cs typeface="Calibri"/>
              </a:rPr>
              <a:t>perfect </a:t>
            </a:r>
            <a:r>
              <a:rPr sz="2800" spc="-15" dirty="0">
                <a:latin typeface="Calibri"/>
                <a:cs typeface="Calibri"/>
              </a:rPr>
              <a:t>rationality  </a:t>
            </a:r>
            <a:r>
              <a:rPr sz="2800" spc="-10" dirty="0">
                <a:latin typeface="Calibri"/>
                <a:cs typeface="Calibri"/>
              </a:rPr>
              <a:t>unachievable</a:t>
            </a:r>
            <a:endParaRPr sz="2800">
              <a:latin typeface="Calibri"/>
              <a:cs typeface="Calibri"/>
            </a:endParaRPr>
          </a:p>
          <a:p>
            <a:pPr marL="417830" indent="-405765">
              <a:lnSpc>
                <a:spcPts val="3250"/>
              </a:lnSpc>
              <a:buChar char="•"/>
              <a:tabLst>
                <a:tab pos="417830" algn="l"/>
                <a:tab pos="418465" algn="l"/>
              </a:tabLst>
            </a:pPr>
            <a:r>
              <a:rPr sz="2800" spc="-10" dirty="0">
                <a:latin typeface="Calibri"/>
                <a:cs typeface="Calibri"/>
              </a:rPr>
              <a:t>Design </a:t>
            </a:r>
            <a:r>
              <a:rPr sz="2800" spc="-20" dirty="0">
                <a:latin typeface="Calibri"/>
                <a:cs typeface="Calibri"/>
              </a:rPr>
              <a:t>best </a:t>
            </a:r>
            <a:r>
              <a:rPr sz="2800" spc="-25" dirty="0">
                <a:latin typeface="Calibri"/>
                <a:cs typeface="Calibri"/>
              </a:rPr>
              <a:t>program for </a:t>
            </a:r>
            <a:r>
              <a:rPr sz="2800" spc="-10" dirty="0">
                <a:latin typeface="Calibri"/>
                <a:cs typeface="Calibri"/>
              </a:rPr>
              <a:t>given </a:t>
            </a:r>
            <a:r>
              <a:rPr sz="2800" spc="-5" dirty="0">
                <a:latin typeface="Calibri"/>
                <a:cs typeface="Calibri"/>
              </a:rPr>
              <a:t>machine</a:t>
            </a:r>
            <a:r>
              <a:rPr sz="2800" spc="-35" dirty="0">
                <a:latin typeface="Calibri"/>
                <a:cs typeface="Calibri"/>
              </a:rPr>
              <a:t> </a:t>
            </a:r>
            <a:r>
              <a:rPr sz="2800" spc="-15" dirty="0">
                <a:latin typeface="Calibri"/>
                <a:cs typeface="Calibri"/>
              </a:rPr>
              <a:t>resources</a:t>
            </a:r>
            <a:endParaRPr sz="2800">
              <a:latin typeface="Calibri"/>
              <a:cs typeface="Calibri"/>
            </a:endParaRPr>
          </a:p>
        </p:txBody>
      </p:sp>
      <p:sp>
        <p:nvSpPr>
          <p:cNvPr id="11" name="object 11"/>
          <p:cNvSpPr txBox="1">
            <a:spLocks noGrp="1"/>
          </p:cNvSpPr>
          <p:nvPr>
            <p:ph type="title"/>
          </p:nvPr>
        </p:nvSpPr>
        <p:spPr>
          <a:xfrm>
            <a:off x="1914270" y="289306"/>
            <a:ext cx="3318510" cy="513715"/>
          </a:xfrm>
          <a:prstGeom prst="rect">
            <a:avLst/>
          </a:prstGeom>
        </p:spPr>
        <p:txBody>
          <a:bodyPr vert="horz" wrap="square" lIns="0" tIns="12700" rIns="0" bIns="0" rtlCol="0">
            <a:spAutoFit/>
          </a:bodyPr>
          <a:lstStyle/>
          <a:p>
            <a:pPr marL="12700">
              <a:lnSpc>
                <a:spcPct val="100000"/>
              </a:lnSpc>
              <a:spcBef>
                <a:spcPts val="100"/>
              </a:spcBef>
            </a:pPr>
            <a:r>
              <a:rPr sz="3200" b="1" spc="-5" dirty="0">
                <a:solidFill>
                  <a:srgbClr val="C00000"/>
                </a:solidFill>
                <a:latin typeface="Comic Sans MS"/>
                <a:cs typeface="Comic Sans MS"/>
              </a:rPr>
              <a:t>Acting</a:t>
            </a:r>
            <a:r>
              <a:rPr sz="3200" b="1" spc="-180" dirty="0">
                <a:solidFill>
                  <a:srgbClr val="C00000"/>
                </a:solidFill>
                <a:latin typeface="Comic Sans MS"/>
                <a:cs typeface="Comic Sans MS"/>
              </a:rPr>
              <a:t> </a:t>
            </a:r>
            <a:r>
              <a:rPr sz="3200" b="1" spc="-5" dirty="0">
                <a:solidFill>
                  <a:srgbClr val="C00000"/>
                </a:solidFill>
                <a:latin typeface="Comic Sans MS"/>
                <a:cs typeface="Comic Sans MS"/>
              </a:rPr>
              <a:t>Rationally</a:t>
            </a:r>
            <a:endParaRPr sz="3200">
              <a:latin typeface="Comic Sans MS"/>
              <a:cs typeface="Comic Sans MS"/>
            </a:endParaRPr>
          </a:p>
        </p:txBody>
      </p:sp>
      <p:sp>
        <p:nvSpPr>
          <p:cNvPr id="12" name="object 12"/>
          <p:cNvSpPr txBox="1"/>
          <p:nvPr/>
        </p:nvSpPr>
        <p:spPr>
          <a:xfrm>
            <a:off x="5526151" y="846785"/>
            <a:ext cx="2540635" cy="240029"/>
          </a:xfrm>
          <a:prstGeom prst="rect">
            <a:avLst/>
          </a:prstGeom>
        </p:spPr>
        <p:txBody>
          <a:bodyPr vert="horz" wrap="square" lIns="0" tIns="13335" rIns="0" bIns="0" rtlCol="0">
            <a:spAutoFit/>
          </a:bodyPr>
          <a:lstStyle/>
          <a:p>
            <a:pPr marL="12700">
              <a:lnSpc>
                <a:spcPct val="100000"/>
              </a:lnSpc>
              <a:spcBef>
                <a:spcPts val="105"/>
              </a:spcBef>
            </a:pPr>
            <a:r>
              <a:rPr sz="1400" b="1" dirty="0">
                <a:solidFill>
                  <a:srgbClr val="7E5F00"/>
                </a:solidFill>
                <a:latin typeface="Comic Sans MS"/>
                <a:cs typeface="Comic Sans MS"/>
              </a:rPr>
              <a:t>The </a:t>
            </a:r>
            <a:r>
              <a:rPr sz="1400" b="1" spc="-5" dirty="0">
                <a:solidFill>
                  <a:srgbClr val="7E5F00"/>
                </a:solidFill>
                <a:latin typeface="Comic Sans MS"/>
                <a:cs typeface="Comic Sans MS"/>
              </a:rPr>
              <a:t>Rational Agent</a:t>
            </a:r>
            <a:r>
              <a:rPr sz="1400" b="1" spc="-215" dirty="0">
                <a:solidFill>
                  <a:srgbClr val="7E5F00"/>
                </a:solidFill>
                <a:latin typeface="Comic Sans MS"/>
                <a:cs typeface="Comic Sans MS"/>
              </a:rPr>
              <a:t> </a:t>
            </a:r>
            <a:r>
              <a:rPr sz="1400" b="1" dirty="0">
                <a:solidFill>
                  <a:srgbClr val="7E5F00"/>
                </a:solidFill>
                <a:latin typeface="Comic Sans MS"/>
                <a:cs typeface="Comic Sans MS"/>
              </a:rPr>
              <a:t>Approach</a:t>
            </a:r>
            <a:endParaRPr sz="1400">
              <a:latin typeface="Comic Sans MS"/>
              <a:cs typeface="Comic Sans MS"/>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Breadth First Search – Evaluation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7819" y="1334302"/>
                <a:ext cx="11049000" cy="5032376"/>
              </a:xfrm>
            </p:spPr>
            <p:txBody>
              <a:bodyPr>
                <a:normAutofit/>
              </a:bodyPr>
              <a:lstStyle/>
              <a:p>
                <a:r>
                  <a:rPr lang="en-US" sz="2400" dirty="0"/>
                  <a:t>Complete – If the shallowest goal node is at a depth d, BFS will eventually find it by generating all shallower nodes</a:t>
                </a:r>
              </a:p>
              <a:p>
                <a:r>
                  <a:rPr lang="en-US" sz="2400" dirty="0"/>
                  <a:t>Optimal – Not necessarily. Optimal if path cost is non-decreasing function of depth of node. E.g., all actions have same cost</a:t>
                </a:r>
              </a:p>
              <a:p>
                <a:r>
                  <a:rPr lang="en-US" sz="2400" dirty="0"/>
                  <a:t>Time Complexity – </a:t>
                </a:r>
                <a14:m>
                  <m:oMath xmlns:m="http://schemas.openxmlformats.org/officeDocument/2006/math">
                    <m:r>
                      <a:rPr lang="en-US" sz="2400" b="0" i="1" smtClean="0">
                        <a:latin typeface="Cambria Math" charset="0"/>
                        <a:ea typeface="Cambria Math" charset="0"/>
                        <a:cs typeface="Cambria Math" charset="0"/>
                      </a:rPr>
                      <m:t>𝒪</m:t>
                    </m:r>
                    <m:r>
                      <a:rPr lang="en-US" sz="2400" b="0" i="1" smtClean="0">
                        <a:latin typeface="Cambria Math" charset="0"/>
                        <a:ea typeface="Cambria Math" charset="0"/>
                        <a:cs typeface="Cambria Math" charset="0"/>
                      </a:rPr>
                      <m:t>(</m:t>
                    </m:r>
                    <m:sSup>
                      <m:sSupPr>
                        <m:ctrlPr>
                          <a:rPr lang="en-US" sz="2400" b="0" i="1" smtClean="0">
                            <a:latin typeface="Cambria Math" panose="02040503050406030204" pitchFamily="18" charset="0"/>
                            <a:ea typeface="Cambria Math" charset="0"/>
                            <a:cs typeface="Cambria Math" charset="0"/>
                          </a:rPr>
                        </m:ctrlPr>
                      </m:sSupPr>
                      <m:e>
                        <m:r>
                          <a:rPr lang="en-US" sz="2400" b="0" i="1" smtClean="0">
                            <a:latin typeface="Cambria Math" charset="0"/>
                            <a:ea typeface="Cambria Math" charset="0"/>
                            <a:cs typeface="Cambria Math" charset="0"/>
                          </a:rPr>
                          <m:t>𝑏</m:t>
                        </m:r>
                      </m:e>
                      <m:sup>
                        <m:r>
                          <a:rPr lang="en-US" sz="2400" b="0" i="1" smtClean="0">
                            <a:latin typeface="Cambria Math" charset="0"/>
                            <a:ea typeface="Cambria Math" charset="0"/>
                            <a:cs typeface="Cambria Math" charset="0"/>
                          </a:rPr>
                          <m:t>𝑑</m:t>
                        </m:r>
                      </m:sup>
                    </m:sSup>
                    <m:r>
                      <a:rPr lang="en-US" sz="2400" b="0" i="1" smtClean="0">
                        <a:latin typeface="Cambria Math" charset="0"/>
                        <a:ea typeface="Cambria Math" charset="0"/>
                        <a:cs typeface="Cambria Math" charset="0"/>
                      </a:rPr>
                      <m:t>)</m:t>
                    </m:r>
                  </m:oMath>
                </a14:m>
                <a:r>
                  <a:rPr lang="en-US" sz="2400" dirty="0"/>
                  <a:t> b - branching factor, d – depth</a:t>
                </a:r>
              </a:p>
              <a:p>
                <a:pPr lvl="1"/>
                <a:r>
                  <a:rPr lang="en-US" dirty="0"/>
                  <a:t>Nodes expanded at depth 1 = b</a:t>
                </a:r>
              </a:p>
              <a:p>
                <a:pPr lvl="1"/>
                <a:r>
                  <a:rPr lang="en-US" dirty="0"/>
                  <a:t>Nodes expanded at depth 2 = b</a:t>
                </a:r>
                <a:r>
                  <a:rPr lang="en-US" baseline="30000" dirty="0"/>
                  <a:t>2</a:t>
                </a:r>
                <a:endParaRPr lang="en-US" dirty="0"/>
              </a:p>
              <a:p>
                <a:pPr lvl="1"/>
                <a:r>
                  <a:rPr lang="en-US" dirty="0"/>
                  <a:t>Nodes expanded at depth d = b</a:t>
                </a:r>
                <a:r>
                  <a:rPr lang="en-US" baseline="30000" dirty="0"/>
                  <a:t>d</a:t>
                </a:r>
                <a:endParaRPr lang="en-US" dirty="0"/>
              </a:p>
              <a:p>
                <a:pPr marL="457200" lvl="1" indent="0">
                  <a:buNone/>
                </a:pPr>
                <a:r>
                  <a:rPr lang="en-US" sz="2400" dirty="0"/>
                  <a:t>Space Complexity – </a:t>
                </a:r>
                <a14:m>
                  <m:oMath xmlns:m="http://schemas.openxmlformats.org/officeDocument/2006/math">
                    <m:r>
                      <a:rPr lang="en-US" sz="2400" i="1">
                        <a:latin typeface="Cambria Math" charset="0"/>
                        <a:ea typeface="Cambria Math" charset="0"/>
                        <a:cs typeface="Cambria Math" charset="0"/>
                      </a:rPr>
                      <m:t>𝒪</m:t>
                    </m:r>
                    <m:r>
                      <a:rPr lang="en-US" sz="2400" i="1">
                        <a:latin typeface="Cambria Math" charset="0"/>
                        <a:ea typeface="Cambria Math" charset="0"/>
                        <a:cs typeface="Cambria Math" charset="0"/>
                      </a:rPr>
                      <m:t>(</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𝑏</m:t>
                        </m:r>
                      </m:e>
                      <m:sup>
                        <m:r>
                          <a:rPr lang="en-US" sz="2400" i="1">
                            <a:latin typeface="Cambria Math" charset="0"/>
                            <a:ea typeface="Cambria Math" charset="0"/>
                            <a:cs typeface="Cambria Math" charset="0"/>
                          </a:rPr>
                          <m:t>𝑑</m:t>
                        </m:r>
                      </m:sup>
                    </m:sSup>
                    <m:r>
                      <a:rPr lang="en-US" sz="2400" i="1">
                        <a:latin typeface="Cambria Math" charset="0"/>
                        <a:ea typeface="Cambria Math" charset="0"/>
                        <a:cs typeface="Cambria Math" charset="0"/>
                      </a:rPr>
                      <m:t>)</m:t>
                    </m:r>
                  </m:oMath>
                </a14:m>
                <a:r>
                  <a:rPr lang="en-US" sz="2400" dirty="0"/>
                  <a:t> </a:t>
                </a:r>
              </a:p>
              <a:p>
                <a:pPr lvl="1"/>
                <a14:m>
                  <m:oMath xmlns:m="http://schemas.openxmlformats.org/officeDocument/2006/math">
                    <m:r>
                      <a:rPr lang="en-US" i="1">
                        <a:latin typeface="Cambria Math" charset="0"/>
                        <a:ea typeface="Cambria Math" charset="0"/>
                        <a:cs typeface="Cambria Math" charset="0"/>
                      </a:rPr>
                      <m:t>𝒪</m:t>
                    </m:r>
                    <m:r>
                      <a:rPr lang="en-US" i="1">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𝑏</m:t>
                        </m:r>
                      </m:e>
                      <m:sup>
                        <m:r>
                          <a:rPr lang="en-US" i="1">
                            <a:latin typeface="Cambria Math" charset="0"/>
                            <a:ea typeface="Cambria Math" charset="0"/>
                            <a:cs typeface="Cambria Math" charset="0"/>
                          </a:rPr>
                          <m:t>𝑑</m:t>
                        </m:r>
                        <m:r>
                          <a:rPr lang="en-US" b="0" i="1" smtClean="0">
                            <a:latin typeface="Cambria Math" charset="0"/>
                            <a:ea typeface="Cambria Math" charset="0"/>
                            <a:cs typeface="Cambria Math" charset="0"/>
                          </a:rPr>
                          <m:t>−1</m:t>
                        </m:r>
                      </m:sup>
                    </m:sSup>
                    <m:r>
                      <a:rPr lang="en-US" i="1">
                        <a:latin typeface="Cambria Math" charset="0"/>
                        <a:ea typeface="Cambria Math" charset="0"/>
                        <a:cs typeface="Cambria Math" charset="0"/>
                      </a:rPr>
                      <m:t>)</m:t>
                    </m:r>
                  </m:oMath>
                </a14:m>
                <a:r>
                  <a:rPr lang="en-US" dirty="0"/>
                  <a:t> in explored set</a:t>
                </a:r>
                <a14:m>
                  <m:oMath xmlns:m="http://schemas.openxmlformats.org/officeDocument/2006/math">
                    <m:r>
                      <a:rPr lang="en-US" b="0" i="0" smtClean="0">
                        <a:latin typeface="Cambria Math" panose="02040503050406030204" pitchFamily="18" charset="0"/>
                        <a:ea typeface="Cambria Math" charset="0"/>
                        <a:cs typeface="Cambria Math" charset="0"/>
                      </a:rPr>
                      <m:t>,  </m:t>
                    </m:r>
                    <m:r>
                      <a:rPr lang="en-US" i="1">
                        <a:latin typeface="Cambria Math" charset="0"/>
                        <a:ea typeface="Cambria Math" charset="0"/>
                        <a:cs typeface="Cambria Math" charset="0"/>
                      </a:rPr>
                      <m:t>𝒪</m:t>
                    </m:r>
                    <m:r>
                      <a:rPr lang="en-US" i="1">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𝑏</m:t>
                        </m:r>
                      </m:e>
                      <m:sup>
                        <m:r>
                          <a:rPr lang="en-US" i="1">
                            <a:latin typeface="Cambria Math" charset="0"/>
                            <a:ea typeface="Cambria Math" charset="0"/>
                            <a:cs typeface="Cambria Math" charset="0"/>
                          </a:rPr>
                          <m:t>𝑑</m:t>
                        </m:r>
                      </m:sup>
                    </m:sSup>
                    <m:r>
                      <a:rPr lang="en-US" i="1">
                        <a:latin typeface="Cambria Math" charset="0"/>
                        <a:ea typeface="Cambria Math" charset="0"/>
                        <a:cs typeface="Cambria Math" charset="0"/>
                      </a:rPr>
                      <m:t>)</m:t>
                    </m:r>
                  </m:oMath>
                </a14:m>
                <a:r>
                  <a:rPr lang="en-US" dirty="0"/>
                  <a:t> in frontier set.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7819" y="1334302"/>
                <a:ext cx="11049000" cy="5032376"/>
              </a:xfrm>
              <a:blipFill>
                <a:blip r:embed="rId2"/>
                <a:stretch>
                  <a:fillRect l="-773" t="-848"/>
                </a:stretch>
              </a:blipFill>
            </p:spPr>
            <p:txBody>
              <a:bodyPr/>
              <a:lstStyle/>
              <a:p>
                <a:r>
                  <a:rPr lang="en-US">
                    <a:noFill/>
                  </a:rPr>
                  <a:t> </a:t>
                </a:r>
              </a:p>
            </p:txBody>
          </p:sp>
        </mc:Fallback>
      </mc:AlternateContent>
    </p:spTree>
    <p:extLst>
      <p:ext uri="{BB962C8B-B14F-4D97-AF65-F5344CB8AC3E}">
        <p14:creationId xmlns:p14="http://schemas.microsoft.com/office/powerpoint/2010/main" val="358776247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Breadth First Search – Evaluation</a:t>
            </a:r>
          </a:p>
        </p:txBody>
      </p:sp>
      <p:sp>
        <p:nvSpPr>
          <p:cNvPr id="3" name="Content Placeholder 2"/>
          <p:cNvSpPr>
            <a:spLocks noGrp="1"/>
          </p:cNvSpPr>
          <p:nvPr>
            <p:ph idx="1"/>
          </p:nvPr>
        </p:nvSpPr>
        <p:spPr/>
        <p:txBody>
          <a:bodyPr/>
          <a:lstStyle/>
          <a:p>
            <a:r>
              <a:rPr lang="en-US" dirty="0"/>
              <a:t>Why is Space Complexity a big problem? Imagine a problem with</a:t>
            </a:r>
          </a:p>
          <a:p>
            <a:pPr lvl="1"/>
            <a:r>
              <a:rPr lang="en-US" dirty="0"/>
              <a:t>branching factor b = 10 </a:t>
            </a:r>
          </a:p>
          <a:p>
            <a:pPr lvl="1"/>
            <a:r>
              <a:rPr lang="en-US" dirty="0"/>
              <a:t>generates 1 million nodes/sec</a:t>
            </a:r>
          </a:p>
          <a:p>
            <a:pPr lvl="1"/>
            <a:r>
              <a:rPr lang="en-US" dirty="0"/>
              <a:t>Each node requires 1KB</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9447" y="3641897"/>
            <a:ext cx="8474622" cy="2906924"/>
          </a:xfrm>
          <a:prstGeom prst="rect">
            <a:avLst/>
          </a:prstGeom>
        </p:spPr>
      </p:pic>
    </p:spTree>
    <p:extLst>
      <p:ext uri="{BB962C8B-B14F-4D97-AF65-F5344CB8AC3E}">
        <p14:creationId xmlns:p14="http://schemas.microsoft.com/office/powerpoint/2010/main" val="300781697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18528-1725-4834-ACC0-881B23943C7C}"/>
              </a:ext>
            </a:extLst>
          </p:cNvPr>
          <p:cNvSpPr>
            <a:spLocks noGrp="1"/>
          </p:cNvSpPr>
          <p:nvPr>
            <p:ph type="title"/>
          </p:nvPr>
        </p:nvSpPr>
        <p:spPr/>
        <p:txBody>
          <a:bodyPr/>
          <a:lstStyle/>
          <a:p>
            <a:r>
              <a:rPr lang="en-US" dirty="0"/>
              <a:t>Depth First Search</a:t>
            </a:r>
          </a:p>
        </p:txBody>
      </p:sp>
      <p:pic>
        <p:nvPicPr>
          <p:cNvPr id="5" name="Content Placeholder 4">
            <a:extLst>
              <a:ext uri="{FF2B5EF4-FFF2-40B4-BE49-F238E27FC236}">
                <a16:creationId xmlns:a16="http://schemas.microsoft.com/office/drawing/2014/main" id="{21844C42-4DA7-4F82-A97F-93D941D18D07}"/>
              </a:ext>
            </a:extLst>
          </p:cNvPr>
          <p:cNvPicPr>
            <a:picLocks noGrp="1" noChangeAspect="1"/>
          </p:cNvPicPr>
          <p:nvPr>
            <p:ph idx="1"/>
          </p:nvPr>
        </p:nvPicPr>
        <p:blipFill>
          <a:blip r:embed="rId2"/>
          <a:stretch>
            <a:fillRect/>
          </a:stretch>
        </p:blipFill>
        <p:spPr>
          <a:xfrm>
            <a:off x="863641" y="1684422"/>
            <a:ext cx="7620300" cy="3369392"/>
          </a:xfrm>
          <a:prstGeom prst="rect">
            <a:avLst/>
          </a:prstGeom>
        </p:spPr>
      </p:pic>
    </p:spTree>
    <p:extLst>
      <p:ext uri="{BB962C8B-B14F-4D97-AF65-F5344CB8AC3E}">
        <p14:creationId xmlns:p14="http://schemas.microsoft.com/office/powerpoint/2010/main" val="287860665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1464" y="990600"/>
            <a:ext cx="9166166" cy="5638800"/>
          </a:xfrm>
        </p:spPr>
      </p:pic>
      <p:sp>
        <p:nvSpPr>
          <p:cNvPr id="2" name="Title 1"/>
          <p:cNvSpPr>
            <a:spLocks noGrp="1"/>
          </p:cNvSpPr>
          <p:nvPr>
            <p:ph type="title"/>
          </p:nvPr>
        </p:nvSpPr>
        <p:spPr/>
        <p:txBody>
          <a:bodyPr/>
          <a:lstStyle/>
          <a:p>
            <a:r>
              <a:rPr lang="en-US" dirty="0"/>
              <a:t>DFS</a:t>
            </a:r>
          </a:p>
        </p:txBody>
      </p:sp>
    </p:spTree>
    <p:extLst>
      <p:ext uri="{BB962C8B-B14F-4D97-AF65-F5344CB8AC3E}">
        <p14:creationId xmlns:p14="http://schemas.microsoft.com/office/powerpoint/2010/main" val="186512150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DFS - Evaluation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307007"/>
                <a:ext cx="10515600" cy="5032375"/>
              </a:xfrm>
            </p:spPr>
            <p:txBody>
              <a:bodyPr>
                <a:normAutofit fontScale="92500"/>
              </a:bodyPr>
              <a:lstStyle/>
              <a:p>
                <a:r>
                  <a:rPr lang="en-US" dirty="0"/>
                  <a:t>Completeness – not Complete in finite state spaces</a:t>
                </a:r>
              </a:p>
              <a:p>
                <a:r>
                  <a:rPr lang="en-US" dirty="0"/>
                  <a:t>Optimal – Not Optimal as it would stop when the goal node is reached without evaluating if there is a better path</a:t>
                </a:r>
              </a:p>
              <a:p>
                <a:r>
                  <a:rPr lang="en-US" dirty="0"/>
                  <a:t>Time Complexity -  </a:t>
                </a:r>
                <a14:m>
                  <m:oMath xmlns:m="http://schemas.openxmlformats.org/officeDocument/2006/math">
                    <m:r>
                      <a:rPr lang="en-US" i="1">
                        <a:latin typeface="Cambria Math" charset="0"/>
                        <a:ea typeface="Cambria Math" charset="0"/>
                        <a:cs typeface="Cambria Math" charset="0"/>
                      </a:rPr>
                      <m:t>𝒪</m:t>
                    </m:r>
                    <m:r>
                      <a:rPr lang="en-US" i="1">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𝑏</m:t>
                        </m:r>
                      </m:e>
                      <m:sup>
                        <m:r>
                          <a:rPr lang="en-US" b="0" i="1" smtClean="0">
                            <a:latin typeface="Cambria Math" charset="0"/>
                            <a:ea typeface="Cambria Math" charset="0"/>
                            <a:cs typeface="Cambria Math" charset="0"/>
                          </a:rPr>
                          <m:t>𝑚</m:t>
                        </m:r>
                      </m:sup>
                    </m:sSup>
                    <m:r>
                      <a:rPr lang="en-US" i="1">
                        <a:latin typeface="Cambria Math" charset="0"/>
                        <a:ea typeface="Cambria Math" charset="0"/>
                        <a:cs typeface="Cambria Math" charset="0"/>
                      </a:rPr>
                      <m:t>)</m:t>
                    </m:r>
                  </m:oMath>
                </a14:m>
                <a:r>
                  <a:rPr lang="en-US" dirty="0"/>
                  <a:t> where m = maximum depth of any node</a:t>
                </a:r>
              </a:p>
              <a:p>
                <a:pPr lvl="1"/>
                <a:r>
                  <a:rPr lang="en-US" dirty="0"/>
                  <a:t>Can be much larger than the size of state space</a:t>
                </a:r>
              </a:p>
              <a:p>
                <a:pPr lvl="1"/>
                <a:r>
                  <a:rPr lang="en-US" dirty="0"/>
                  <a:t>m can be much larger than d (shallowest goal)</a:t>
                </a:r>
              </a:p>
              <a:p>
                <a:r>
                  <a:rPr lang="en-US" dirty="0"/>
                  <a:t>Space Complexity – Needs to store only one path and unexpanded siblings.</a:t>
                </a:r>
              </a:p>
              <a:p>
                <a:pPr lvl="1"/>
                <a:r>
                  <a:rPr lang="en-US" dirty="0"/>
                  <a:t>Any node expanded with all its children can be removed from memory </a:t>
                </a:r>
              </a:p>
              <a:p>
                <a:pPr lvl="1"/>
                <a:r>
                  <a:rPr lang="en-US" dirty="0"/>
                  <a:t>Requires storage of only </a:t>
                </a:r>
                <a14:m>
                  <m:oMath xmlns:m="http://schemas.openxmlformats.org/officeDocument/2006/math">
                    <m:r>
                      <a:rPr lang="en-US" i="1">
                        <a:latin typeface="Cambria Math" charset="0"/>
                        <a:ea typeface="Cambria Math" charset="0"/>
                        <a:cs typeface="Cambria Math" charset="0"/>
                      </a:rPr>
                      <m:t>𝒪</m:t>
                    </m:r>
                    <m:d>
                      <m:dPr>
                        <m:ctrlPr>
                          <a:rPr lang="en-US" i="1">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𝑏𝑚</m:t>
                        </m:r>
                      </m:e>
                    </m:d>
                    <m:r>
                      <a:rPr lang="en-US" b="0" i="0" smtClean="0">
                        <a:latin typeface="Cambria Math" charset="0"/>
                        <a:ea typeface="Cambria Math" charset="0"/>
                        <a:cs typeface="Cambria Math" charset="0"/>
                      </a:rPr>
                      <m:t>,</m:t>
                    </m:r>
                  </m:oMath>
                </a14:m>
                <a:r>
                  <a:rPr lang="en-US" dirty="0"/>
                  <a:t> b – branching factor, m - max depth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307007"/>
                <a:ext cx="10515600" cy="5032375"/>
              </a:xfrm>
              <a:blipFill>
                <a:blip r:embed="rId2"/>
                <a:stretch>
                  <a:fillRect l="-1623" t="-1574"/>
                </a:stretch>
              </a:blipFill>
            </p:spPr>
            <p:txBody>
              <a:bodyPr/>
              <a:lstStyle/>
              <a:p>
                <a:r>
                  <a:rPr lang="en-US">
                    <a:noFill/>
                  </a:rPr>
                  <a:t> </a:t>
                </a:r>
              </a:p>
            </p:txBody>
          </p:sp>
        </mc:Fallback>
      </mc:AlternateContent>
    </p:spTree>
    <p:extLst>
      <p:ext uri="{BB962C8B-B14F-4D97-AF65-F5344CB8AC3E}">
        <p14:creationId xmlns:p14="http://schemas.microsoft.com/office/powerpoint/2010/main" val="78533290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Depth Limited Search (DLS)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Running DFS with a predetermined depth limit l</a:t>
                </a:r>
              </a:p>
              <a:p>
                <a:endParaRPr lang="en-US" dirty="0"/>
              </a:p>
              <a:p>
                <a:r>
                  <a:rPr lang="en-US" dirty="0"/>
                  <a:t>Completeness: No, cannot guarantee a goal if l &lt; d</a:t>
                </a:r>
              </a:p>
              <a:p>
                <a:r>
                  <a:rPr lang="en-US" dirty="0"/>
                  <a:t>Optimal: No</a:t>
                </a:r>
              </a:p>
              <a:p>
                <a:r>
                  <a:rPr lang="en-US" dirty="0"/>
                  <a:t>Time complexity: </a:t>
                </a:r>
                <a14:m>
                  <m:oMath xmlns:m="http://schemas.openxmlformats.org/officeDocument/2006/math">
                    <m:r>
                      <a:rPr lang="en-US" i="1">
                        <a:latin typeface="Cambria Math" charset="0"/>
                        <a:ea typeface="Cambria Math" charset="0"/>
                        <a:cs typeface="Cambria Math" charset="0"/>
                      </a:rPr>
                      <m:t>𝒪</m:t>
                    </m:r>
                    <m:r>
                      <a:rPr lang="en-US" i="1">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𝑏</m:t>
                        </m:r>
                      </m:e>
                      <m:sup>
                        <m:r>
                          <a:rPr lang="en-US" b="0" i="1" smtClean="0">
                            <a:latin typeface="Cambria Math" charset="0"/>
                            <a:ea typeface="Cambria Math" charset="0"/>
                            <a:cs typeface="Cambria Math" charset="0"/>
                          </a:rPr>
                          <m:t>𝑙</m:t>
                        </m:r>
                      </m:sup>
                    </m:sSup>
                    <m:r>
                      <a:rPr lang="en-US" i="1">
                        <a:latin typeface="Cambria Math" charset="0"/>
                        <a:ea typeface="Cambria Math" charset="0"/>
                        <a:cs typeface="Cambria Math" charset="0"/>
                      </a:rPr>
                      <m:t>)</m:t>
                    </m:r>
                  </m:oMath>
                </a14:m>
                <a:endParaRPr lang="en-US" dirty="0"/>
              </a:p>
              <a:p>
                <a:r>
                  <a:rPr lang="en-US" dirty="0"/>
                  <a:t>Space Complexity: </a:t>
                </a:r>
                <a14:m>
                  <m:oMath xmlns:m="http://schemas.openxmlformats.org/officeDocument/2006/math">
                    <m:r>
                      <a:rPr lang="en-US" i="1">
                        <a:latin typeface="Cambria Math" charset="0"/>
                        <a:ea typeface="Cambria Math" charset="0"/>
                        <a:cs typeface="Cambria Math" charset="0"/>
                      </a:rPr>
                      <m:t>𝒪</m:t>
                    </m:r>
                    <m:d>
                      <m:dPr>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𝑏</m:t>
                        </m:r>
                        <m:r>
                          <a:rPr lang="en-US" b="0" i="1" smtClean="0">
                            <a:latin typeface="Cambria Math" panose="02040503050406030204" pitchFamily="18" charset="0"/>
                            <a:ea typeface="Cambria Math" charset="0"/>
                            <a:cs typeface="Cambria Math" charset="0"/>
                          </a:rPr>
                          <m:t>𝑙</m:t>
                        </m:r>
                      </m:e>
                    </m:d>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6" t="-1095"/>
                </a:stretch>
              </a:blipFill>
            </p:spPr>
            <p:txBody>
              <a:bodyPr/>
              <a:lstStyle/>
              <a:p>
                <a:r>
                  <a:rPr lang="en-US">
                    <a:noFill/>
                  </a:rPr>
                  <a:t> </a:t>
                </a:r>
              </a:p>
            </p:txBody>
          </p:sp>
        </mc:Fallback>
      </mc:AlternateContent>
    </p:spTree>
    <p:extLst>
      <p:ext uri="{BB962C8B-B14F-4D97-AF65-F5344CB8AC3E}">
        <p14:creationId xmlns:p14="http://schemas.microsoft.com/office/powerpoint/2010/main" val="295468063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5DE0F-D112-4C79-9331-06B84B066B70}"/>
              </a:ext>
            </a:extLst>
          </p:cNvPr>
          <p:cNvSpPr>
            <a:spLocks noGrp="1"/>
          </p:cNvSpPr>
          <p:nvPr>
            <p:ph type="title"/>
          </p:nvPr>
        </p:nvSpPr>
        <p:spPr/>
        <p:txBody>
          <a:bodyPr/>
          <a:lstStyle/>
          <a:p>
            <a:r>
              <a:rPr lang="en-US" dirty="0">
                <a:solidFill>
                  <a:srgbClr val="002060"/>
                </a:solidFill>
              </a:rPr>
              <a:t>Iterative Deepening Depth First Search (IDS</a:t>
            </a:r>
            <a:endParaRPr lang="en-US" dirty="0"/>
          </a:p>
        </p:txBody>
      </p:sp>
      <p:pic>
        <p:nvPicPr>
          <p:cNvPr id="8" name="Content Placeholder 7">
            <a:extLst>
              <a:ext uri="{FF2B5EF4-FFF2-40B4-BE49-F238E27FC236}">
                <a16:creationId xmlns:a16="http://schemas.microsoft.com/office/drawing/2014/main" id="{BBFBD5E9-2CB8-4669-8E68-F74F26AED8BF}"/>
              </a:ext>
            </a:extLst>
          </p:cNvPr>
          <p:cNvPicPr>
            <a:picLocks noGrp="1" noChangeAspect="1"/>
          </p:cNvPicPr>
          <p:nvPr>
            <p:ph idx="1"/>
          </p:nvPr>
        </p:nvPicPr>
        <p:blipFill>
          <a:blip r:embed="rId2"/>
          <a:stretch>
            <a:fillRect/>
          </a:stretch>
        </p:blipFill>
        <p:spPr>
          <a:xfrm>
            <a:off x="203200" y="1328676"/>
            <a:ext cx="10415124" cy="2644303"/>
          </a:xfrm>
          <a:prstGeom prst="rect">
            <a:avLst/>
          </a:prstGeom>
        </p:spPr>
      </p:pic>
    </p:spTree>
    <p:extLst>
      <p:ext uri="{BB962C8B-B14F-4D97-AF65-F5344CB8AC3E}">
        <p14:creationId xmlns:p14="http://schemas.microsoft.com/office/powerpoint/2010/main" val="200190851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152400"/>
            <a:ext cx="9500358" cy="838200"/>
          </a:xfrm>
        </p:spPr>
        <p:txBody>
          <a:bodyPr/>
          <a:lstStyle/>
          <a:p>
            <a:r>
              <a:rPr lang="en-US" dirty="0">
                <a:solidFill>
                  <a:srgbClr val="002060"/>
                </a:solidFill>
              </a:rPr>
              <a:t>Iterative Deepening Depth First Search (IDS)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238769"/>
                <a:ext cx="10515600" cy="4669768"/>
              </a:xfrm>
            </p:spPr>
            <p:txBody>
              <a:bodyPr>
                <a:normAutofit fontScale="85000" lnSpcReduction="10000"/>
              </a:bodyPr>
              <a:lstStyle/>
              <a:p>
                <a:r>
                  <a:rPr lang="en-US" dirty="0"/>
                  <a:t>Run Depth Limited Search (DLS) by gradually increasing the limit l </a:t>
                </a:r>
              </a:p>
              <a:p>
                <a:pPr lvl="1"/>
                <a:r>
                  <a:rPr lang="en-US" dirty="0"/>
                  <a:t>First with l=1, then l=2, l=3 and so on – until goal is found</a:t>
                </a:r>
              </a:p>
              <a:p>
                <a:pPr lvl="1"/>
                <a:endParaRPr lang="en-US" dirty="0"/>
              </a:p>
              <a:p>
                <a:r>
                  <a:rPr lang="en-US" dirty="0"/>
                  <a:t>Its is a combination of Depth First Search + Breadth First Search</a:t>
                </a:r>
              </a:p>
              <a:p>
                <a:endParaRPr lang="en-US" dirty="0"/>
              </a:p>
              <a:p>
                <a:r>
                  <a:rPr lang="en-US" dirty="0"/>
                  <a:t>Like DFS, memory requirement is a modest </a:t>
                </a:r>
                <a14:m>
                  <m:oMath xmlns:m="http://schemas.openxmlformats.org/officeDocument/2006/math">
                    <m:r>
                      <a:rPr lang="en-US" i="1">
                        <a:latin typeface="Cambria Math" charset="0"/>
                        <a:ea typeface="Cambria Math" charset="0"/>
                        <a:cs typeface="Cambria Math" charset="0"/>
                      </a:rPr>
                      <m:t>𝒪</m:t>
                    </m:r>
                    <m:d>
                      <m:dPr>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𝑏</m:t>
                        </m:r>
                        <m:r>
                          <a:rPr lang="en-US" b="0" i="1" smtClean="0">
                            <a:latin typeface="Cambria Math" charset="0"/>
                            <a:ea typeface="Cambria Math" charset="0"/>
                            <a:cs typeface="Cambria Math" charset="0"/>
                          </a:rPr>
                          <m:t>𝑑</m:t>
                        </m:r>
                      </m:e>
                    </m:d>
                  </m:oMath>
                </a14:m>
                <a:r>
                  <a:rPr lang="en-US" dirty="0"/>
                  <a:t> where d is the depth of shallowest goal</a:t>
                </a:r>
              </a:p>
              <a:p>
                <a:pPr marL="0" indent="0">
                  <a:buNone/>
                </a:pPr>
                <a:r>
                  <a:rPr lang="en-US" dirty="0"/>
                  <a:t>    Reason: DLS with l=1; space requirement is b</a:t>
                </a:r>
              </a:p>
              <a:p>
                <a:pPr marL="0" indent="0">
                  <a:buNone/>
                </a:pPr>
                <a:r>
                  <a:rPr lang="en-US" dirty="0"/>
                  <a:t>                   DLS with l=2. space requirement is </a:t>
                </a:r>
                <a:r>
                  <a:rPr lang="en-US" dirty="0" err="1"/>
                  <a:t>b+b</a:t>
                </a:r>
                <a:r>
                  <a:rPr lang="en-US" dirty="0"/>
                  <a:t>=2b</a:t>
                </a:r>
              </a:p>
              <a:p>
                <a:pPr marL="0" indent="0">
                  <a:buNone/>
                </a:pPr>
                <a:r>
                  <a:rPr lang="en-US" dirty="0"/>
                  <a:t>                   DLS  with l=d, space requirement is b*d=bd</a:t>
                </a:r>
              </a:p>
              <a:p>
                <a:pPr marL="0" indent="0">
                  <a:buNone/>
                </a:pPr>
                <a:r>
                  <a:rPr lang="en-US" dirty="0"/>
                  <a:t>    </a:t>
                </a:r>
              </a:p>
              <a:p>
                <a:r>
                  <a:rPr lang="en-US" dirty="0"/>
                  <a:t>Like BFS</a:t>
                </a:r>
              </a:p>
              <a:p>
                <a:pPr lvl="1"/>
                <a:r>
                  <a:rPr lang="en-US" dirty="0"/>
                  <a:t>Complete when branching factor is finite</a:t>
                </a:r>
              </a:p>
              <a:p>
                <a:pPr lvl="1"/>
                <a:r>
                  <a:rPr lang="en-US" dirty="0"/>
                  <a:t>Guarantee for goal node of minimum depth</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238769"/>
                <a:ext cx="10515600" cy="4669768"/>
              </a:xfrm>
              <a:blipFill>
                <a:blip r:embed="rId2"/>
                <a:stretch>
                  <a:fillRect l="-1507" t="-2219"/>
                </a:stretch>
              </a:blipFill>
            </p:spPr>
            <p:txBody>
              <a:bodyPr/>
              <a:lstStyle/>
              <a:p>
                <a:r>
                  <a:rPr lang="en-US">
                    <a:noFill/>
                  </a:rPr>
                  <a:t> </a:t>
                </a:r>
              </a:p>
            </p:txBody>
          </p:sp>
        </mc:Fallback>
      </mc:AlternateContent>
    </p:spTree>
    <p:extLst>
      <p:ext uri="{BB962C8B-B14F-4D97-AF65-F5344CB8AC3E}">
        <p14:creationId xmlns:p14="http://schemas.microsoft.com/office/powerpoint/2010/main" val="139655866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917" y="152400"/>
            <a:ext cx="9309289" cy="838200"/>
          </a:xfrm>
        </p:spPr>
        <p:txBody>
          <a:bodyPr/>
          <a:lstStyle/>
          <a:p>
            <a:r>
              <a:rPr lang="en-US" dirty="0">
                <a:solidFill>
                  <a:srgbClr val="002060"/>
                </a:solidFill>
              </a:rPr>
              <a:t>Iterative Deepening Depth First Search (IDS)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3608" y="1361593"/>
                <a:ext cx="10515600" cy="4717066"/>
              </a:xfrm>
            </p:spPr>
            <p:txBody>
              <a:bodyPr>
                <a:normAutofit/>
              </a:bodyPr>
              <a:lstStyle/>
              <a:p>
                <a:r>
                  <a:rPr lang="en-US" dirty="0"/>
                  <a:t>Time Complexity:</a:t>
                </a:r>
              </a:p>
              <a:p>
                <a:pPr lvl="1"/>
                <a:r>
                  <a:rPr lang="en-US" dirty="0"/>
                  <a:t>Appears that IDS is generating a lot of nodes multiple times</a:t>
                </a:r>
              </a:p>
              <a:p>
                <a:pPr lvl="1"/>
                <a:r>
                  <a:rPr lang="en-US" dirty="0"/>
                  <a:t>However, most of nodes are present in the lower levels which are not repeated often</a:t>
                </a:r>
              </a:p>
              <a:p>
                <a:pPr lvl="1"/>
                <a:r>
                  <a:rPr lang="en-US" dirty="0"/>
                  <a:t>Generation of nodes</a:t>
                </a:r>
              </a:p>
              <a:p>
                <a:pPr lvl="2"/>
                <a:r>
                  <a:rPr lang="en-US" dirty="0"/>
                  <a:t>At level 1 - b nodes generated d times – (d)b</a:t>
                </a:r>
              </a:p>
              <a:p>
                <a:pPr lvl="2"/>
                <a:r>
                  <a:rPr lang="en-US" dirty="0"/>
                  <a:t>At level 2 – b</a:t>
                </a:r>
                <a:r>
                  <a:rPr lang="en-US" baseline="30000" dirty="0"/>
                  <a:t>2</a:t>
                </a:r>
                <a:r>
                  <a:rPr lang="en-US" dirty="0"/>
                  <a:t> nodes generated d-1 times – (d-1)b</a:t>
                </a:r>
                <a:r>
                  <a:rPr lang="en-US" baseline="30000" dirty="0"/>
                  <a:t>2</a:t>
                </a:r>
              </a:p>
              <a:p>
                <a:pPr lvl="2"/>
                <a:r>
                  <a:rPr lang="en-US" dirty="0"/>
                  <a:t>At level d – </a:t>
                </a:r>
                <a:r>
                  <a:rPr lang="en-US" dirty="0" err="1"/>
                  <a:t>b</a:t>
                </a:r>
                <a:r>
                  <a:rPr lang="en-US" baseline="30000" dirty="0" err="1"/>
                  <a:t>d</a:t>
                </a:r>
                <a:r>
                  <a:rPr lang="en-US" dirty="0"/>
                  <a:t> nodes generated once – (1) </a:t>
                </a:r>
                <a:r>
                  <a:rPr lang="en-US" dirty="0" err="1"/>
                  <a:t>b</a:t>
                </a:r>
                <a:r>
                  <a:rPr lang="en-US" baseline="30000" dirty="0" err="1"/>
                  <a:t>d</a:t>
                </a:r>
                <a:endParaRPr lang="en-US" baseline="30000" dirty="0"/>
              </a:p>
              <a:p>
                <a:pPr lvl="2"/>
                <a:endParaRPr lang="en-US" dirty="0"/>
              </a:p>
              <a:p>
                <a:pPr lvl="1"/>
                <a:r>
                  <a:rPr lang="en-US" dirty="0"/>
                  <a:t>Time Complexity N(IDS) = </a:t>
                </a:r>
                <a14:m>
                  <m:oMath xmlns:m="http://schemas.openxmlformats.org/officeDocument/2006/math">
                    <m:r>
                      <a:rPr lang="en-US" i="1">
                        <a:latin typeface="Cambria Math" charset="0"/>
                        <a:ea typeface="Cambria Math" charset="0"/>
                        <a:cs typeface="Cambria Math" charset="0"/>
                      </a:rPr>
                      <m:t>𝒪</m:t>
                    </m:r>
                    <m:r>
                      <a:rPr lang="en-US" i="1">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𝑏</m:t>
                        </m:r>
                      </m:e>
                      <m:sup>
                        <m:r>
                          <a:rPr lang="en-US" i="1">
                            <a:latin typeface="Cambria Math" charset="0"/>
                            <a:ea typeface="Cambria Math" charset="0"/>
                            <a:cs typeface="Cambria Math" charset="0"/>
                          </a:rPr>
                          <m:t>𝑑</m:t>
                        </m:r>
                      </m:sup>
                    </m:sSup>
                    <m:r>
                      <a:rPr lang="en-US" i="1">
                        <a:latin typeface="Cambria Math" charset="0"/>
                        <a:ea typeface="Cambria Math" charset="0"/>
                        <a:cs typeface="Cambria Math" charset="0"/>
                      </a:rPr>
                      <m:t>)</m:t>
                    </m:r>
                  </m:oMath>
                </a14:m>
                <a:r>
                  <a:rPr lang="en-US" dirty="0"/>
                  <a:t>  slightly more than BFS or DFS</a:t>
                </a:r>
              </a:p>
              <a:p>
                <a:r>
                  <a:rPr lang="en-US" dirty="0"/>
                  <a:t>IDS is the preferred uninformed search method when search space is large and depth is unknown</a:t>
                </a:r>
              </a:p>
              <a:p>
                <a:pPr lvl="2"/>
                <a:endParaRPr lang="en-US" sz="2200" baseline="30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3608" y="1361593"/>
                <a:ext cx="10515600" cy="4717066"/>
              </a:xfrm>
              <a:blipFill>
                <a:blip r:embed="rId2"/>
                <a:stretch>
                  <a:fillRect l="-1797" t="-1809"/>
                </a:stretch>
              </a:blipFill>
            </p:spPr>
            <p:txBody>
              <a:bodyPr/>
              <a:lstStyle/>
              <a:p>
                <a:r>
                  <a:rPr lang="en-US">
                    <a:noFill/>
                  </a:rPr>
                  <a:t> </a:t>
                </a:r>
              </a:p>
            </p:txBody>
          </p:sp>
        </mc:Fallback>
      </mc:AlternateContent>
    </p:spTree>
    <p:extLst>
      <p:ext uri="{BB962C8B-B14F-4D97-AF65-F5344CB8AC3E}">
        <p14:creationId xmlns:p14="http://schemas.microsoft.com/office/powerpoint/2010/main" val="236272046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79577" y="365125"/>
            <a:ext cx="6641429" cy="6367895"/>
          </a:xfrm>
        </p:spPr>
      </p:pic>
    </p:spTree>
    <p:extLst>
      <p:ext uri="{BB962C8B-B14F-4D97-AF65-F5344CB8AC3E}">
        <p14:creationId xmlns:p14="http://schemas.microsoft.com/office/powerpoint/2010/main" val="28335306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73723" y="6484620"/>
            <a:ext cx="3106420" cy="0"/>
          </a:xfrm>
          <a:custGeom>
            <a:avLst/>
            <a:gdLst/>
            <a:ahLst/>
            <a:cxnLst/>
            <a:rect l="l" t="t" r="r" b="b"/>
            <a:pathLst>
              <a:path w="3106420">
                <a:moveTo>
                  <a:pt x="0" y="0"/>
                </a:moveTo>
                <a:lnTo>
                  <a:pt x="3105912" y="0"/>
                </a:lnTo>
              </a:path>
            </a:pathLst>
          </a:custGeom>
          <a:ln w="48768">
            <a:solidFill>
              <a:srgbClr val="8EB4E2"/>
            </a:solidFill>
          </a:ln>
        </p:spPr>
        <p:txBody>
          <a:bodyPr wrap="square" lIns="0" tIns="0" rIns="0" bIns="0" rtlCol="0"/>
          <a:lstStyle/>
          <a:p>
            <a:endParaRPr/>
          </a:p>
        </p:txBody>
      </p:sp>
      <p:sp>
        <p:nvSpPr>
          <p:cNvPr id="3" name="object 3"/>
          <p:cNvSpPr/>
          <p:nvPr/>
        </p:nvSpPr>
        <p:spPr>
          <a:xfrm>
            <a:off x="9209531" y="6483096"/>
            <a:ext cx="2982595" cy="0"/>
          </a:xfrm>
          <a:custGeom>
            <a:avLst/>
            <a:gdLst/>
            <a:ahLst/>
            <a:cxnLst/>
            <a:rect l="l" t="t" r="r" b="b"/>
            <a:pathLst>
              <a:path w="2982595">
                <a:moveTo>
                  <a:pt x="0" y="0"/>
                </a:moveTo>
                <a:lnTo>
                  <a:pt x="2982468" y="0"/>
                </a:lnTo>
              </a:path>
            </a:pathLst>
          </a:custGeom>
          <a:ln w="45720">
            <a:solidFill>
              <a:srgbClr val="FF0000"/>
            </a:solidFill>
          </a:ln>
        </p:spPr>
        <p:txBody>
          <a:bodyPr wrap="square" lIns="0" tIns="0" rIns="0" bIns="0" rtlCol="0"/>
          <a:lstStyle/>
          <a:p>
            <a:endParaRPr/>
          </a:p>
        </p:txBody>
      </p:sp>
      <p:sp>
        <p:nvSpPr>
          <p:cNvPr id="4" name="object 4"/>
          <p:cNvSpPr/>
          <p:nvPr/>
        </p:nvSpPr>
        <p:spPr>
          <a:xfrm>
            <a:off x="2779776" y="6484620"/>
            <a:ext cx="3439795" cy="0"/>
          </a:xfrm>
          <a:custGeom>
            <a:avLst/>
            <a:gdLst/>
            <a:ahLst/>
            <a:cxnLst/>
            <a:rect l="l" t="t" r="r" b="b"/>
            <a:pathLst>
              <a:path w="3439795">
                <a:moveTo>
                  <a:pt x="0" y="0"/>
                </a:moveTo>
                <a:lnTo>
                  <a:pt x="3439667" y="0"/>
                </a:lnTo>
              </a:path>
            </a:pathLst>
          </a:custGeom>
          <a:ln w="48768">
            <a:solidFill>
              <a:srgbClr val="FFCE00"/>
            </a:solidFill>
          </a:ln>
        </p:spPr>
        <p:txBody>
          <a:bodyPr wrap="square" lIns="0" tIns="0" rIns="0" bIns="0" rtlCol="0"/>
          <a:lstStyle/>
          <a:p>
            <a:endParaRPr/>
          </a:p>
        </p:txBody>
      </p:sp>
      <p:sp>
        <p:nvSpPr>
          <p:cNvPr id="5" name="object 5"/>
          <p:cNvSpPr/>
          <p:nvPr/>
        </p:nvSpPr>
        <p:spPr>
          <a:xfrm>
            <a:off x="0" y="0"/>
            <a:ext cx="9400540" cy="1126490"/>
          </a:xfrm>
          <a:custGeom>
            <a:avLst/>
            <a:gdLst/>
            <a:ahLst/>
            <a:cxnLst/>
            <a:rect l="l" t="t" r="r" b="b"/>
            <a:pathLst>
              <a:path w="9400540" h="1126490">
                <a:moveTo>
                  <a:pt x="0" y="1126236"/>
                </a:moveTo>
                <a:lnTo>
                  <a:pt x="9400032" y="1126236"/>
                </a:lnTo>
                <a:lnTo>
                  <a:pt x="9400032" y="0"/>
                </a:lnTo>
                <a:lnTo>
                  <a:pt x="0" y="0"/>
                </a:lnTo>
                <a:lnTo>
                  <a:pt x="0" y="1126236"/>
                </a:lnTo>
                <a:close/>
              </a:path>
            </a:pathLst>
          </a:custGeom>
          <a:solidFill>
            <a:srgbClr val="FFFF00"/>
          </a:solidFill>
        </p:spPr>
        <p:txBody>
          <a:bodyPr wrap="square" lIns="0" tIns="0" rIns="0" bIns="0" rtlCol="0"/>
          <a:lstStyle/>
          <a:p>
            <a:endParaRPr/>
          </a:p>
        </p:txBody>
      </p:sp>
      <p:sp>
        <p:nvSpPr>
          <p:cNvPr id="6" name="object 6"/>
          <p:cNvSpPr/>
          <p:nvPr/>
        </p:nvSpPr>
        <p:spPr>
          <a:xfrm>
            <a:off x="3381755" y="1149858"/>
            <a:ext cx="3106420" cy="0"/>
          </a:xfrm>
          <a:custGeom>
            <a:avLst/>
            <a:gdLst/>
            <a:ahLst/>
            <a:cxnLst/>
            <a:rect l="l" t="t" r="r" b="b"/>
            <a:pathLst>
              <a:path w="3106420">
                <a:moveTo>
                  <a:pt x="0" y="0"/>
                </a:moveTo>
                <a:lnTo>
                  <a:pt x="3105912" y="0"/>
                </a:lnTo>
              </a:path>
            </a:pathLst>
          </a:custGeom>
          <a:ln w="47244">
            <a:solidFill>
              <a:srgbClr val="8EB4E2"/>
            </a:solidFill>
          </a:ln>
        </p:spPr>
        <p:txBody>
          <a:bodyPr wrap="square" lIns="0" tIns="0" rIns="0" bIns="0" rtlCol="0"/>
          <a:lstStyle/>
          <a:p>
            <a:endParaRPr/>
          </a:p>
        </p:txBody>
      </p:sp>
      <p:sp>
        <p:nvSpPr>
          <p:cNvPr id="7" name="object 7"/>
          <p:cNvSpPr/>
          <p:nvPr/>
        </p:nvSpPr>
        <p:spPr>
          <a:xfrm>
            <a:off x="6420611" y="1148333"/>
            <a:ext cx="2979420" cy="0"/>
          </a:xfrm>
          <a:custGeom>
            <a:avLst/>
            <a:gdLst/>
            <a:ahLst/>
            <a:cxnLst/>
            <a:rect l="l" t="t" r="r" b="b"/>
            <a:pathLst>
              <a:path w="2979420">
                <a:moveTo>
                  <a:pt x="0" y="0"/>
                </a:moveTo>
                <a:lnTo>
                  <a:pt x="2979419" y="0"/>
                </a:lnTo>
              </a:path>
            </a:pathLst>
          </a:custGeom>
          <a:ln w="44196">
            <a:solidFill>
              <a:srgbClr val="FF0000"/>
            </a:solidFill>
          </a:ln>
        </p:spPr>
        <p:txBody>
          <a:bodyPr wrap="square" lIns="0" tIns="0" rIns="0" bIns="0" rtlCol="0"/>
          <a:lstStyle/>
          <a:p>
            <a:endParaRPr/>
          </a:p>
        </p:txBody>
      </p:sp>
      <p:sp>
        <p:nvSpPr>
          <p:cNvPr id="8" name="object 8"/>
          <p:cNvSpPr/>
          <p:nvPr/>
        </p:nvSpPr>
        <p:spPr>
          <a:xfrm>
            <a:off x="0" y="1149858"/>
            <a:ext cx="3429000" cy="0"/>
          </a:xfrm>
          <a:custGeom>
            <a:avLst/>
            <a:gdLst/>
            <a:ahLst/>
            <a:cxnLst/>
            <a:rect l="l" t="t" r="r" b="b"/>
            <a:pathLst>
              <a:path w="3429000">
                <a:moveTo>
                  <a:pt x="0" y="0"/>
                </a:moveTo>
                <a:lnTo>
                  <a:pt x="3429000" y="0"/>
                </a:lnTo>
              </a:path>
            </a:pathLst>
          </a:custGeom>
          <a:ln w="47244">
            <a:solidFill>
              <a:srgbClr val="FFCE00"/>
            </a:solidFill>
          </a:ln>
        </p:spPr>
        <p:txBody>
          <a:bodyPr wrap="square" lIns="0" tIns="0" rIns="0" bIns="0" rtlCol="0"/>
          <a:lstStyle/>
          <a:p>
            <a:endParaRPr/>
          </a:p>
        </p:txBody>
      </p:sp>
      <p:sp>
        <p:nvSpPr>
          <p:cNvPr id="9" name="object 9"/>
          <p:cNvSpPr txBox="1"/>
          <p:nvPr/>
        </p:nvSpPr>
        <p:spPr>
          <a:xfrm>
            <a:off x="9774428" y="595630"/>
            <a:ext cx="1678305" cy="617855"/>
          </a:xfrm>
          <a:prstGeom prst="rect">
            <a:avLst/>
          </a:prstGeom>
        </p:spPr>
        <p:txBody>
          <a:bodyPr vert="horz" wrap="square" lIns="0" tIns="13335" rIns="0" bIns="0" rtlCol="0">
            <a:spAutoFit/>
          </a:bodyPr>
          <a:lstStyle/>
          <a:p>
            <a:pPr marL="12700">
              <a:lnSpc>
                <a:spcPts val="3050"/>
              </a:lnSpc>
              <a:spcBef>
                <a:spcPts val="105"/>
              </a:spcBef>
            </a:pPr>
            <a:r>
              <a:rPr sz="2600" b="1" dirty="0">
                <a:solidFill>
                  <a:srgbClr val="000099"/>
                </a:solidFill>
                <a:latin typeface="Arial"/>
                <a:cs typeface="Arial"/>
              </a:rPr>
              <a:t>BITS</a:t>
            </a:r>
            <a:r>
              <a:rPr sz="2600" b="1" spc="-85" dirty="0">
                <a:solidFill>
                  <a:srgbClr val="000099"/>
                </a:solidFill>
                <a:latin typeface="Arial"/>
                <a:cs typeface="Arial"/>
              </a:rPr>
              <a:t> </a:t>
            </a:r>
            <a:r>
              <a:rPr sz="2600" dirty="0">
                <a:solidFill>
                  <a:srgbClr val="000099"/>
                </a:solidFill>
                <a:latin typeface="Arial"/>
                <a:cs typeface="Arial"/>
              </a:rPr>
              <a:t>Pilani</a:t>
            </a:r>
            <a:endParaRPr sz="2600">
              <a:latin typeface="Arial"/>
              <a:cs typeface="Arial"/>
            </a:endParaRPr>
          </a:p>
          <a:p>
            <a:pPr marL="13970">
              <a:lnSpc>
                <a:spcPts val="1610"/>
              </a:lnSpc>
            </a:pPr>
            <a:r>
              <a:rPr sz="1400" dirty="0">
                <a:solidFill>
                  <a:srgbClr val="000099"/>
                </a:solidFill>
                <a:latin typeface="Arial"/>
                <a:cs typeface="Arial"/>
              </a:rPr>
              <a:t>Pilani</a:t>
            </a:r>
            <a:r>
              <a:rPr sz="1400" spc="-20" dirty="0">
                <a:solidFill>
                  <a:srgbClr val="000099"/>
                </a:solidFill>
                <a:latin typeface="Arial"/>
                <a:cs typeface="Arial"/>
              </a:rPr>
              <a:t> </a:t>
            </a:r>
            <a:r>
              <a:rPr sz="1400" dirty="0">
                <a:solidFill>
                  <a:srgbClr val="000099"/>
                </a:solidFill>
                <a:latin typeface="Arial"/>
                <a:cs typeface="Arial"/>
              </a:rPr>
              <a:t>Campus</a:t>
            </a:r>
            <a:endParaRPr sz="1400">
              <a:latin typeface="Arial"/>
              <a:cs typeface="Arial"/>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8/29/2020 7:42</a:t>
            </a:r>
            <a:r>
              <a:rPr spc="-65" dirty="0"/>
              <a:t> </a:t>
            </a:r>
            <a:r>
              <a:rPr dirty="0"/>
              <a:t>PM</a:t>
            </a: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18</a:t>
            </a:fld>
            <a:endParaRPr dirty="0"/>
          </a:p>
        </p:txBody>
      </p:sp>
      <p:sp>
        <p:nvSpPr>
          <p:cNvPr id="10" name="object 10"/>
          <p:cNvSpPr txBox="1"/>
          <p:nvPr/>
        </p:nvSpPr>
        <p:spPr>
          <a:xfrm>
            <a:off x="2105660" y="1436623"/>
            <a:ext cx="7910830" cy="4719320"/>
          </a:xfrm>
          <a:prstGeom prst="rect">
            <a:avLst/>
          </a:prstGeom>
        </p:spPr>
        <p:txBody>
          <a:bodyPr vert="horz" wrap="square" lIns="0" tIns="12065" rIns="0" bIns="0" rtlCol="0">
            <a:spAutoFit/>
          </a:bodyPr>
          <a:lstStyle/>
          <a:p>
            <a:pPr marL="417830" indent="-381635">
              <a:lnSpc>
                <a:spcPct val="100000"/>
              </a:lnSpc>
              <a:spcBef>
                <a:spcPts val="95"/>
              </a:spcBef>
              <a:buSzPct val="85714"/>
              <a:buChar char="•"/>
              <a:tabLst>
                <a:tab pos="417830" algn="l"/>
                <a:tab pos="418465" algn="l"/>
              </a:tabLst>
            </a:pPr>
            <a:r>
              <a:rPr sz="2800" spc="-15" dirty="0">
                <a:latin typeface="Calibri"/>
                <a:cs typeface="Calibri"/>
              </a:rPr>
              <a:t>Rational behavior: </a:t>
            </a:r>
            <a:r>
              <a:rPr sz="2800" spc="-10" dirty="0">
                <a:latin typeface="Calibri"/>
                <a:cs typeface="Calibri"/>
              </a:rPr>
              <a:t>doing </a:t>
            </a:r>
            <a:r>
              <a:rPr sz="2800" spc="-15" dirty="0">
                <a:latin typeface="Calibri"/>
                <a:cs typeface="Calibri"/>
              </a:rPr>
              <a:t>the </a:t>
            </a:r>
            <a:r>
              <a:rPr sz="2800" i="1" spc="-10" dirty="0">
                <a:solidFill>
                  <a:srgbClr val="731B46"/>
                </a:solidFill>
                <a:latin typeface="Calibri"/>
                <a:cs typeface="Calibri"/>
              </a:rPr>
              <a:t>right</a:t>
            </a:r>
            <a:r>
              <a:rPr sz="2800" i="1" spc="50" dirty="0">
                <a:solidFill>
                  <a:srgbClr val="731B46"/>
                </a:solidFill>
                <a:latin typeface="Calibri"/>
                <a:cs typeface="Calibri"/>
              </a:rPr>
              <a:t> </a:t>
            </a:r>
            <a:r>
              <a:rPr sz="2800" i="1" spc="-5" dirty="0">
                <a:solidFill>
                  <a:srgbClr val="731B46"/>
                </a:solidFill>
                <a:latin typeface="Calibri"/>
                <a:cs typeface="Calibri"/>
              </a:rPr>
              <a:t>thing</a:t>
            </a:r>
            <a:endParaRPr sz="2800">
              <a:latin typeface="Calibri"/>
              <a:cs typeface="Calibri"/>
            </a:endParaRPr>
          </a:p>
          <a:p>
            <a:pPr marL="417830" marR="150495" indent="-381000">
              <a:lnSpc>
                <a:spcPct val="100000"/>
              </a:lnSpc>
              <a:buSzPct val="85714"/>
              <a:buChar char="•"/>
              <a:tabLst>
                <a:tab pos="417830" algn="l"/>
                <a:tab pos="418465" algn="l"/>
              </a:tabLst>
            </a:pPr>
            <a:r>
              <a:rPr sz="2800" spc="-10" dirty="0">
                <a:latin typeface="Calibri"/>
                <a:cs typeface="Calibri"/>
              </a:rPr>
              <a:t>The </a:t>
            </a:r>
            <a:r>
              <a:rPr sz="2800" i="1" spc="-10" dirty="0">
                <a:solidFill>
                  <a:srgbClr val="A61B00"/>
                </a:solidFill>
                <a:latin typeface="Calibri"/>
                <a:cs typeface="Calibri"/>
              </a:rPr>
              <a:t>right </a:t>
            </a:r>
            <a:r>
              <a:rPr sz="2800" i="1" spc="-5" dirty="0">
                <a:solidFill>
                  <a:srgbClr val="A61B00"/>
                </a:solidFill>
                <a:latin typeface="Calibri"/>
                <a:cs typeface="Calibri"/>
              </a:rPr>
              <a:t>thing: </a:t>
            </a:r>
            <a:r>
              <a:rPr sz="2800" spc="-20" dirty="0">
                <a:latin typeface="Calibri"/>
                <a:cs typeface="Calibri"/>
              </a:rPr>
              <a:t>that </a:t>
            </a:r>
            <a:r>
              <a:rPr sz="2800" spc="-5" dirty="0">
                <a:latin typeface="Calibri"/>
                <a:cs typeface="Calibri"/>
              </a:rPr>
              <a:t>which is </a:t>
            </a:r>
            <a:r>
              <a:rPr sz="2800" spc="-15" dirty="0">
                <a:latin typeface="Calibri"/>
                <a:cs typeface="Calibri"/>
              </a:rPr>
              <a:t>expected </a:t>
            </a:r>
            <a:r>
              <a:rPr sz="2800" spc="-20" dirty="0">
                <a:latin typeface="Calibri"/>
                <a:cs typeface="Calibri"/>
              </a:rPr>
              <a:t>to maximize  </a:t>
            </a:r>
            <a:r>
              <a:rPr sz="2800" spc="-10" dirty="0">
                <a:latin typeface="Calibri"/>
                <a:cs typeface="Calibri"/>
              </a:rPr>
              <a:t>goal achievement, given </a:t>
            </a:r>
            <a:r>
              <a:rPr sz="2800" spc="-15" dirty="0">
                <a:latin typeface="Calibri"/>
                <a:cs typeface="Calibri"/>
              </a:rPr>
              <a:t>the available</a:t>
            </a:r>
            <a:r>
              <a:rPr sz="2800" spc="-80" dirty="0">
                <a:latin typeface="Calibri"/>
                <a:cs typeface="Calibri"/>
              </a:rPr>
              <a:t> </a:t>
            </a:r>
            <a:r>
              <a:rPr sz="2800" spc="-20" dirty="0">
                <a:latin typeface="Calibri"/>
                <a:cs typeface="Calibri"/>
              </a:rPr>
              <a:t>information</a:t>
            </a:r>
            <a:endParaRPr sz="2800">
              <a:latin typeface="Calibri"/>
              <a:cs typeface="Calibri"/>
            </a:endParaRPr>
          </a:p>
          <a:p>
            <a:pPr marL="417830" marR="5080" indent="-381000">
              <a:lnSpc>
                <a:spcPct val="100000"/>
              </a:lnSpc>
              <a:buSzPct val="85714"/>
              <a:buChar char="•"/>
              <a:tabLst>
                <a:tab pos="417830" algn="l"/>
                <a:tab pos="418465" algn="l"/>
              </a:tabLst>
            </a:pPr>
            <a:r>
              <a:rPr sz="2800" spc="-20" dirty="0">
                <a:latin typeface="Calibri"/>
                <a:cs typeface="Calibri"/>
              </a:rPr>
              <a:t>Rational </a:t>
            </a:r>
            <a:r>
              <a:rPr sz="2800" spc="-15" dirty="0">
                <a:latin typeface="Calibri"/>
                <a:cs typeface="Calibri"/>
              </a:rPr>
              <a:t>behaviour </a:t>
            </a:r>
            <a:r>
              <a:rPr sz="2800" spc="-5" dirty="0">
                <a:latin typeface="Calibri"/>
                <a:cs typeface="Calibri"/>
              </a:rPr>
              <a:t>is not </a:t>
            </a:r>
            <a:r>
              <a:rPr sz="2800" spc="-15" dirty="0">
                <a:latin typeface="Calibri"/>
                <a:cs typeface="Calibri"/>
              </a:rPr>
              <a:t>just </a:t>
            </a:r>
            <a:r>
              <a:rPr sz="2800" spc="-5" dirty="0">
                <a:latin typeface="Calibri"/>
                <a:cs typeface="Calibri"/>
              </a:rPr>
              <a:t>about </a:t>
            </a:r>
            <a:r>
              <a:rPr sz="2800" spc="-15" dirty="0">
                <a:latin typeface="Calibri"/>
                <a:cs typeface="Calibri"/>
              </a:rPr>
              <a:t>correct  </a:t>
            </a:r>
            <a:r>
              <a:rPr sz="2800" spc="-20" dirty="0">
                <a:latin typeface="Calibri"/>
                <a:cs typeface="Calibri"/>
              </a:rPr>
              <a:t>inference </a:t>
            </a:r>
            <a:r>
              <a:rPr sz="2800" spc="-5" dirty="0">
                <a:latin typeface="Calibri"/>
                <a:cs typeface="Calibri"/>
              </a:rPr>
              <a:t>/ </a:t>
            </a:r>
            <a:r>
              <a:rPr sz="2800" spc="-15" dirty="0">
                <a:latin typeface="Calibri"/>
                <a:cs typeface="Calibri"/>
              </a:rPr>
              <a:t>thinking, </a:t>
            </a:r>
            <a:r>
              <a:rPr sz="2800" spc="-10" dirty="0">
                <a:latin typeface="Calibri"/>
                <a:cs typeface="Calibri"/>
              </a:rPr>
              <a:t>skills needed </a:t>
            </a:r>
            <a:r>
              <a:rPr sz="2800" spc="-20" dirty="0">
                <a:latin typeface="Calibri"/>
                <a:cs typeface="Calibri"/>
              </a:rPr>
              <a:t>to </a:t>
            </a:r>
            <a:r>
              <a:rPr sz="2800" spc="-10" dirty="0">
                <a:latin typeface="Calibri"/>
                <a:cs typeface="Calibri"/>
              </a:rPr>
              <a:t>pass </a:t>
            </a:r>
            <a:r>
              <a:rPr sz="2800" spc="-20" dirty="0">
                <a:latin typeface="Calibri"/>
                <a:cs typeface="Calibri"/>
              </a:rPr>
              <a:t>turing </a:t>
            </a:r>
            <a:r>
              <a:rPr sz="2800" spc="-30" dirty="0">
                <a:latin typeface="Calibri"/>
                <a:cs typeface="Calibri"/>
              </a:rPr>
              <a:t>test  </a:t>
            </a:r>
            <a:r>
              <a:rPr sz="2800" spc="-15" dirty="0">
                <a:latin typeface="Calibri"/>
                <a:cs typeface="Calibri"/>
              </a:rPr>
              <a:t>etc.</a:t>
            </a:r>
            <a:endParaRPr sz="2800">
              <a:latin typeface="Calibri"/>
              <a:cs typeface="Calibri"/>
            </a:endParaRPr>
          </a:p>
          <a:p>
            <a:pPr marL="417830" marR="595630" indent="-405765">
              <a:lnSpc>
                <a:spcPct val="100000"/>
              </a:lnSpc>
              <a:buChar char="•"/>
              <a:tabLst>
                <a:tab pos="417830" algn="l"/>
                <a:tab pos="418465" algn="l"/>
              </a:tabLst>
            </a:pPr>
            <a:r>
              <a:rPr sz="2800" spc="-5" dirty="0">
                <a:latin typeface="Calibri"/>
                <a:cs typeface="Calibri"/>
              </a:rPr>
              <a:t>(</a:t>
            </a:r>
            <a:r>
              <a:rPr sz="2800" spc="-5" dirty="0">
                <a:solidFill>
                  <a:srgbClr val="FF0000"/>
                </a:solidFill>
                <a:latin typeface="Calibri"/>
                <a:cs typeface="Calibri"/>
              </a:rPr>
              <a:t>adv</a:t>
            </a:r>
            <a:r>
              <a:rPr sz="2800" spc="-5" dirty="0">
                <a:latin typeface="Calibri"/>
                <a:cs typeface="Calibri"/>
              </a:rPr>
              <a:t>) : </a:t>
            </a:r>
            <a:r>
              <a:rPr sz="2800" spc="-25" dirty="0">
                <a:latin typeface="Calibri"/>
                <a:cs typeface="Calibri"/>
              </a:rPr>
              <a:t>More </a:t>
            </a:r>
            <a:r>
              <a:rPr sz="2800" spc="-15" dirty="0">
                <a:latin typeface="Calibri"/>
                <a:cs typeface="Calibri"/>
              </a:rPr>
              <a:t>General </a:t>
            </a:r>
            <a:r>
              <a:rPr sz="2800" spc="-5" dirty="0">
                <a:latin typeface="Calibri"/>
                <a:cs typeface="Calibri"/>
              </a:rPr>
              <a:t>- </a:t>
            </a:r>
            <a:r>
              <a:rPr sz="2800" spc="-15" dirty="0">
                <a:latin typeface="Calibri"/>
                <a:cs typeface="Calibri"/>
              </a:rPr>
              <a:t>Correct </a:t>
            </a:r>
            <a:r>
              <a:rPr sz="2800" spc="-20" dirty="0">
                <a:latin typeface="Calibri"/>
                <a:cs typeface="Calibri"/>
              </a:rPr>
              <a:t>inference </a:t>
            </a:r>
            <a:r>
              <a:rPr sz="2800" spc="-5" dirty="0">
                <a:latin typeface="Calibri"/>
                <a:cs typeface="Calibri"/>
              </a:rPr>
              <a:t>is </a:t>
            </a:r>
            <a:r>
              <a:rPr sz="2800" spc="-20" dirty="0">
                <a:latin typeface="Calibri"/>
                <a:cs typeface="Calibri"/>
              </a:rPr>
              <a:t>just </a:t>
            </a:r>
            <a:r>
              <a:rPr sz="2800" spc="-5" dirty="0">
                <a:latin typeface="Calibri"/>
                <a:cs typeface="Calibri"/>
              </a:rPr>
              <a:t>a  </a:t>
            </a:r>
            <a:r>
              <a:rPr sz="2800" spc="-10" dirty="0">
                <a:latin typeface="Calibri"/>
                <a:cs typeface="Calibri"/>
              </a:rPr>
              <a:t>thing</a:t>
            </a:r>
            <a:endParaRPr sz="2800">
              <a:latin typeface="Calibri"/>
              <a:cs typeface="Calibri"/>
            </a:endParaRPr>
          </a:p>
          <a:p>
            <a:pPr marL="417830" marR="149225" indent="-405765">
              <a:lnSpc>
                <a:spcPct val="100000"/>
              </a:lnSpc>
              <a:spcBef>
                <a:spcPts val="5"/>
              </a:spcBef>
              <a:buChar char="•"/>
              <a:tabLst>
                <a:tab pos="417830" algn="l"/>
                <a:tab pos="418465" algn="l"/>
              </a:tabLst>
            </a:pPr>
            <a:r>
              <a:rPr sz="2800" spc="-5" dirty="0">
                <a:latin typeface="Calibri"/>
                <a:cs typeface="Calibri"/>
              </a:rPr>
              <a:t>(</a:t>
            </a:r>
            <a:r>
              <a:rPr sz="2800" spc="-5" dirty="0">
                <a:solidFill>
                  <a:srgbClr val="FF0000"/>
                </a:solidFill>
                <a:latin typeface="Calibri"/>
                <a:cs typeface="Calibri"/>
              </a:rPr>
              <a:t>adv</a:t>
            </a:r>
            <a:r>
              <a:rPr sz="2800" spc="-5" dirty="0">
                <a:latin typeface="Calibri"/>
                <a:cs typeface="Calibri"/>
              </a:rPr>
              <a:t>) : </a:t>
            </a:r>
            <a:r>
              <a:rPr sz="2800" spc="-25" dirty="0">
                <a:latin typeface="Calibri"/>
                <a:cs typeface="Calibri"/>
              </a:rPr>
              <a:t>More </a:t>
            </a:r>
            <a:r>
              <a:rPr sz="2800" spc="-5" dirty="0">
                <a:latin typeface="Calibri"/>
                <a:cs typeface="Calibri"/>
              </a:rPr>
              <a:t>amenable </a:t>
            </a:r>
            <a:r>
              <a:rPr sz="2800" spc="-25" dirty="0">
                <a:latin typeface="Calibri"/>
                <a:cs typeface="Calibri"/>
              </a:rPr>
              <a:t>for </a:t>
            </a:r>
            <a:r>
              <a:rPr sz="2800" spc="-10" dirty="0">
                <a:latin typeface="Calibri"/>
                <a:cs typeface="Calibri"/>
              </a:rPr>
              <a:t>scientific developments,  </a:t>
            </a:r>
            <a:r>
              <a:rPr sz="2800" spc="-5" dirty="0">
                <a:latin typeface="Calibri"/>
                <a:cs typeface="Calibri"/>
              </a:rPr>
              <a:t>as </a:t>
            </a:r>
            <a:r>
              <a:rPr sz="2800" spc="-15" dirty="0">
                <a:latin typeface="Calibri"/>
                <a:cs typeface="Calibri"/>
              </a:rPr>
              <a:t>the rational behaviour </a:t>
            </a:r>
            <a:r>
              <a:rPr sz="2800" spc="-5" dirty="0">
                <a:latin typeface="Calibri"/>
                <a:cs typeface="Calibri"/>
              </a:rPr>
              <a:t>is </a:t>
            </a:r>
            <a:r>
              <a:rPr sz="2800" spc="-20" dirty="0">
                <a:latin typeface="Calibri"/>
                <a:cs typeface="Calibri"/>
              </a:rPr>
              <a:t>better </a:t>
            </a:r>
            <a:r>
              <a:rPr sz="2800" spc="-15" dirty="0">
                <a:latin typeface="Calibri"/>
                <a:cs typeface="Calibri"/>
              </a:rPr>
              <a:t>defined than  </a:t>
            </a:r>
            <a:r>
              <a:rPr sz="2800" spc="-10" dirty="0">
                <a:latin typeface="Calibri"/>
                <a:cs typeface="Calibri"/>
              </a:rPr>
              <a:t>human </a:t>
            </a:r>
            <a:r>
              <a:rPr sz="2800" spc="-20" dirty="0">
                <a:latin typeface="Calibri"/>
                <a:cs typeface="Calibri"/>
              </a:rPr>
              <a:t>thinking </a:t>
            </a:r>
            <a:r>
              <a:rPr sz="2800" spc="-5" dirty="0">
                <a:latin typeface="Calibri"/>
                <a:cs typeface="Calibri"/>
              </a:rPr>
              <a:t>and</a:t>
            </a:r>
            <a:r>
              <a:rPr sz="2800" spc="70" dirty="0">
                <a:latin typeface="Calibri"/>
                <a:cs typeface="Calibri"/>
              </a:rPr>
              <a:t> </a:t>
            </a:r>
            <a:r>
              <a:rPr sz="2800" spc="-15" dirty="0">
                <a:latin typeface="Calibri"/>
                <a:cs typeface="Calibri"/>
              </a:rPr>
              <a:t>behavior</a:t>
            </a:r>
            <a:endParaRPr sz="2800">
              <a:latin typeface="Calibri"/>
              <a:cs typeface="Calibri"/>
            </a:endParaRPr>
          </a:p>
        </p:txBody>
      </p:sp>
      <p:sp>
        <p:nvSpPr>
          <p:cNvPr id="11" name="object 11"/>
          <p:cNvSpPr txBox="1">
            <a:spLocks noGrp="1"/>
          </p:cNvSpPr>
          <p:nvPr>
            <p:ph type="title"/>
          </p:nvPr>
        </p:nvSpPr>
        <p:spPr>
          <a:xfrm>
            <a:off x="1914270" y="289306"/>
            <a:ext cx="3318510" cy="513715"/>
          </a:xfrm>
          <a:prstGeom prst="rect">
            <a:avLst/>
          </a:prstGeom>
        </p:spPr>
        <p:txBody>
          <a:bodyPr vert="horz" wrap="square" lIns="0" tIns="12700" rIns="0" bIns="0" rtlCol="0">
            <a:spAutoFit/>
          </a:bodyPr>
          <a:lstStyle/>
          <a:p>
            <a:pPr marL="12700">
              <a:lnSpc>
                <a:spcPct val="100000"/>
              </a:lnSpc>
              <a:spcBef>
                <a:spcPts val="100"/>
              </a:spcBef>
            </a:pPr>
            <a:r>
              <a:rPr sz="3200" b="1" spc="-5" dirty="0">
                <a:solidFill>
                  <a:srgbClr val="C00000"/>
                </a:solidFill>
                <a:latin typeface="Comic Sans MS"/>
                <a:cs typeface="Comic Sans MS"/>
              </a:rPr>
              <a:t>Acting</a:t>
            </a:r>
            <a:r>
              <a:rPr sz="3200" b="1" spc="-180" dirty="0">
                <a:solidFill>
                  <a:srgbClr val="C00000"/>
                </a:solidFill>
                <a:latin typeface="Comic Sans MS"/>
                <a:cs typeface="Comic Sans MS"/>
              </a:rPr>
              <a:t> </a:t>
            </a:r>
            <a:r>
              <a:rPr sz="3200" b="1" spc="-5" dirty="0">
                <a:solidFill>
                  <a:srgbClr val="C00000"/>
                </a:solidFill>
                <a:latin typeface="Comic Sans MS"/>
                <a:cs typeface="Comic Sans MS"/>
              </a:rPr>
              <a:t>Rationally</a:t>
            </a:r>
            <a:endParaRPr sz="3200">
              <a:latin typeface="Comic Sans MS"/>
              <a:cs typeface="Comic Sans MS"/>
            </a:endParaRPr>
          </a:p>
        </p:txBody>
      </p:sp>
      <p:sp>
        <p:nvSpPr>
          <p:cNvPr id="12" name="object 12"/>
          <p:cNvSpPr txBox="1"/>
          <p:nvPr/>
        </p:nvSpPr>
        <p:spPr>
          <a:xfrm>
            <a:off x="5526151" y="846785"/>
            <a:ext cx="2540635" cy="240029"/>
          </a:xfrm>
          <a:prstGeom prst="rect">
            <a:avLst/>
          </a:prstGeom>
        </p:spPr>
        <p:txBody>
          <a:bodyPr vert="horz" wrap="square" lIns="0" tIns="13335" rIns="0" bIns="0" rtlCol="0">
            <a:spAutoFit/>
          </a:bodyPr>
          <a:lstStyle/>
          <a:p>
            <a:pPr marL="12700">
              <a:lnSpc>
                <a:spcPct val="100000"/>
              </a:lnSpc>
              <a:spcBef>
                <a:spcPts val="105"/>
              </a:spcBef>
            </a:pPr>
            <a:r>
              <a:rPr sz="1400" b="1" dirty="0">
                <a:solidFill>
                  <a:srgbClr val="7E5F00"/>
                </a:solidFill>
                <a:latin typeface="Comic Sans MS"/>
                <a:cs typeface="Comic Sans MS"/>
              </a:rPr>
              <a:t>The </a:t>
            </a:r>
            <a:r>
              <a:rPr sz="1400" b="1" spc="-5" dirty="0">
                <a:solidFill>
                  <a:srgbClr val="7E5F00"/>
                </a:solidFill>
                <a:latin typeface="Comic Sans MS"/>
                <a:cs typeface="Comic Sans MS"/>
              </a:rPr>
              <a:t>Rational Agent</a:t>
            </a:r>
            <a:r>
              <a:rPr sz="1400" b="1" spc="-215" dirty="0">
                <a:solidFill>
                  <a:srgbClr val="7E5F00"/>
                </a:solidFill>
                <a:latin typeface="Comic Sans MS"/>
                <a:cs typeface="Comic Sans MS"/>
              </a:rPr>
              <a:t> </a:t>
            </a:r>
            <a:r>
              <a:rPr sz="1400" b="1" dirty="0">
                <a:solidFill>
                  <a:srgbClr val="7E5F00"/>
                </a:solidFill>
                <a:latin typeface="Comic Sans MS"/>
                <a:cs typeface="Comic Sans MS"/>
              </a:rPr>
              <a:t>Approach</a:t>
            </a:r>
            <a:endParaRPr sz="1400">
              <a:latin typeface="Comic Sans MS"/>
              <a:cs typeface="Comic Sans MS"/>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B0B98-3F6E-4F78-93B3-1D5B44DD3AE3}"/>
              </a:ext>
            </a:extLst>
          </p:cNvPr>
          <p:cNvSpPr>
            <a:spLocks noGrp="1"/>
          </p:cNvSpPr>
          <p:nvPr>
            <p:ph type="title"/>
          </p:nvPr>
        </p:nvSpPr>
        <p:spPr/>
        <p:txBody>
          <a:bodyPr/>
          <a:lstStyle/>
          <a:p>
            <a:r>
              <a:rPr lang="en-US" dirty="0"/>
              <a:t>Bidirectional Search</a:t>
            </a:r>
          </a:p>
        </p:txBody>
      </p:sp>
      <p:sp>
        <p:nvSpPr>
          <p:cNvPr id="3" name="Content Placeholder 2">
            <a:extLst>
              <a:ext uri="{FF2B5EF4-FFF2-40B4-BE49-F238E27FC236}">
                <a16:creationId xmlns:a16="http://schemas.microsoft.com/office/drawing/2014/main" id="{8ACAB6D8-47B5-4542-A1E0-038F92725671}"/>
              </a:ext>
            </a:extLst>
          </p:cNvPr>
          <p:cNvSpPr>
            <a:spLocks noGrp="1"/>
          </p:cNvSpPr>
          <p:nvPr>
            <p:ph idx="1"/>
          </p:nvPr>
        </p:nvSpPr>
        <p:spPr/>
        <p:txBody>
          <a:bodyPr/>
          <a:lstStyle/>
          <a:p>
            <a:pPr marL="0" indent="0">
              <a:buNone/>
            </a:pPr>
            <a:r>
              <a:rPr lang="en-US" dirty="0"/>
              <a:t>Two different searches are run simultaneously</a:t>
            </a:r>
          </a:p>
          <a:p>
            <a:r>
              <a:rPr lang="en-US" dirty="0"/>
              <a:t>From start to goal </a:t>
            </a:r>
          </a:p>
          <a:p>
            <a:r>
              <a:rPr lang="en-US" dirty="0"/>
              <a:t>From goal to start</a:t>
            </a:r>
          </a:p>
          <a:p>
            <a:r>
              <a:rPr lang="en-US" dirty="0"/>
              <a:t>Usually BFS technique is used</a:t>
            </a:r>
          </a:p>
          <a:p>
            <a:pPr marL="0" indent="0">
              <a:buNone/>
            </a:pPr>
            <a:r>
              <a:rPr lang="en-US" dirty="0"/>
              <a:t>Advantages:</a:t>
            </a:r>
          </a:p>
          <a:p>
            <a:pPr marL="514350" indent="-514350">
              <a:buAutoNum type="arabicPeriod"/>
            </a:pPr>
            <a:r>
              <a:rPr lang="en-US" dirty="0"/>
              <a:t>Fast</a:t>
            </a:r>
          </a:p>
          <a:p>
            <a:pPr marL="514350" indent="-514350">
              <a:buAutoNum type="arabicPeriod"/>
            </a:pPr>
            <a:r>
              <a:rPr lang="en-US" dirty="0"/>
              <a:t>Less memory</a:t>
            </a:r>
          </a:p>
          <a:p>
            <a:pPr marL="0" indent="0">
              <a:buNone/>
            </a:pPr>
            <a:r>
              <a:rPr lang="en-US" dirty="0"/>
              <a:t>Disadvantage:</a:t>
            </a:r>
          </a:p>
          <a:p>
            <a:pPr marL="0" indent="0">
              <a:buNone/>
            </a:pPr>
            <a:r>
              <a:rPr lang="en-US" dirty="0"/>
              <a:t>Implementation is difficult</a:t>
            </a:r>
          </a:p>
          <a:p>
            <a:pPr marL="0" indent="0">
              <a:buNone/>
            </a:pPr>
            <a:r>
              <a:rPr lang="en-US" dirty="0"/>
              <a:t>The search stops when two graphs intersect each other</a:t>
            </a:r>
          </a:p>
        </p:txBody>
      </p:sp>
    </p:spTree>
    <p:extLst>
      <p:ext uri="{BB962C8B-B14F-4D97-AF65-F5344CB8AC3E}">
        <p14:creationId xmlns:p14="http://schemas.microsoft.com/office/powerpoint/2010/main" val="248519687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F640E-FDF0-4BFC-8EE6-BB13319DC73D}"/>
              </a:ext>
            </a:extLst>
          </p:cNvPr>
          <p:cNvSpPr>
            <a:spLocks noGrp="1"/>
          </p:cNvSpPr>
          <p:nvPr>
            <p:ph type="title"/>
          </p:nvPr>
        </p:nvSpPr>
        <p:spPr/>
        <p:txBody>
          <a:bodyPr/>
          <a:lstStyle/>
          <a:p>
            <a:r>
              <a:rPr lang="en-US" dirty="0"/>
              <a:t>Example: Bidirectional Search</a:t>
            </a:r>
          </a:p>
        </p:txBody>
      </p:sp>
      <p:sp>
        <p:nvSpPr>
          <p:cNvPr id="9" name="Content Placeholder 8">
            <a:extLst>
              <a:ext uri="{FF2B5EF4-FFF2-40B4-BE49-F238E27FC236}">
                <a16:creationId xmlns:a16="http://schemas.microsoft.com/office/drawing/2014/main" id="{D7783B6B-7F8F-4A07-940E-E5A0036C74AA}"/>
              </a:ext>
            </a:extLst>
          </p:cNvPr>
          <p:cNvSpPr>
            <a:spLocks noGrp="1"/>
          </p:cNvSpPr>
          <p:nvPr>
            <p:ph idx="1"/>
          </p:nvPr>
        </p:nvSpPr>
        <p:spPr/>
        <p:txBody>
          <a:bodyPr/>
          <a:lstStyle/>
          <a:p>
            <a:pPr marL="0" indent="0">
              <a:buNone/>
            </a:pPr>
            <a:endParaRPr lang="en-US" dirty="0"/>
          </a:p>
        </p:txBody>
      </p:sp>
      <p:pic>
        <p:nvPicPr>
          <p:cNvPr id="11" name="Picture 10">
            <a:extLst>
              <a:ext uri="{FF2B5EF4-FFF2-40B4-BE49-F238E27FC236}">
                <a16:creationId xmlns:a16="http://schemas.microsoft.com/office/drawing/2014/main" id="{B54F55C8-A519-49BD-B5DB-9141FC5E7223}"/>
              </a:ext>
            </a:extLst>
          </p:cNvPr>
          <p:cNvPicPr>
            <a:picLocks noChangeAspect="1"/>
          </p:cNvPicPr>
          <p:nvPr/>
        </p:nvPicPr>
        <p:blipFill>
          <a:blip r:embed="rId2"/>
          <a:stretch>
            <a:fillRect/>
          </a:stretch>
        </p:blipFill>
        <p:spPr>
          <a:xfrm>
            <a:off x="304800" y="1066800"/>
            <a:ext cx="10544534" cy="5429276"/>
          </a:xfrm>
          <a:prstGeom prst="rect">
            <a:avLst/>
          </a:prstGeom>
        </p:spPr>
      </p:pic>
    </p:spTree>
    <p:extLst>
      <p:ext uri="{BB962C8B-B14F-4D97-AF65-F5344CB8AC3E}">
        <p14:creationId xmlns:p14="http://schemas.microsoft.com/office/powerpoint/2010/main" val="402282071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7EC6F-8DFA-4313-BDCC-F70E7F8AC71E}"/>
              </a:ext>
            </a:extLst>
          </p:cNvPr>
          <p:cNvSpPr>
            <a:spLocks noGrp="1"/>
          </p:cNvSpPr>
          <p:nvPr>
            <p:ph type="title"/>
          </p:nvPr>
        </p:nvSpPr>
        <p:spPr/>
        <p:txBody>
          <a:bodyPr/>
          <a:lstStyle/>
          <a:p>
            <a:r>
              <a:rPr lang="en-US" dirty="0"/>
              <a:t>Uniform Cost Search</a:t>
            </a:r>
          </a:p>
        </p:txBody>
      </p:sp>
      <p:sp>
        <p:nvSpPr>
          <p:cNvPr id="3" name="Content Placeholder 2">
            <a:extLst>
              <a:ext uri="{FF2B5EF4-FFF2-40B4-BE49-F238E27FC236}">
                <a16:creationId xmlns:a16="http://schemas.microsoft.com/office/drawing/2014/main" id="{43618BDF-56B9-41F6-A991-26F454F4CFAC}"/>
              </a:ext>
            </a:extLst>
          </p:cNvPr>
          <p:cNvSpPr>
            <a:spLocks noGrp="1"/>
          </p:cNvSpPr>
          <p:nvPr>
            <p:ph idx="1"/>
          </p:nvPr>
        </p:nvSpPr>
        <p:spPr/>
        <p:txBody>
          <a:bodyPr/>
          <a:lstStyle/>
          <a:p>
            <a:pPr marL="88900" marR="97155">
              <a:spcBef>
                <a:spcPts val="910"/>
              </a:spcBef>
              <a:spcAft>
                <a:spcPts val="0"/>
              </a:spcAft>
            </a:pPr>
            <a:r>
              <a:rPr lang="en-US" sz="1800" dirty="0">
                <a:effectLst/>
                <a:latin typeface="Times New Roman" panose="02020603050405020304" pitchFamily="18" charset="0"/>
                <a:ea typeface="Times New Roman" panose="02020603050405020304" pitchFamily="18" charset="0"/>
              </a:rPr>
              <a:t>This algorithm is by Dijkstra [1959]. The algorithm expands nodes in the order of their cost from the source.</a:t>
            </a:r>
          </a:p>
          <a:p>
            <a:pPr marL="0" marR="74295" indent="0">
              <a:spcBef>
                <a:spcPts val="0"/>
              </a:spcBef>
              <a:spcAft>
                <a:spcPts val="0"/>
              </a:spcAft>
              <a:buNone/>
            </a:pPr>
            <a:endParaRPr lang="en-US" sz="1800" dirty="0">
              <a:effectLst/>
              <a:latin typeface="Times New Roman" panose="02020603050405020304" pitchFamily="18" charset="0"/>
              <a:ea typeface="Times New Roman" panose="02020603050405020304" pitchFamily="18" charset="0"/>
            </a:endParaRPr>
          </a:p>
          <a:p>
            <a:pPr marL="0" marR="74295" indent="0">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 </a:t>
            </a:r>
          </a:p>
          <a:p>
            <a:pPr marL="88900" marR="7366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In uniform cost search the newly generated nodes are put in OPEN according to their  path costs. This ensures that when a node is selected for expansion it is a node with the cheapest cost among the nodes in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OPEN.</a:t>
            </a:r>
          </a:p>
          <a:p>
            <a:pPr marL="88900" marR="73660" algn="just">
              <a:spcBef>
                <a:spcPts val="0"/>
              </a:spcBef>
              <a:spcAft>
                <a:spcPts val="0"/>
              </a:spcAft>
            </a:pPr>
            <a:endParaRPr lang="en-US" sz="1800" dirty="0">
              <a:latin typeface="Times New Roman" panose="02020603050405020304" pitchFamily="18" charset="0"/>
              <a:ea typeface="Times New Roman" panose="02020603050405020304" pitchFamily="18" charset="0"/>
            </a:endParaRPr>
          </a:p>
          <a:p>
            <a:pPr marL="0" marR="73660" indent="0" algn="just">
              <a:spcBef>
                <a:spcPts val="0"/>
              </a:spcBef>
              <a:spcAft>
                <a:spcPts val="0"/>
              </a:spcAft>
              <a:buNone/>
            </a:pPr>
            <a:endParaRPr lang="en-US" sz="1800" dirty="0">
              <a:effectLst/>
              <a:latin typeface="Times New Roman" panose="02020603050405020304" pitchFamily="18" charset="0"/>
              <a:ea typeface="Times New Roman" panose="02020603050405020304" pitchFamily="18" charset="0"/>
            </a:endParaRPr>
          </a:p>
          <a:p>
            <a:pPr marL="88900" marR="7239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Let g(n) = cost of the path from the start node to the current node n. Sort nodes by increasing value of g.</a:t>
            </a:r>
          </a:p>
          <a:p>
            <a:endParaRPr lang="en-US" dirty="0"/>
          </a:p>
        </p:txBody>
      </p:sp>
    </p:spTree>
    <p:extLst>
      <p:ext uri="{BB962C8B-B14F-4D97-AF65-F5344CB8AC3E}">
        <p14:creationId xmlns:p14="http://schemas.microsoft.com/office/powerpoint/2010/main" val="273141153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Uniform Cost Search</a:t>
            </a:r>
          </a:p>
        </p:txBody>
      </p:sp>
      <p:sp>
        <p:nvSpPr>
          <p:cNvPr id="3" name="Content Placeholder 2"/>
          <p:cNvSpPr>
            <a:spLocks noGrp="1"/>
          </p:cNvSpPr>
          <p:nvPr>
            <p:ph idx="1"/>
          </p:nvPr>
        </p:nvSpPr>
        <p:spPr/>
        <p:txBody>
          <a:bodyPr/>
          <a:lstStyle/>
          <a:p>
            <a:r>
              <a:rPr lang="en-US" dirty="0"/>
              <a:t>Instead of expanding the shallowest node, Uniform-Cost search expands the node n with the lowest path cost g(n)</a:t>
            </a:r>
          </a:p>
          <a:p>
            <a:endParaRPr lang="en-US" dirty="0"/>
          </a:p>
          <a:p>
            <a:r>
              <a:rPr lang="en-US" dirty="0"/>
              <a:t>Sorting the Frontier as a priority queue ordered by g(n)</a:t>
            </a:r>
          </a:p>
          <a:p>
            <a:endParaRPr lang="en-US" dirty="0"/>
          </a:p>
          <a:p>
            <a:r>
              <a:rPr lang="en-US" dirty="0"/>
              <a:t>Goal test is applied during expansion</a:t>
            </a:r>
          </a:p>
          <a:p>
            <a:pPr lvl="1"/>
            <a:r>
              <a:rPr lang="en-US" dirty="0"/>
              <a:t>The goal node if generated may not be on the optimal path</a:t>
            </a:r>
          </a:p>
          <a:p>
            <a:pPr lvl="1"/>
            <a:r>
              <a:rPr lang="en-US" dirty="0"/>
              <a:t>Find a better path to a node on the Frontier</a:t>
            </a:r>
          </a:p>
        </p:txBody>
      </p:sp>
    </p:spTree>
    <p:extLst>
      <p:ext uri="{BB962C8B-B14F-4D97-AF65-F5344CB8AC3E}">
        <p14:creationId xmlns:p14="http://schemas.microsoft.com/office/powerpoint/2010/main" val="339531440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0D866-6710-4CEB-BC30-CBB0C48FFD37}"/>
              </a:ext>
            </a:extLst>
          </p:cNvPr>
          <p:cNvSpPr>
            <a:spLocks noGrp="1"/>
          </p:cNvSpPr>
          <p:nvPr>
            <p:ph type="title"/>
          </p:nvPr>
        </p:nvSpPr>
        <p:spPr/>
        <p:txBody>
          <a:bodyPr/>
          <a:lstStyle/>
          <a:p>
            <a:r>
              <a:rPr lang="en-US" dirty="0"/>
              <a:t>Uniform Cost Search</a:t>
            </a:r>
          </a:p>
        </p:txBody>
      </p:sp>
      <p:sp>
        <p:nvSpPr>
          <p:cNvPr id="9" name="Content Placeholder 8">
            <a:extLst>
              <a:ext uri="{FF2B5EF4-FFF2-40B4-BE49-F238E27FC236}">
                <a16:creationId xmlns:a16="http://schemas.microsoft.com/office/drawing/2014/main" id="{DEE9D6BD-A50F-443A-B32C-FBCBF9059738}"/>
              </a:ext>
            </a:extLst>
          </p:cNvPr>
          <p:cNvSpPr>
            <a:spLocks noGrp="1"/>
          </p:cNvSpPr>
          <p:nvPr>
            <p:ph idx="1"/>
          </p:nvPr>
        </p:nvSpPr>
        <p:spPr/>
        <p:txBody>
          <a:bodyPr/>
          <a:lstStyle/>
          <a:p>
            <a:endParaRPr lang="en-US"/>
          </a:p>
        </p:txBody>
      </p:sp>
      <p:pic>
        <p:nvPicPr>
          <p:cNvPr id="11" name="Picture 10">
            <a:extLst>
              <a:ext uri="{FF2B5EF4-FFF2-40B4-BE49-F238E27FC236}">
                <a16:creationId xmlns:a16="http://schemas.microsoft.com/office/drawing/2014/main" id="{3B8EEBF7-891B-46AF-9660-B2F96D1CF0A3}"/>
              </a:ext>
            </a:extLst>
          </p:cNvPr>
          <p:cNvPicPr>
            <a:picLocks noChangeAspect="1"/>
          </p:cNvPicPr>
          <p:nvPr/>
        </p:nvPicPr>
        <p:blipFill>
          <a:blip r:embed="rId2"/>
          <a:stretch>
            <a:fillRect/>
          </a:stretch>
        </p:blipFill>
        <p:spPr>
          <a:xfrm>
            <a:off x="304800" y="1143000"/>
            <a:ext cx="10692063" cy="5562600"/>
          </a:xfrm>
          <a:prstGeom prst="rect">
            <a:avLst/>
          </a:prstGeom>
        </p:spPr>
      </p:pic>
    </p:spTree>
    <p:extLst>
      <p:ext uri="{BB962C8B-B14F-4D97-AF65-F5344CB8AC3E}">
        <p14:creationId xmlns:p14="http://schemas.microsoft.com/office/powerpoint/2010/main" val="122389317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Uniform Cost Search – Evaluation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020401"/>
                <a:ext cx="10515600" cy="4874721"/>
              </a:xfrm>
            </p:spPr>
            <p:txBody>
              <a:bodyPr>
                <a:noAutofit/>
              </a:bodyPr>
              <a:lstStyle/>
              <a:p>
                <a:r>
                  <a:rPr lang="en-US" sz="2400" dirty="0"/>
                  <a:t>Completeness – It is complete if the cost of every step &gt; small +</a:t>
                </a:r>
                <a:r>
                  <a:rPr lang="en-US" sz="2400" dirty="0" err="1"/>
                  <a:t>ve</a:t>
                </a:r>
                <a:r>
                  <a:rPr lang="en-US" sz="2400" dirty="0"/>
                  <a:t> constant </a:t>
                </a:r>
                <a14:m>
                  <m:oMath xmlns:m="http://schemas.openxmlformats.org/officeDocument/2006/math">
                    <m:r>
                      <a:rPr lang="en-US" sz="2400" i="1" smtClean="0">
                        <a:latin typeface="Cambria Math" charset="0"/>
                        <a:ea typeface="Cambria Math" charset="0"/>
                        <a:cs typeface="Cambria Math" charset="0"/>
                      </a:rPr>
                      <m:t>∈</m:t>
                    </m:r>
                  </m:oMath>
                </a14:m>
                <a:endParaRPr lang="en-US" sz="2400" dirty="0">
                  <a:ea typeface="Cambria Math" charset="0"/>
                  <a:cs typeface="Cambria Math" charset="0"/>
                </a:endParaRPr>
              </a:p>
              <a:p>
                <a:pPr lvl="1"/>
                <a:r>
                  <a:rPr lang="en-US" dirty="0">
                    <a:ea typeface="Cambria Math" charset="0"/>
                    <a:cs typeface="Cambria Math" charset="0"/>
                  </a:rPr>
                  <a:t>It will stuck in infinite loop if there is a path with infinite sequence of zero cost actions</a:t>
                </a:r>
              </a:p>
              <a:p>
                <a:r>
                  <a:rPr lang="en-US" sz="2400" dirty="0"/>
                  <a:t>Optimal – It is Optimal. Whenever it selects a node, it is an optimal path to that node.</a:t>
                </a:r>
              </a:p>
              <a:p>
                <a:r>
                  <a:rPr lang="en-US" sz="2400" dirty="0"/>
                  <a:t>Time and Space complexity – Uniform cost search is guided by path costs not depth or branching factor. </a:t>
                </a:r>
              </a:p>
              <a:p>
                <a:pPr lvl="1"/>
                <a:r>
                  <a:rPr lang="en-US" dirty="0"/>
                  <a:t>If C* is the cost of optimal solution and </a:t>
                </a:r>
                <a14:m>
                  <m:oMath xmlns:m="http://schemas.openxmlformats.org/officeDocument/2006/math">
                    <m:r>
                      <a:rPr lang="en-US" i="1">
                        <a:latin typeface="Cambria Math" charset="0"/>
                        <a:ea typeface="Cambria Math" charset="0"/>
                        <a:cs typeface="Cambria Math" charset="0"/>
                      </a:rPr>
                      <m:t>∈</m:t>
                    </m:r>
                  </m:oMath>
                </a14:m>
                <a:r>
                  <a:rPr lang="en-US" dirty="0"/>
                  <a:t> is the min. action cost</a:t>
                </a:r>
              </a:p>
              <a:p>
                <a:pPr lvl="1"/>
                <a:r>
                  <a:rPr lang="en-US" dirty="0"/>
                  <a:t>Worst case complexity = </a:t>
                </a:r>
                <a14:m>
                  <m:oMath xmlns:m="http://schemas.openxmlformats.org/officeDocument/2006/math">
                    <m:r>
                      <a:rPr lang="en-US" i="1" smtClean="0">
                        <a:latin typeface="Cambria Math" charset="0"/>
                        <a:ea typeface="Cambria Math" charset="0"/>
                        <a:cs typeface="Cambria Math" charset="0"/>
                      </a:rPr>
                      <m:t>𝒪</m:t>
                    </m:r>
                    <m:r>
                      <a:rPr lang="en-US" b="0" i="1" smtClean="0">
                        <a:latin typeface="Cambria Math" charset="0"/>
                        <a:ea typeface="Cambria Math" charset="0"/>
                        <a:cs typeface="Cambria Math" charset="0"/>
                      </a:rPr>
                      <m:t>(</m:t>
                    </m:r>
                    <m:sSup>
                      <m:sSupPr>
                        <m:ctrlPr>
                          <a:rPr lang="en-US" b="0" i="1" smtClean="0">
                            <a:latin typeface="Cambria Math" panose="02040503050406030204" pitchFamily="18" charset="0"/>
                            <a:ea typeface="Cambria Math" charset="0"/>
                            <a:cs typeface="Cambria Math" charset="0"/>
                          </a:rPr>
                        </m:ctrlPr>
                      </m:sSupPr>
                      <m:e>
                        <m:r>
                          <a:rPr lang="en-US" b="0" i="1" smtClean="0">
                            <a:latin typeface="Cambria Math" charset="0"/>
                            <a:ea typeface="Cambria Math" charset="0"/>
                            <a:cs typeface="Cambria Math" charset="0"/>
                          </a:rPr>
                          <m:t>𝑏</m:t>
                        </m:r>
                      </m:e>
                      <m:sup>
                        <m:r>
                          <a:rPr lang="en-US" b="0" i="1" smtClean="0">
                            <a:latin typeface="Cambria Math" charset="0"/>
                            <a:ea typeface="Cambria Math" charset="0"/>
                            <a:cs typeface="Cambria Math" charset="0"/>
                          </a:rPr>
                          <m:t>1+</m:t>
                        </m:r>
                        <m:f>
                          <m:fPr>
                            <m:ctrlPr>
                              <a:rPr lang="bg-BG" b="0" i="1" smtClean="0">
                                <a:latin typeface="Cambria Math" panose="02040503050406030204" pitchFamily="18" charset="0"/>
                                <a:ea typeface="Cambria Math" charset="0"/>
                                <a:cs typeface="Cambria Math" charset="0"/>
                              </a:rPr>
                            </m:ctrlPr>
                          </m:fPr>
                          <m:num>
                            <m:sSup>
                              <m:sSupPr>
                                <m:ctrlPr>
                                  <a:rPr lang="bg-BG" b="0" i="1" smtClean="0">
                                    <a:latin typeface="Cambria Math" panose="02040503050406030204" pitchFamily="18" charset="0"/>
                                    <a:ea typeface="Cambria Math" charset="0"/>
                                    <a:cs typeface="Cambria Math" charset="0"/>
                                  </a:rPr>
                                </m:ctrlPr>
                              </m:sSupPr>
                              <m:e>
                                <m:r>
                                  <a:rPr lang="en-US" b="0" i="1" smtClean="0">
                                    <a:latin typeface="Cambria Math" charset="0"/>
                                    <a:ea typeface="Cambria Math" charset="0"/>
                                    <a:cs typeface="Cambria Math" charset="0"/>
                                  </a:rPr>
                                  <m:t>𝐶</m:t>
                                </m:r>
                              </m:e>
                              <m:sup>
                                <m:r>
                                  <a:rPr lang="en-US" b="0" i="1" smtClean="0">
                                    <a:latin typeface="Cambria Math" charset="0"/>
                                    <a:ea typeface="Cambria Math" charset="0"/>
                                    <a:cs typeface="Cambria Math" charset="0"/>
                                  </a:rPr>
                                  <m:t>∗</m:t>
                                </m:r>
                              </m:sup>
                            </m:sSup>
                          </m:num>
                          <m:den>
                            <m:r>
                              <a:rPr lang="bg-BG" b="0" i="1" smtClean="0">
                                <a:latin typeface="Cambria Math" charset="0"/>
                                <a:ea typeface="Cambria Math" charset="0"/>
                                <a:cs typeface="Cambria Math" charset="0"/>
                              </a:rPr>
                              <m:t>∈</m:t>
                            </m:r>
                          </m:den>
                        </m:f>
                      </m:sup>
                    </m:sSup>
                    <m:r>
                      <a:rPr lang="en-US" b="0" i="1" smtClean="0">
                        <a:latin typeface="Cambria Math" charset="0"/>
                        <a:ea typeface="Cambria Math" charset="0"/>
                        <a:cs typeface="Cambria Math" charset="0"/>
                      </a:rPr>
                      <m:t>)</m:t>
                    </m:r>
                  </m:oMath>
                </a14:m>
                <a:r>
                  <a:rPr lang="en-US" dirty="0"/>
                  <a:t> ,</a:t>
                </a:r>
              </a:p>
              <a:p>
                <a:pPr lvl="1"/>
                <a:r>
                  <a:rPr lang="en-US" dirty="0"/>
                  <a:t>When all action costs are equal </a:t>
                </a:r>
                <a:r>
                  <a:rPr lang="en-US" dirty="0">
                    <a:sym typeface="Wingdings"/>
                  </a:rPr>
                  <a:t></a:t>
                </a:r>
                <a:r>
                  <a:rPr lang="en-US" dirty="0"/>
                  <a:t> </a:t>
                </a:r>
                <a14:m>
                  <m:oMath xmlns:m="http://schemas.openxmlformats.org/officeDocument/2006/math">
                    <m:r>
                      <a:rPr lang="en-US" i="1">
                        <a:latin typeface="Cambria Math" charset="0"/>
                        <a:ea typeface="Cambria Math" charset="0"/>
                        <a:cs typeface="Cambria Math" charset="0"/>
                      </a:rPr>
                      <m:t>𝒪</m:t>
                    </m:r>
                    <m:r>
                      <a:rPr lang="en-US" i="1">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𝑏</m:t>
                        </m:r>
                      </m:e>
                      <m:sup>
                        <m:r>
                          <a:rPr lang="en-US" i="1">
                            <a:latin typeface="Cambria Math" charset="0"/>
                            <a:ea typeface="Cambria Math" charset="0"/>
                            <a:cs typeface="Cambria Math" charset="0"/>
                          </a:rPr>
                          <m:t>𝑑</m:t>
                        </m:r>
                        <m:r>
                          <a:rPr lang="en-US" b="0" i="1" smtClean="0">
                            <a:latin typeface="Cambria Math" charset="0"/>
                            <a:ea typeface="Cambria Math" charset="0"/>
                            <a:cs typeface="Cambria Math" charset="0"/>
                          </a:rPr>
                          <m:t>+1</m:t>
                        </m:r>
                      </m:sup>
                    </m:sSup>
                    <m:r>
                      <a:rPr lang="en-US" i="1">
                        <a:latin typeface="Cambria Math" charset="0"/>
                        <a:ea typeface="Cambria Math" charset="0"/>
                        <a:cs typeface="Cambria Math" charset="0"/>
                      </a:rPr>
                      <m:t>)</m:t>
                    </m:r>
                  </m:oMath>
                </a14:m>
                <a:r>
                  <a:rPr lang="en-US" dirty="0"/>
                  <a:t>, the BFS would perform better</a:t>
                </a:r>
              </a:p>
              <a:p>
                <a:pPr lvl="2"/>
                <a:r>
                  <a:rPr lang="en-US" sz="2200" dirty="0"/>
                  <a:t>As Goal test is applied during expansion, Uniform Cost search would do extra work</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020401"/>
                <a:ext cx="10515600" cy="4874721"/>
              </a:xfrm>
              <a:blipFill rotWithShape="0">
                <a:blip r:embed="rId2"/>
                <a:stretch>
                  <a:fillRect l="-812" t="-875" r="-1565" b="-23250"/>
                </a:stretch>
              </a:blipFill>
            </p:spPr>
            <p:txBody>
              <a:bodyPr/>
              <a:lstStyle/>
              <a:p>
                <a:r>
                  <a:rPr lang="en-US">
                    <a:noFill/>
                  </a:rPr>
                  <a:t> </a:t>
                </a:r>
              </a:p>
            </p:txBody>
          </p:sp>
        </mc:Fallback>
      </mc:AlternateContent>
    </p:spTree>
    <p:extLst>
      <p:ext uri="{BB962C8B-B14F-4D97-AF65-F5344CB8AC3E}">
        <p14:creationId xmlns:p14="http://schemas.microsoft.com/office/powerpoint/2010/main" val="156645437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79124-F718-453E-BA67-8339DE7C9E37}"/>
              </a:ext>
            </a:extLst>
          </p:cNvPr>
          <p:cNvSpPr>
            <a:spLocks noGrp="1"/>
          </p:cNvSpPr>
          <p:nvPr>
            <p:ph type="title"/>
          </p:nvPr>
        </p:nvSpPr>
        <p:spPr/>
        <p:txBody>
          <a:bodyPr/>
          <a:lstStyle/>
          <a:p>
            <a:r>
              <a:rPr lang="en-US" dirty="0"/>
              <a:t>Summary</a:t>
            </a:r>
          </a:p>
        </p:txBody>
      </p:sp>
      <p:sp>
        <p:nvSpPr>
          <p:cNvPr id="9" name="Content Placeholder 8">
            <a:extLst>
              <a:ext uri="{FF2B5EF4-FFF2-40B4-BE49-F238E27FC236}">
                <a16:creationId xmlns:a16="http://schemas.microsoft.com/office/drawing/2014/main" id="{CA251707-18CC-457D-844A-1EEA74BCF257}"/>
              </a:ext>
            </a:extLst>
          </p:cNvPr>
          <p:cNvSpPr>
            <a:spLocks noGrp="1"/>
          </p:cNvSpPr>
          <p:nvPr>
            <p:ph idx="1"/>
          </p:nvPr>
        </p:nvSpPr>
        <p:spPr/>
        <p:txBody>
          <a:bodyPr/>
          <a:lstStyle/>
          <a:p>
            <a:endParaRPr lang="en-US"/>
          </a:p>
        </p:txBody>
      </p:sp>
      <p:pic>
        <p:nvPicPr>
          <p:cNvPr id="10" name="Content Placeholder 3">
            <a:extLst>
              <a:ext uri="{FF2B5EF4-FFF2-40B4-BE49-F238E27FC236}">
                <a16:creationId xmlns:a16="http://schemas.microsoft.com/office/drawing/2014/main" id="{88726B9E-85A8-4B18-8AE7-5E88D2E80FF6}"/>
              </a:ext>
            </a:extLst>
          </p:cNvPr>
          <p:cNvPicPr>
            <a:picLocks noChangeAspect="1"/>
          </p:cNvPicPr>
          <p:nvPr/>
        </p:nvPicPr>
        <p:blipFill rotWithShape="1">
          <a:blip r:embed="rId2"/>
          <a:srcRect l="10961" t="13050" r="8593" b="40014"/>
          <a:stretch/>
        </p:blipFill>
        <p:spPr bwMode="auto">
          <a:xfrm>
            <a:off x="304800" y="1078832"/>
            <a:ext cx="10467050" cy="3433462"/>
          </a:xfrm>
          <a:prstGeom prst="rect">
            <a:avLst/>
          </a:prstGeom>
          <a:noFill/>
          <a:ln w="9525">
            <a:noFill/>
            <a:miter lim="800000"/>
            <a:headEnd/>
            <a:tailEnd/>
          </a:ln>
        </p:spPr>
      </p:pic>
    </p:spTree>
    <p:extLst>
      <p:ext uri="{BB962C8B-B14F-4D97-AF65-F5344CB8AC3E}">
        <p14:creationId xmlns:p14="http://schemas.microsoft.com/office/powerpoint/2010/main" val="39320444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D3AF5-5FB3-4920-8D9C-BC167AA731B5}"/>
              </a:ext>
            </a:extLst>
          </p:cNvPr>
          <p:cNvSpPr>
            <a:spLocks noGrp="1"/>
          </p:cNvSpPr>
          <p:nvPr>
            <p:ph type="title"/>
          </p:nvPr>
        </p:nvSpPr>
        <p:spPr/>
        <p:txBody>
          <a:bodyPr/>
          <a:lstStyle/>
          <a:p>
            <a:r>
              <a:rPr lang="en-US" dirty="0"/>
              <a:t>Comparison</a:t>
            </a:r>
          </a:p>
        </p:txBody>
      </p:sp>
      <p:pic>
        <p:nvPicPr>
          <p:cNvPr id="5" name="Content Placeholder 4">
            <a:extLst>
              <a:ext uri="{FF2B5EF4-FFF2-40B4-BE49-F238E27FC236}">
                <a16:creationId xmlns:a16="http://schemas.microsoft.com/office/drawing/2014/main" id="{E4F4B583-3BCE-421A-A1CB-F471A0F8FF35}"/>
              </a:ext>
            </a:extLst>
          </p:cNvPr>
          <p:cNvPicPr>
            <a:picLocks noGrp="1" noChangeAspect="1"/>
          </p:cNvPicPr>
          <p:nvPr>
            <p:ph idx="1"/>
          </p:nvPr>
        </p:nvPicPr>
        <p:blipFill rotWithShape="1">
          <a:blip r:embed="rId2"/>
          <a:srcRect l="11743" t="24373" r="8056" b="12789"/>
          <a:stretch/>
        </p:blipFill>
        <p:spPr>
          <a:xfrm>
            <a:off x="539533" y="1549737"/>
            <a:ext cx="10435072" cy="4596725"/>
          </a:xfrm>
          <a:prstGeom prst="rect">
            <a:avLst/>
          </a:prstGeom>
        </p:spPr>
      </p:pic>
    </p:spTree>
    <p:extLst>
      <p:ext uri="{BB962C8B-B14F-4D97-AF65-F5344CB8AC3E}">
        <p14:creationId xmlns:p14="http://schemas.microsoft.com/office/powerpoint/2010/main" val="120528887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FD11B-EB2C-49FD-9E06-7B3B5EAA47C8}"/>
              </a:ext>
            </a:extLst>
          </p:cNvPr>
          <p:cNvSpPr>
            <a:spLocks noGrp="1"/>
          </p:cNvSpPr>
          <p:nvPr>
            <p:ph type="title"/>
          </p:nvPr>
        </p:nvSpPr>
        <p:spPr>
          <a:xfrm>
            <a:off x="203200" y="0"/>
            <a:ext cx="8703733" cy="990600"/>
          </a:xfrm>
        </p:spPr>
        <p:txBody>
          <a:bodyPr/>
          <a:lstStyle/>
          <a:p>
            <a:r>
              <a:rPr lang="en-US" dirty="0"/>
              <a:t>Search on undirected graph or directed graph with cycles</a:t>
            </a:r>
          </a:p>
        </p:txBody>
      </p:sp>
      <p:pic>
        <p:nvPicPr>
          <p:cNvPr id="7" name="Content Placeholder 3">
            <a:extLst>
              <a:ext uri="{FF2B5EF4-FFF2-40B4-BE49-F238E27FC236}">
                <a16:creationId xmlns:a16="http://schemas.microsoft.com/office/drawing/2014/main" id="{0AE1C5FC-62D3-422A-9B3C-268DB7FCFED9}"/>
              </a:ext>
            </a:extLst>
          </p:cNvPr>
          <p:cNvPicPr>
            <a:picLocks noGrp="1" noChangeAspect="1"/>
          </p:cNvPicPr>
          <p:nvPr>
            <p:ph idx="1"/>
          </p:nvPr>
        </p:nvPicPr>
        <p:blipFill rotWithShape="1">
          <a:blip r:embed="rId2"/>
          <a:srcRect l="12971" t="30137" r="8349" b="12761"/>
          <a:stretch/>
        </p:blipFill>
        <p:spPr>
          <a:xfrm>
            <a:off x="638482" y="1443790"/>
            <a:ext cx="10237173" cy="4637252"/>
          </a:xfrm>
          <a:prstGeom prst="rect">
            <a:avLst/>
          </a:prstGeom>
        </p:spPr>
      </p:pic>
    </p:spTree>
    <p:extLst>
      <p:ext uri="{BB962C8B-B14F-4D97-AF65-F5344CB8AC3E}">
        <p14:creationId xmlns:p14="http://schemas.microsoft.com/office/powerpoint/2010/main" val="28545280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5C2F8-D4A9-45CA-879B-4DF09A1AEDDA}"/>
              </a:ext>
            </a:extLst>
          </p:cNvPr>
          <p:cNvSpPr>
            <a:spLocks noGrp="1"/>
          </p:cNvSpPr>
          <p:nvPr>
            <p:ph type="title"/>
          </p:nvPr>
        </p:nvSpPr>
        <p:spPr/>
        <p:txBody>
          <a:bodyPr/>
          <a:lstStyle/>
          <a:p>
            <a:r>
              <a:rPr lang="en-US" dirty="0"/>
              <a:t>Graph Search: Handling repeated nodes</a:t>
            </a:r>
          </a:p>
        </p:txBody>
      </p:sp>
      <p:pic>
        <p:nvPicPr>
          <p:cNvPr id="7" name="Content Placeholder 3">
            <a:extLst>
              <a:ext uri="{FF2B5EF4-FFF2-40B4-BE49-F238E27FC236}">
                <a16:creationId xmlns:a16="http://schemas.microsoft.com/office/drawing/2014/main" id="{4738FAFA-BB8D-4608-BD9B-177A2538AFB2}"/>
              </a:ext>
            </a:extLst>
          </p:cNvPr>
          <p:cNvPicPr>
            <a:picLocks noGrp="1" noChangeAspect="1"/>
          </p:cNvPicPr>
          <p:nvPr>
            <p:ph idx="1"/>
          </p:nvPr>
        </p:nvPicPr>
        <p:blipFill rotWithShape="1">
          <a:blip r:embed="rId2"/>
          <a:srcRect l="9080" t="9806" r="7620" b="39365"/>
          <a:stretch/>
        </p:blipFill>
        <p:spPr>
          <a:xfrm>
            <a:off x="337925" y="1443790"/>
            <a:ext cx="10838288" cy="4263432"/>
          </a:xfrm>
          <a:prstGeom prst="rect">
            <a:avLst/>
          </a:prstGeom>
        </p:spPr>
      </p:pic>
    </p:spTree>
    <p:extLst>
      <p:ext uri="{BB962C8B-B14F-4D97-AF65-F5344CB8AC3E}">
        <p14:creationId xmlns:p14="http://schemas.microsoft.com/office/powerpoint/2010/main" val="1020963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73723" y="6484620"/>
            <a:ext cx="3106420" cy="0"/>
          </a:xfrm>
          <a:custGeom>
            <a:avLst/>
            <a:gdLst/>
            <a:ahLst/>
            <a:cxnLst/>
            <a:rect l="l" t="t" r="r" b="b"/>
            <a:pathLst>
              <a:path w="3106420">
                <a:moveTo>
                  <a:pt x="0" y="0"/>
                </a:moveTo>
                <a:lnTo>
                  <a:pt x="3105912" y="0"/>
                </a:lnTo>
              </a:path>
            </a:pathLst>
          </a:custGeom>
          <a:ln w="48768">
            <a:solidFill>
              <a:srgbClr val="8EB4E2"/>
            </a:solidFill>
          </a:ln>
        </p:spPr>
        <p:txBody>
          <a:bodyPr wrap="square" lIns="0" tIns="0" rIns="0" bIns="0" rtlCol="0"/>
          <a:lstStyle/>
          <a:p>
            <a:endParaRPr/>
          </a:p>
        </p:txBody>
      </p:sp>
      <p:sp>
        <p:nvSpPr>
          <p:cNvPr id="3" name="object 3"/>
          <p:cNvSpPr/>
          <p:nvPr/>
        </p:nvSpPr>
        <p:spPr>
          <a:xfrm>
            <a:off x="9209531" y="6483096"/>
            <a:ext cx="2982595" cy="0"/>
          </a:xfrm>
          <a:custGeom>
            <a:avLst/>
            <a:gdLst/>
            <a:ahLst/>
            <a:cxnLst/>
            <a:rect l="l" t="t" r="r" b="b"/>
            <a:pathLst>
              <a:path w="2982595">
                <a:moveTo>
                  <a:pt x="0" y="0"/>
                </a:moveTo>
                <a:lnTo>
                  <a:pt x="2982468" y="0"/>
                </a:lnTo>
              </a:path>
            </a:pathLst>
          </a:custGeom>
          <a:ln w="45720">
            <a:solidFill>
              <a:srgbClr val="FF0000"/>
            </a:solidFill>
          </a:ln>
        </p:spPr>
        <p:txBody>
          <a:bodyPr wrap="square" lIns="0" tIns="0" rIns="0" bIns="0" rtlCol="0"/>
          <a:lstStyle/>
          <a:p>
            <a:endParaRPr/>
          </a:p>
        </p:txBody>
      </p:sp>
      <p:sp>
        <p:nvSpPr>
          <p:cNvPr id="4" name="object 4"/>
          <p:cNvSpPr/>
          <p:nvPr/>
        </p:nvSpPr>
        <p:spPr>
          <a:xfrm>
            <a:off x="2779776" y="6484620"/>
            <a:ext cx="3439795" cy="0"/>
          </a:xfrm>
          <a:custGeom>
            <a:avLst/>
            <a:gdLst/>
            <a:ahLst/>
            <a:cxnLst/>
            <a:rect l="l" t="t" r="r" b="b"/>
            <a:pathLst>
              <a:path w="3439795">
                <a:moveTo>
                  <a:pt x="0" y="0"/>
                </a:moveTo>
                <a:lnTo>
                  <a:pt x="3439667" y="0"/>
                </a:lnTo>
              </a:path>
            </a:pathLst>
          </a:custGeom>
          <a:ln w="48768">
            <a:solidFill>
              <a:srgbClr val="FFCE00"/>
            </a:solidFill>
          </a:ln>
        </p:spPr>
        <p:txBody>
          <a:bodyPr wrap="square" lIns="0" tIns="0" rIns="0" bIns="0" rtlCol="0"/>
          <a:lstStyle/>
          <a:p>
            <a:endParaRPr/>
          </a:p>
        </p:txBody>
      </p:sp>
      <p:sp>
        <p:nvSpPr>
          <p:cNvPr id="5" name="object 5"/>
          <p:cNvSpPr/>
          <p:nvPr/>
        </p:nvSpPr>
        <p:spPr>
          <a:xfrm>
            <a:off x="0" y="0"/>
            <a:ext cx="9400540" cy="1126490"/>
          </a:xfrm>
          <a:custGeom>
            <a:avLst/>
            <a:gdLst/>
            <a:ahLst/>
            <a:cxnLst/>
            <a:rect l="l" t="t" r="r" b="b"/>
            <a:pathLst>
              <a:path w="9400540" h="1126490">
                <a:moveTo>
                  <a:pt x="0" y="1126236"/>
                </a:moveTo>
                <a:lnTo>
                  <a:pt x="9400032" y="1126236"/>
                </a:lnTo>
                <a:lnTo>
                  <a:pt x="9400032" y="0"/>
                </a:lnTo>
                <a:lnTo>
                  <a:pt x="0" y="0"/>
                </a:lnTo>
                <a:lnTo>
                  <a:pt x="0" y="1126236"/>
                </a:lnTo>
                <a:close/>
              </a:path>
            </a:pathLst>
          </a:custGeom>
          <a:solidFill>
            <a:srgbClr val="FFFF00"/>
          </a:solidFill>
        </p:spPr>
        <p:txBody>
          <a:bodyPr wrap="square" lIns="0" tIns="0" rIns="0" bIns="0" rtlCol="0"/>
          <a:lstStyle/>
          <a:p>
            <a:endParaRPr/>
          </a:p>
        </p:txBody>
      </p:sp>
      <p:sp>
        <p:nvSpPr>
          <p:cNvPr id="6" name="object 6"/>
          <p:cNvSpPr/>
          <p:nvPr/>
        </p:nvSpPr>
        <p:spPr>
          <a:xfrm>
            <a:off x="3381755" y="1149858"/>
            <a:ext cx="3106420" cy="0"/>
          </a:xfrm>
          <a:custGeom>
            <a:avLst/>
            <a:gdLst/>
            <a:ahLst/>
            <a:cxnLst/>
            <a:rect l="l" t="t" r="r" b="b"/>
            <a:pathLst>
              <a:path w="3106420">
                <a:moveTo>
                  <a:pt x="0" y="0"/>
                </a:moveTo>
                <a:lnTo>
                  <a:pt x="3105912" y="0"/>
                </a:lnTo>
              </a:path>
            </a:pathLst>
          </a:custGeom>
          <a:ln w="47244">
            <a:solidFill>
              <a:srgbClr val="8EB4E2"/>
            </a:solidFill>
          </a:ln>
        </p:spPr>
        <p:txBody>
          <a:bodyPr wrap="square" lIns="0" tIns="0" rIns="0" bIns="0" rtlCol="0"/>
          <a:lstStyle/>
          <a:p>
            <a:endParaRPr/>
          </a:p>
        </p:txBody>
      </p:sp>
      <p:sp>
        <p:nvSpPr>
          <p:cNvPr id="7" name="object 7"/>
          <p:cNvSpPr/>
          <p:nvPr/>
        </p:nvSpPr>
        <p:spPr>
          <a:xfrm>
            <a:off x="6420611" y="1148333"/>
            <a:ext cx="2979420" cy="0"/>
          </a:xfrm>
          <a:custGeom>
            <a:avLst/>
            <a:gdLst/>
            <a:ahLst/>
            <a:cxnLst/>
            <a:rect l="l" t="t" r="r" b="b"/>
            <a:pathLst>
              <a:path w="2979420">
                <a:moveTo>
                  <a:pt x="0" y="0"/>
                </a:moveTo>
                <a:lnTo>
                  <a:pt x="2979419" y="0"/>
                </a:lnTo>
              </a:path>
            </a:pathLst>
          </a:custGeom>
          <a:ln w="44196">
            <a:solidFill>
              <a:srgbClr val="FF0000"/>
            </a:solidFill>
          </a:ln>
        </p:spPr>
        <p:txBody>
          <a:bodyPr wrap="square" lIns="0" tIns="0" rIns="0" bIns="0" rtlCol="0"/>
          <a:lstStyle/>
          <a:p>
            <a:endParaRPr/>
          </a:p>
        </p:txBody>
      </p:sp>
      <p:sp>
        <p:nvSpPr>
          <p:cNvPr id="8" name="object 8"/>
          <p:cNvSpPr/>
          <p:nvPr/>
        </p:nvSpPr>
        <p:spPr>
          <a:xfrm>
            <a:off x="0" y="1149858"/>
            <a:ext cx="3429000" cy="0"/>
          </a:xfrm>
          <a:custGeom>
            <a:avLst/>
            <a:gdLst/>
            <a:ahLst/>
            <a:cxnLst/>
            <a:rect l="l" t="t" r="r" b="b"/>
            <a:pathLst>
              <a:path w="3429000">
                <a:moveTo>
                  <a:pt x="0" y="0"/>
                </a:moveTo>
                <a:lnTo>
                  <a:pt x="3429000" y="0"/>
                </a:lnTo>
              </a:path>
            </a:pathLst>
          </a:custGeom>
          <a:ln w="47244">
            <a:solidFill>
              <a:srgbClr val="FFCE00"/>
            </a:solidFill>
          </a:ln>
        </p:spPr>
        <p:txBody>
          <a:bodyPr wrap="square" lIns="0" tIns="0" rIns="0" bIns="0" rtlCol="0"/>
          <a:lstStyle/>
          <a:p>
            <a:endParaRPr/>
          </a:p>
        </p:txBody>
      </p:sp>
      <p:sp>
        <p:nvSpPr>
          <p:cNvPr id="9" name="object 9"/>
          <p:cNvSpPr txBox="1"/>
          <p:nvPr/>
        </p:nvSpPr>
        <p:spPr>
          <a:xfrm>
            <a:off x="9774428" y="595630"/>
            <a:ext cx="1678305" cy="617855"/>
          </a:xfrm>
          <a:prstGeom prst="rect">
            <a:avLst/>
          </a:prstGeom>
        </p:spPr>
        <p:txBody>
          <a:bodyPr vert="horz" wrap="square" lIns="0" tIns="13335" rIns="0" bIns="0" rtlCol="0">
            <a:spAutoFit/>
          </a:bodyPr>
          <a:lstStyle/>
          <a:p>
            <a:pPr marL="12700">
              <a:lnSpc>
                <a:spcPts val="3050"/>
              </a:lnSpc>
              <a:spcBef>
                <a:spcPts val="105"/>
              </a:spcBef>
            </a:pPr>
            <a:r>
              <a:rPr sz="2600" b="1" dirty="0">
                <a:solidFill>
                  <a:srgbClr val="000099"/>
                </a:solidFill>
                <a:latin typeface="Arial"/>
                <a:cs typeface="Arial"/>
              </a:rPr>
              <a:t>BITS</a:t>
            </a:r>
            <a:r>
              <a:rPr sz="2600" b="1" spc="-85" dirty="0">
                <a:solidFill>
                  <a:srgbClr val="000099"/>
                </a:solidFill>
                <a:latin typeface="Arial"/>
                <a:cs typeface="Arial"/>
              </a:rPr>
              <a:t> </a:t>
            </a:r>
            <a:r>
              <a:rPr sz="2600" dirty="0">
                <a:solidFill>
                  <a:srgbClr val="000099"/>
                </a:solidFill>
                <a:latin typeface="Arial"/>
                <a:cs typeface="Arial"/>
              </a:rPr>
              <a:t>Pilani</a:t>
            </a:r>
            <a:endParaRPr sz="2600">
              <a:latin typeface="Arial"/>
              <a:cs typeface="Arial"/>
            </a:endParaRPr>
          </a:p>
          <a:p>
            <a:pPr marL="13970">
              <a:lnSpc>
                <a:spcPts val="1610"/>
              </a:lnSpc>
            </a:pPr>
            <a:r>
              <a:rPr sz="1400" dirty="0">
                <a:solidFill>
                  <a:srgbClr val="000099"/>
                </a:solidFill>
                <a:latin typeface="Arial"/>
                <a:cs typeface="Arial"/>
              </a:rPr>
              <a:t>Pilani</a:t>
            </a:r>
            <a:r>
              <a:rPr sz="1400" spc="-20" dirty="0">
                <a:solidFill>
                  <a:srgbClr val="000099"/>
                </a:solidFill>
                <a:latin typeface="Arial"/>
                <a:cs typeface="Arial"/>
              </a:rPr>
              <a:t> </a:t>
            </a:r>
            <a:r>
              <a:rPr sz="1400" dirty="0">
                <a:solidFill>
                  <a:srgbClr val="000099"/>
                </a:solidFill>
                <a:latin typeface="Arial"/>
                <a:cs typeface="Arial"/>
              </a:rPr>
              <a:t>Campus</a:t>
            </a:r>
            <a:endParaRPr sz="1400">
              <a:latin typeface="Arial"/>
              <a:cs typeface="Arial"/>
            </a:endParaRPr>
          </a:p>
        </p:txBody>
      </p:sp>
      <p:sp>
        <p:nvSpPr>
          <p:cNvPr id="10" name="object 10"/>
          <p:cNvSpPr txBox="1">
            <a:spLocks noGrp="1"/>
          </p:cNvSpPr>
          <p:nvPr>
            <p:ph type="title"/>
          </p:nvPr>
        </p:nvSpPr>
        <p:spPr>
          <a:xfrm>
            <a:off x="1906651" y="408558"/>
            <a:ext cx="2125345" cy="513715"/>
          </a:xfrm>
          <a:prstGeom prst="rect">
            <a:avLst/>
          </a:prstGeom>
        </p:spPr>
        <p:txBody>
          <a:bodyPr vert="horz" wrap="square" lIns="0" tIns="13335" rIns="0" bIns="0" rtlCol="0">
            <a:spAutoFit/>
          </a:bodyPr>
          <a:lstStyle/>
          <a:p>
            <a:pPr marL="12700">
              <a:lnSpc>
                <a:spcPct val="100000"/>
              </a:lnSpc>
              <a:spcBef>
                <a:spcPts val="105"/>
              </a:spcBef>
            </a:pPr>
            <a:r>
              <a:rPr sz="3200" b="1" dirty="0">
                <a:solidFill>
                  <a:srgbClr val="C00000"/>
                </a:solidFill>
                <a:latin typeface="Comic Sans MS"/>
                <a:cs typeface="Comic Sans MS"/>
              </a:rPr>
              <a:t>Defi</a:t>
            </a:r>
            <a:r>
              <a:rPr sz="3200" b="1" spc="10" dirty="0">
                <a:solidFill>
                  <a:srgbClr val="C00000"/>
                </a:solidFill>
                <a:latin typeface="Comic Sans MS"/>
                <a:cs typeface="Comic Sans MS"/>
              </a:rPr>
              <a:t>n</a:t>
            </a:r>
            <a:r>
              <a:rPr sz="3200" b="1" spc="-5" dirty="0">
                <a:solidFill>
                  <a:srgbClr val="C00000"/>
                </a:solidFill>
                <a:latin typeface="Comic Sans MS"/>
                <a:cs typeface="Comic Sans MS"/>
              </a:rPr>
              <a:t>it</a:t>
            </a:r>
            <a:r>
              <a:rPr sz="3200" b="1" spc="-20" dirty="0">
                <a:solidFill>
                  <a:srgbClr val="C00000"/>
                </a:solidFill>
                <a:latin typeface="Comic Sans MS"/>
                <a:cs typeface="Comic Sans MS"/>
              </a:rPr>
              <a:t>i</a:t>
            </a:r>
            <a:r>
              <a:rPr sz="3200" b="1" dirty="0">
                <a:solidFill>
                  <a:srgbClr val="C00000"/>
                </a:solidFill>
                <a:latin typeface="Comic Sans MS"/>
                <a:cs typeface="Comic Sans MS"/>
              </a:rPr>
              <a:t>ons</a:t>
            </a:r>
            <a:endParaRPr sz="3200">
              <a:latin typeface="Comic Sans MS"/>
              <a:cs typeface="Comic Sans MS"/>
            </a:endParaRPr>
          </a:p>
        </p:txBody>
      </p:sp>
      <p:sp>
        <p:nvSpPr>
          <p:cNvPr id="11" name="object 11"/>
          <p:cNvSpPr/>
          <p:nvPr/>
        </p:nvSpPr>
        <p:spPr>
          <a:xfrm>
            <a:off x="2133600" y="1600200"/>
            <a:ext cx="7661148" cy="4696968"/>
          </a:xfrm>
          <a:prstGeom prst="rect">
            <a:avLst/>
          </a:prstGeom>
          <a:blipFill>
            <a:blip r:embed="rId2" cstate="print"/>
            <a:stretch>
              <a:fillRect/>
            </a:stretch>
          </a:blipFill>
        </p:spPr>
        <p:txBody>
          <a:bodyPr wrap="square" lIns="0" tIns="0" rIns="0" bIns="0" rtlCol="0"/>
          <a:lstStyle/>
          <a:p>
            <a:endParaRPr/>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8/29/2020 7:42</a:t>
            </a:r>
            <a:r>
              <a:rPr spc="-65" dirty="0"/>
              <a:t> </a:t>
            </a:r>
            <a:r>
              <a:rPr dirty="0"/>
              <a:t>PM</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19</a:t>
            </a:fld>
            <a:endParaRPr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F04B0-BF71-45E4-BB24-CD97610A9D71}"/>
              </a:ext>
            </a:extLst>
          </p:cNvPr>
          <p:cNvSpPr>
            <a:spLocks noGrp="1"/>
          </p:cNvSpPr>
          <p:nvPr>
            <p:ph type="title"/>
          </p:nvPr>
        </p:nvSpPr>
        <p:spPr>
          <a:xfrm>
            <a:off x="304800" y="152400"/>
            <a:ext cx="8703733" cy="838200"/>
          </a:xfrm>
        </p:spPr>
        <p:txBody>
          <a:bodyPr/>
          <a:lstStyle/>
          <a:p>
            <a:r>
              <a:rPr lang="en-US" dirty="0"/>
              <a:t>Disadvantage of Uninformed Search(Blind Search</a:t>
            </a:r>
          </a:p>
        </p:txBody>
      </p:sp>
      <p:sp>
        <p:nvSpPr>
          <p:cNvPr id="3" name="Content Placeholder 2">
            <a:extLst>
              <a:ext uri="{FF2B5EF4-FFF2-40B4-BE49-F238E27FC236}">
                <a16:creationId xmlns:a16="http://schemas.microsoft.com/office/drawing/2014/main" id="{3A9ED8DF-9FD1-4D8D-A08F-002D9A14686A}"/>
              </a:ext>
            </a:extLst>
          </p:cNvPr>
          <p:cNvSpPr>
            <a:spLocks noGrp="1"/>
          </p:cNvSpPr>
          <p:nvPr>
            <p:ph idx="1"/>
          </p:nvPr>
        </p:nvSpPr>
        <p:spPr/>
        <p:txBody>
          <a:bodyPr/>
          <a:lstStyle/>
          <a:p>
            <a:r>
              <a:rPr lang="en-US" dirty="0"/>
              <a:t>Uninformed  Search  is slow</a:t>
            </a:r>
          </a:p>
          <a:p>
            <a:r>
              <a:rPr lang="en-US" dirty="0"/>
              <a:t>Solution: Add guidance (heuristic estimate)</a:t>
            </a:r>
          </a:p>
          <a:p>
            <a:r>
              <a:rPr lang="en-US" dirty="0"/>
              <a:t>Informed Search</a:t>
            </a:r>
          </a:p>
        </p:txBody>
      </p:sp>
    </p:spTree>
    <p:extLst>
      <p:ext uri="{BB962C8B-B14F-4D97-AF65-F5344CB8AC3E}">
        <p14:creationId xmlns:p14="http://schemas.microsoft.com/office/powerpoint/2010/main" val="128754182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FAF72-9925-4BC0-8EC9-F02A35FE428F}"/>
              </a:ext>
            </a:extLst>
          </p:cNvPr>
          <p:cNvSpPr>
            <a:spLocks noGrp="1"/>
          </p:cNvSpPr>
          <p:nvPr>
            <p:ph type="title"/>
          </p:nvPr>
        </p:nvSpPr>
        <p:spPr/>
        <p:txBody>
          <a:bodyPr/>
          <a:lstStyle/>
          <a:p>
            <a:r>
              <a:rPr lang="en-US" dirty="0"/>
              <a:t>Informed Search</a:t>
            </a:r>
          </a:p>
        </p:txBody>
      </p:sp>
      <p:sp>
        <p:nvSpPr>
          <p:cNvPr id="8" name="Content Placeholder 7">
            <a:extLst>
              <a:ext uri="{FF2B5EF4-FFF2-40B4-BE49-F238E27FC236}">
                <a16:creationId xmlns:a16="http://schemas.microsoft.com/office/drawing/2014/main" id="{74B4F467-A996-4C4E-99E2-29A54E025AFE}"/>
              </a:ext>
            </a:extLst>
          </p:cNvPr>
          <p:cNvSpPr>
            <a:spLocks noGrp="1"/>
          </p:cNvSpPr>
          <p:nvPr>
            <p:ph sz="half" idx="2"/>
          </p:nvPr>
        </p:nvSpPr>
        <p:spPr/>
        <p:txBody>
          <a:bodyPr/>
          <a:lstStyle/>
          <a:p>
            <a:r>
              <a:rPr lang="en-US" dirty="0"/>
              <a:t>Idea: Be smart about what paths to try</a:t>
            </a:r>
          </a:p>
        </p:txBody>
      </p:sp>
      <p:pic>
        <p:nvPicPr>
          <p:cNvPr id="11" name="Content Placeholder 3">
            <a:extLst>
              <a:ext uri="{FF2B5EF4-FFF2-40B4-BE49-F238E27FC236}">
                <a16:creationId xmlns:a16="http://schemas.microsoft.com/office/drawing/2014/main" id="{51E0C732-C151-48E0-AED3-AD3C6ADA6A20}"/>
              </a:ext>
            </a:extLst>
          </p:cNvPr>
          <p:cNvPicPr>
            <a:picLocks noGrp="1" noChangeAspect="1"/>
          </p:cNvPicPr>
          <p:nvPr>
            <p:ph sz="half" idx="1"/>
          </p:nvPr>
        </p:nvPicPr>
        <p:blipFill rotWithShape="1">
          <a:blip r:embed="rId2"/>
          <a:srcRect l="31889" t="24986" r="17028" b="7695"/>
          <a:stretch/>
        </p:blipFill>
        <p:spPr>
          <a:xfrm>
            <a:off x="838200" y="2081717"/>
            <a:ext cx="5181600" cy="3839154"/>
          </a:xfrm>
          <a:prstGeom prst="rect">
            <a:avLst/>
          </a:prstGeom>
        </p:spPr>
      </p:pic>
    </p:spTree>
    <p:extLst>
      <p:ext uri="{BB962C8B-B14F-4D97-AF65-F5344CB8AC3E}">
        <p14:creationId xmlns:p14="http://schemas.microsoft.com/office/powerpoint/2010/main" val="146013440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3B52F-62C3-49E2-96DC-83A67A7CC984}"/>
              </a:ext>
            </a:extLst>
          </p:cNvPr>
          <p:cNvSpPr>
            <a:spLocks noGrp="1"/>
          </p:cNvSpPr>
          <p:nvPr>
            <p:ph type="title"/>
          </p:nvPr>
        </p:nvSpPr>
        <p:spPr/>
        <p:txBody>
          <a:bodyPr/>
          <a:lstStyle/>
          <a:p>
            <a:r>
              <a:rPr lang="en-US" dirty="0"/>
              <a:t>Difference between Blind and informed Search</a:t>
            </a:r>
          </a:p>
        </p:txBody>
      </p:sp>
      <p:sp>
        <p:nvSpPr>
          <p:cNvPr id="3" name="Content Placeholder 2">
            <a:extLst>
              <a:ext uri="{FF2B5EF4-FFF2-40B4-BE49-F238E27FC236}">
                <a16:creationId xmlns:a16="http://schemas.microsoft.com/office/drawing/2014/main" id="{EB25B65D-EDB4-4907-816D-058FB48FC674}"/>
              </a:ext>
            </a:extLst>
          </p:cNvPr>
          <p:cNvSpPr>
            <a:spLocks noGrp="1"/>
          </p:cNvSpPr>
          <p:nvPr>
            <p:ph sz="half" idx="1"/>
          </p:nvPr>
        </p:nvSpPr>
        <p:spPr>
          <a:xfrm>
            <a:off x="838199" y="1825625"/>
            <a:ext cx="10748211" cy="4351338"/>
          </a:xfrm>
        </p:spPr>
        <p:txBody>
          <a:bodyPr/>
          <a:lstStyle/>
          <a:p>
            <a:r>
              <a:rPr lang="en-US" dirty="0"/>
              <a:t>In uninformed search we only have problem at hand.</a:t>
            </a:r>
          </a:p>
          <a:p>
            <a:r>
              <a:rPr lang="en-US" dirty="0"/>
              <a:t>But in the informed search, node is selected for expansion based on an evaluation function that estimates cost to the  goal.</a:t>
            </a:r>
          </a:p>
          <a:p>
            <a:pPr marL="50800" marR="0" lvl="0" indent="0" algn="l" rtl="0">
              <a:lnSpc>
                <a:spcPct val="100000"/>
              </a:lnSpc>
              <a:spcBef>
                <a:spcPts val="0"/>
              </a:spcBef>
              <a:spcAft>
                <a:spcPts val="0"/>
              </a:spcAft>
              <a:buClr>
                <a:srgbClr val="000000"/>
              </a:buClr>
              <a:buSzPts val="2800"/>
              <a:buNone/>
            </a:pPr>
            <a:r>
              <a:rPr lang="en-US" sz="2800" dirty="0">
                <a:latin typeface="Calibri"/>
                <a:ea typeface="Calibri"/>
                <a:cs typeface="Calibri"/>
                <a:sym typeface="Calibri"/>
              </a:rPr>
              <a:t>  Use problem specific knowledge beyond the definition of problem to    </a:t>
            </a:r>
          </a:p>
          <a:p>
            <a:pPr marL="50800" marR="0" lvl="0" indent="0" algn="l" rtl="0">
              <a:lnSpc>
                <a:spcPct val="100000"/>
              </a:lnSpc>
              <a:spcBef>
                <a:spcPts val="0"/>
              </a:spcBef>
              <a:spcAft>
                <a:spcPts val="0"/>
              </a:spcAft>
              <a:buClr>
                <a:srgbClr val="000000"/>
              </a:buClr>
              <a:buSzPts val="2800"/>
              <a:buNone/>
            </a:pPr>
            <a:r>
              <a:rPr lang="en-US" dirty="0">
                <a:latin typeface="Calibri"/>
                <a:ea typeface="Calibri"/>
                <a:cs typeface="Calibri"/>
                <a:sym typeface="Calibri"/>
              </a:rPr>
              <a:t>   </a:t>
            </a:r>
            <a:r>
              <a:rPr lang="en-US" sz="2800" dirty="0">
                <a:latin typeface="Calibri"/>
                <a:ea typeface="Calibri"/>
                <a:cs typeface="Calibri"/>
                <a:sym typeface="Calibri"/>
              </a:rPr>
              <a:t>guide the search</a:t>
            </a:r>
          </a:p>
          <a:p>
            <a:pPr marL="914400" marR="0" lvl="1" indent="-381000" algn="l" rtl="0">
              <a:lnSpc>
                <a:spcPct val="100000"/>
              </a:lnSpc>
              <a:spcBef>
                <a:spcPts val="0"/>
              </a:spcBef>
              <a:spcAft>
                <a:spcPts val="0"/>
              </a:spcAft>
              <a:buSzPts val="2400"/>
              <a:buFont typeface="Calibri"/>
              <a:buChar char="○"/>
            </a:pPr>
            <a:r>
              <a:rPr lang="en-US" sz="2400" dirty="0">
                <a:latin typeface="Calibri"/>
                <a:ea typeface="Calibri"/>
                <a:cs typeface="Calibri"/>
                <a:sym typeface="Calibri"/>
              </a:rPr>
              <a:t>Helps to cut the search space &amp; thereby improves efficiency</a:t>
            </a:r>
          </a:p>
          <a:p>
            <a:endParaRPr lang="en-US" dirty="0"/>
          </a:p>
        </p:txBody>
      </p:sp>
    </p:spTree>
    <p:extLst>
      <p:ext uri="{BB962C8B-B14F-4D97-AF65-F5344CB8AC3E}">
        <p14:creationId xmlns:p14="http://schemas.microsoft.com/office/powerpoint/2010/main" val="400116865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5A377-B053-4AB9-A10A-FE8792451850}"/>
              </a:ext>
            </a:extLst>
          </p:cNvPr>
          <p:cNvSpPr>
            <a:spLocks noGrp="1"/>
          </p:cNvSpPr>
          <p:nvPr>
            <p:ph type="title"/>
          </p:nvPr>
        </p:nvSpPr>
        <p:spPr/>
        <p:txBody>
          <a:bodyPr/>
          <a:lstStyle/>
          <a:p>
            <a:r>
              <a:rPr lang="en-US" dirty="0"/>
              <a:t>General Tree Search paradigm</a:t>
            </a:r>
          </a:p>
        </p:txBody>
      </p:sp>
      <p:pic>
        <p:nvPicPr>
          <p:cNvPr id="7" name="Content Placeholder 3">
            <a:extLst>
              <a:ext uri="{FF2B5EF4-FFF2-40B4-BE49-F238E27FC236}">
                <a16:creationId xmlns:a16="http://schemas.microsoft.com/office/drawing/2014/main" id="{9A028EC8-7180-438E-B312-131D0041946F}"/>
              </a:ext>
            </a:extLst>
          </p:cNvPr>
          <p:cNvPicPr>
            <a:picLocks noGrp="1" noChangeAspect="1"/>
          </p:cNvPicPr>
          <p:nvPr>
            <p:ph idx="1"/>
          </p:nvPr>
        </p:nvPicPr>
        <p:blipFill rotWithShape="1">
          <a:blip r:embed="rId2"/>
          <a:srcRect l="10661" t="18674" r="15889" b="45422"/>
          <a:stretch/>
        </p:blipFill>
        <p:spPr>
          <a:xfrm>
            <a:off x="593713" y="1548286"/>
            <a:ext cx="9556690" cy="2626449"/>
          </a:xfrm>
          <a:prstGeom prst="rect">
            <a:avLst/>
          </a:prstGeom>
        </p:spPr>
      </p:pic>
    </p:spTree>
    <p:extLst>
      <p:ext uri="{BB962C8B-B14F-4D97-AF65-F5344CB8AC3E}">
        <p14:creationId xmlns:p14="http://schemas.microsoft.com/office/powerpoint/2010/main" val="168968577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6b91a35fd6_0_0"/>
          <p:cNvSpPr txBox="1"/>
          <p:nvPr/>
        </p:nvSpPr>
        <p:spPr>
          <a:xfrm>
            <a:off x="1919640" y="274680"/>
            <a:ext cx="6120300" cy="849600"/>
          </a:xfrm>
          <a:prstGeom prst="rect">
            <a:avLst/>
          </a:prstGeom>
          <a:noFill/>
          <a:ln>
            <a:noFill/>
          </a:ln>
        </p:spPr>
        <p:txBody>
          <a:bodyPr spcFirstLastPara="1" wrap="square" lIns="91425" tIns="45700" rIns="91425" bIns="45700" anchor="ctr" anchorCtr="0">
            <a:noAutofit/>
          </a:bodyPr>
          <a:lstStyle/>
          <a:p>
            <a:pPr>
              <a:buClr>
                <a:schemeClr val="dk1"/>
              </a:buClr>
              <a:buSzPts val="3600"/>
            </a:pPr>
            <a:r>
              <a:rPr lang="en-IN" sz="3600">
                <a:solidFill>
                  <a:schemeClr val="dk1"/>
                </a:solidFill>
                <a:latin typeface="Calibri"/>
                <a:ea typeface="Calibri"/>
                <a:cs typeface="Calibri"/>
                <a:sym typeface="Calibri"/>
              </a:rPr>
              <a:t>Informed Search Algorithm</a:t>
            </a:r>
            <a:endParaRPr sz="3600">
              <a:latin typeface="Calibri"/>
              <a:ea typeface="Calibri"/>
              <a:cs typeface="Calibri"/>
              <a:sym typeface="Calibri"/>
            </a:endParaRPr>
          </a:p>
        </p:txBody>
      </p:sp>
      <p:sp>
        <p:nvSpPr>
          <p:cNvPr id="186" name="Google Shape;186;g6b91a35fd6_0_0"/>
          <p:cNvSpPr txBox="1"/>
          <p:nvPr/>
        </p:nvSpPr>
        <p:spPr>
          <a:xfrm>
            <a:off x="1849200" y="1600200"/>
            <a:ext cx="8522400" cy="4578600"/>
          </a:xfrm>
          <a:prstGeom prst="rect">
            <a:avLst/>
          </a:prstGeom>
          <a:noFill/>
          <a:ln>
            <a:noFill/>
          </a:ln>
        </p:spPr>
        <p:txBody>
          <a:bodyPr spcFirstLastPara="1" wrap="square" lIns="91425" tIns="45700" rIns="91425" bIns="45700" anchor="t" anchorCtr="0">
            <a:noAutofit/>
          </a:bodyPr>
          <a:lstStyle/>
          <a:p>
            <a:pPr marL="457200" indent="-406400">
              <a:buClr>
                <a:srgbClr val="000000"/>
              </a:buClr>
              <a:buSzPts val="2800"/>
              <a:buFont typeface="Calibri"/>
              <a:buChar char="•"/>
            </a:pPr>
            <a:r>
              <a:rPr lang="en-IN" sz="2800" dirty="0">
                <a:latin typeface="Calibri"/>
                <a:ea typeface="Calibri"/>
                <a:cs typeface="Calibri"/>
                <a:sym typeface="Calibri"/>
              </a:rPr>
              <a:t>The evaluation function f(n) typically includes a </a:t>
            </a:r>
            <a:r>
              <a:rPr lang="en-IN" sz="2800" i="1" dirty="0">
                <a:solidFill>
                  <a:srgbClr val="980000"/>
                </a:solidFill>
                <a:latin typeface="Calibri"/>
                <a:ea typeface="Calibri"/>
                <a:cs typeface="Calibri"/>
                <a:sym typeface="Calibri"/>
              </a:rPr>
              <a:t>heuristic function</a:t>
            </a:r>
            <a:r>
              <a:rPr lang="en-IN" sz="2800" dirty="0">
                <a:latin typeface="Calibri"/>
                <a:ea typeface="Calibri"/>
                <a:cs typeface="Calibri"/>
                <a:sym typeface="Calibri"/>
              </a:rPr>
              <a:t> h(n)</a:t>
            </a:r>
            <a:endParaRPr sz="2800" dirty="0">
              <a:latin typeface="Calibri"/>
              <a:ea typeface="Calibri"/>
              <a:cs typeface="Calibri"/>
              <a:sym typeface="Calibri"/>
            </a:endParaRPr>
          </a:p>
          <a:p>
            <a:pPr marL="914400" lvl="1" indent="-381000">
              <a:buSzPts val="2400"/>
              <a:buFont typeface="Calibri"/>
              <a:buChar char="○"/>
            </a:pPr>
            <a:r>
              <a:rPr lang="en-IN" sz="2400" dirty="0">
                <a:latin typeface="Calibri"/>
                <a:ea typeface="Calibri"/>
                <a:cs typeface="Calibri"/>
                <a:sym typeface="Calibri"/>
              </a:rPr>
              <a:t>h(n): Estimated cost of the cheapest path from the state at node n to a goal state</a:t>
            </a:r>
            <a:endParaRPr sz="2400" dirty="0">
              <a:latin typeface="Calibri"/>
              <a:ea typeface="Calibri"/>
              <a:cs typeface="Calibri"/>
              <a:sym typeface="Calibri"/>
            </a:endParaRPr>
          </a:p>
          <a:p>
            <a:pPr marL="914400" lvl="1" indent="-381000">
              <a:buSzPts val="2400"/>
              <a:buFont typeface="Calibri"/>
              <a:buChar char="○"/>
            </a:pPr>
            <a:r>
              <a:rPr lang="en-IN" sz="2400" dirty="0">
                <a:latin typeface="Calibri"/>
                <a:ea typeface="Calibri"/>
                <a:cs typeface="Calibri"/>
                <a:sym typeface="Calibri"/>
              </a:rPr>
              <a:t>Used to include common form of additional knowledge to search algorithms</a:t>
            </a:r>
            <a:endParaRPr sz="2400" dirty="0">
              <a:latin typeface="Calibri"/>
              <a:ea typeface="Calibri"/>
              <a:cs typeface="Calibri"/>
              <a:sym typeface="Calibri"/>
            </a:endParaRPr>
          </a:p>
          <a:p>
            <a:pPr marL="1371600" lvl="2" indent="-381000">
              <a:buSzPts val="2400"/>
              <a:buFont typeface="Calibri"/>
              <a:buChar char="■"/>
            </a:pPr>
            <a:r>
              <a:rPr lang="en-IN" sz="2400" dirty="0">
                <a:latin typeface="Calibri"/>
                <a:ea typeface="Calibri"/>
                <a:cs typeface="Calibri"/>
                <a:sym typeface="Calibri"/>
              </a:rPr>
              <a:t>h(n) is non-negative</a:t>
            </a:r>
            <a:endParaRPr sz="2400" dirty="0">
              <a:latin typeface="Calibri"/>
              <a:ea typeface="Calibri"/>
              <a:cs typeface="Calibri"/>
              <a:sym typeface="Calibri"/>
            </a:endParaRPr>
          </a:p>
          <a:p>
            <a:pPr marL="1371600" lvl="2" indent="-381000">
              <a:buSzPts val="2400"/>
              <a:buFont typeface="Calibri"/>
              <a:buChar char="■"/>
            </a:pPr>
            <a:r>
              <a:rPr lang="en-IN" sz="2400" dirty="0">
                <a:latin typeface="Calibri"/>
                <a:ea typeface="Calibri"/>
                <a:cs typeface="Calibri"/>
                <a:sym typeface="Calibri"/>
              </a:rPr>
              <a:t>h(n) = 0 when n is goal node</a:t>
            </a:r>
            <a:endParaRPr sz="2400" dirty="0">
              <a:latin typeface="Calibri"/>
              <a:ea typeface="Calibri"/>
              <a:cs typeface="Calibri"/>
              <a:sym typeface="Calibri"/>
            </a:endParaRPr>
          </a:p>
          <a:p>
            <a:pPr marL="1371600" lvl="2" indent="-381000">
              <a:buSzPts val="2400"/>
              <a:buFont typeface="Calibri"/>
              <a:buChar char="■"/>
            </a:pPr>
            <a:r>
              <a:rPr lang="en-IN" sz="2400" dirty="0">
                <a:latin typeface="Calibri"/>
                <a:ea typeface="Calibri"/>
                <a:cs typeface="Calibri"/>
                <a:sym typeface="Calibri"/>
              </a:rPr>
              <a:t>brings in problem specific knowledge to solving search problem.</a:t>
            </a:r>
            <a:endParaRPr sz="2400" dirty="0">
              <a:latin typeface="Calibri"/>
              <a:ea typeface="Calibri"/>
              <a:cs typeface="Calibri"/>
              <a:sym typeface="Calibri"/>
            </a:endParaRPr>
          </a:p>
        </p:txBody>
      </p:sp>
    </p:spTree>
    <p:extLst>
      <p:ext uri="{BB962C8B-B14F-4D97-AF65-F5344CB8AC3E}">
        <p14:creationId xmlns:p14="http://schemas.microsoft.com/office/powerpoint/2010/main" val="342939416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7016C-F0F8-4B8D-9111-8FAB4B592D74}"/>
              </a:ext>
            </a:extLst>
          </p:cNvPr>
          <p:cNvSpPr>
            <a:spLocks noGrp="1"/>
          </p:cNvSpPr>
          <p:nvPr>
            <p:ph type="title"/>
          </p:nvPr>
        </p:nvSpPr>
        <p:spPr/>
        <p:txBody>
          <a:bodyPr/>
          <a:lstStyle/>
          <a:p>
            <a:r>
              <a:rPr lang="en-US" dirty="0"/>
              <a:t>Best First Search f(n)=h(n)</a:t>
            </a:r>
          </a:p>
        </p:txBody>
      </p:sp>
      <p:sp>
        <p:nvSpPr>
          <p:cNvPr id="9" name="Content Placeholder 8">
            <a:extLst>
              <a:ext uri="{FF2B5EF4-FFF2-40B4-BE49-F238E27FC236}">
                <a16:creationId xmlns:a16="http://schemas.microsoft.com/office/drawing/2014/main" id="{15B38999-0A51-4CD7-B823-5EDE1F36FCC9}"/>
              </a:ext>
            </a:extLst>
          </p:cNvPr>
          <p:cNvSpPr>
            <a:spLocks noGrp="1"/>
          </p:cNvSpPr>
          <p:nvPr>
            <p:ph idx="1"/>
          </p:nvPr>
        </p:nvSpPr>
        <p:spPr/>
        <p:txBody>
          <a:bodyPr/>
          <a:lstStyle/>
          <a:p>
            <a:endParaRPr lang="en-US"/>
          </a:p>
        </p:txBody>
      </p:sp>
      <p:pic>
        <p:nvPicPr>
          <p:cNvPr id="11" name="Picture 10">
            <a:extLst>
              <a:ext uri="{FF2B5EF4-FFF2-40B4-BE49-F238E27FC236}">
                <a16:creationId xmlns:a16="http://schemas.microsoft.com/office/drawing/2014/main" id="{67494490-9E00-4F9C-89AD-B7B876648CEA}"/>
              </a:ext>
            </a:extLst>
          </p:cNvPr>
          <p:cNvPicPr>
            <a:picLocks noChangeAspect="1"/>
          </p:cNvPicPr>
          <p:nvPr/>
        </p:nvPicPr>
        <p:blipFill>
          <a:blip r:embed="rId2"/>
          <a:stretch>
            <a:fillRect/>
          </a:stretch>
        </p:blipFill>
        <p:spPr>
          <a:xfrm>
            <a:off x="303742" y="1066800"/>
            <a:ext cx="10906125" cy="4857750"/>
          </a:xfrm>
          <a:prstGeom prst="rect">
            <a:avLst/>
          </a:prstGeom>
        </p:spPr>
      </p:pic>
    </p:spTree>
    <p:extLst>
      <p:ext uri="{BB962C8B-B14F-4D97-AF65-F5344CB8AC3E}">
        <p14:creationId xmlns:p14="http://schemas.microsoft.com/office/powerpoint/2010/main" val="281044518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6b91a35fd6_0_0"/>
          <p:cNvSpPr txBox="1"/>
          <p:nvPr/>
        </p:nvSpPr>
        <p:spPr>
          <a:xfrm>
            <a:off x="1919640" y="274680"/>
            <a:ext cx="6120300" cy="849600"/>
          </a:xfrm>
          <a:prstGeom prst="rect">
            <a:avLst/>
          </a:prstGeom>
          <a:noFill/>
          <a:ln>
            <a:noFill/>
          </a:ln>
        </p:spPr>
        <p:txBody>
          <a:bodyPr spcFirstLastPara="1" wrap="square" lIns="91425" tIns="45700" rIns="91425" bIns="45700" anchor="ctr" anchorCtr="0">
            <a:noAutofit/>
          </a:bodyPr>
          <a:lstStyle/>
          <a:p>
            <a:pPr>
              <a:buClr>
                <a:schemeClr val="dk1"/>
              </a:buClr>
              <a:buSzPts val="3600"/>
            </a:pPr>
            <a:r>
              <a:rPr lang="en-IN" sz="3600" dirty="0">
                <a:solidFill>
                  <a:schemeClr val="dk1"/>
                </a:solidFill>
                <a:latin typeface="Calibri"/>
                <a:ea typeface="Calibri"/>
                <a:cs typeface="Calibri"/>
                <a:sym typeface="Calibri"/>
              </a:rPr>
              <a:t>Example</a:t>
            </a:r>
            <a:endParaRPr sz="3600" dirty="0">
              <a:latin typeface="Calibri"/>
              <a:ea typeface="Calibri"/>
              <a:cs typeface="Calibri"/>
              <a:sym typeface="Calibri"/>
            </a:endParaRPr>
          </a:p>
        </p:txBody>
      </p:sp>
      <p:sp>
        <p:nvSpPr>
          <p:cNvPr id="186" name="Google Shape;186;g6b91a35fd6_0_0"/>
          <p:cNvSpPr txBox="1"/>
          <p:nvPr/>
        </p:nvSpPr>
        <p:spPr>
          <a:xfrm>
            <a:off x="1849200" y="1600200"/>
            <a:ext cx="8522400" cy="4578600"/>
          </a:xfrm>
          <a:prstGeom prst="rect">
            <a:avLst/>
          </a:prstGeom>
          <a:noFill/>
          <a:ln>
            <a:noFill/>
          </a:ln>
        </p:spPr>
        <p:txBody>
          <a:bodyPr spcFirstLastPara="1" wrap="square" lIns="91425" tIns="45700" rIns="91425" bIns="45700" anchor="t" anchorCtr="0">
            <a:noAutofit/>
          </a:bodyPr>
          <a:lstStyle/>
          <a:p>
            <a:pPr marL="457200" indent="-406400">
              <a:buClr>
                <a:srgbClr val="000000"/>
              </a:buClr>
              <a:buSzPts val="2800"/>
              <a:buFont typeface="Calibri"/>
              <a:buChar char="•"/>
            </a:pPr>
            <a:endParaRPr sz="2400" dirty="0">
              <a:latin typeface="Calibri"/>
              <a:ea typeface="Calibri"/>
              <a:cs typeface="Calibri"/>
              <a:sym typeface="Calibri"/>
            </a:endParaRPr>
          </a:p>
        </p:txBody>
      </p:sp>
      <p:pic>
        <p:nvPicPr>
          <p:cNvPr id="9" name="Picture 8">
            <a:extLst>
              <a:ext uri="{FF2B5EF4-FFF2-40B4-BE49-F238E27FC236}">
                <a16:creationId xmlns:a16="http://schemas.microsoft.com/office/drawing/2014/main" id="{1E792079-5339-41FB-BDCD-4D2823AE7BC9}"/>
              </a:ext>
            </a:extLst>
          </p:cNvPr>
          <p:cNvPicPr>
            <a:picLocks noChangeAspect="1"/>
          </p:cNvPicPr>
          <p:nvPr/>
        </p:nvPicPr>
        <p:blipFill>
          <a:blip r:embed="rId3"/>
          <a:stretch>
            <a:fillRect/>
          </a:stretch>
        </p:blipFill>
        <p:spPr>
          <a:xfrm>
            <a:off x="433500" y="390525"/>
            <a:ext cx="11353800" cy="6467475"/>
          </a:xfrm>
          <a:prstGeom prst="rect">
            <a:avLst/>
          </a:prstGeom>
        </p:spPr>
      </p:pic>
    </p:spTree>
    <p:extLst>
      <p:ext uri="{BB962C8B-B14F-4D97-AF65-F5344CB8AC3E}">
        <p14:creationId xmlns:p14="http://schemas.microsoft.com/office/powerpoint/2010/main" val="196104788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73A75B-B397-446A-B09D-930A735A0ED1}"/>
              </a:ext>
            </a:extLst>
          </p:cNvPr>
          <p:cNvPicPr>
            <a:picLocks noChangeAspect="1"/>
          </p:cNvPicPr>
          <p:nvPr/>
        </p:nvPicPr>
        <p:blipFill rotWithShape="1">
          <a:blip r:embed="rId2"/>
          <a:srcRect l="3600" t="10114" r="2600" b="15005"/>
          <a:stretch/>
        </p:blipFill>
        <p:spPr>
          <a:xfrm>
            <a:off x="121920" y="1304544"/>
            <a:ext cx="11436096" cy="5132832"/>
          </a:xfrm>
          <a:prstGeom prst="rect">
            <a:avLst/>
          </a:prstGeom>
        </p:spPr>
      </p:pic>
    </p:spTree>
    <p:extLst>
      <p:ext uri="{BB962C8B-B14F-4D97-AF65-F5344CB8AC3E}">
        <p14:creationId xmlns:p14="http://schemas.microsoft.com/office/powerpoint/2010/main" val="131558453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1999" cy="6857997"/>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4280915"/>
            <a:ext cx="12192000" cy="2577465"/>
          </a:xfrm>
          <a:custGeom>
            <a:avLst/>
            <a:gdLst/>
            <a:ahLst/>
            <a:cxnLst/>
            <a:rect l="l" t="t" r="r" b="b"/>
            <a:pathLst>
              <a:path w="12192000" h="2577465">
                <a:moveTo>
                  <a:pt x="0" y="2577083"/>
                </a:moveTo>
                <a:lnTo>
                  <a:pt x="12192000" y="2577083"/>
                </a:lnTo>
                <a:lnTo>
                  <a:pt x="12192000" y="0"/>
                </a:lnTo>
                <a:lnTo>
                  <a:pt x="0" y="0"/>
                </a:lnTo>
                <a:lnTo>
                  <a:pt x="0" y="2577083"/>
                </a:lnTo>
                <a:close/>
              </a:path>
            </a:pathLst>
          </a:custGeom>
          <a:solidFill>
            <a:srgbClr val="FFFFFF"/>
          </a:solidFill>
        </p:spPr>
        <p:txBody>
          <a:bodyPr wrap="square" lIns="0" tIns="0" rIns="0" bIns="0" rtlCol="0"/>
          <a:lstStyle/>
          <a:p>
            <a:endParaRPr/>
          </a:p>
        </p:txBody>
      </p:sp>
      <p:sp>
        <p:nvSpPr>
          <p:cNvPr id="4" name="object 4"/>
          <p:cNvSpPr/>
          <p:nvPr/>
        </p:nvSpPr>
        <p:spPr>
          <a:xfrm>
            <a:off x="0" y="4280915"/>
            <a:ext cx="12192000" cy="2577465"/>
          </a:xfrm>
          <a:custGeom>
            <a:avLst/>
            <a:gdLst/>
            <a:ahLst/>
            <a:cxnLst/>
            <a:rect l="l" t="t" r="r" b="b"/>
            <a:pathLst>
              <a:path w="12192000" h="2577465">
                <a:moveTo>
                  <a:pt x="0" y="2577083"/>
                </a:moveTo>
                <a:lnTo>
                  <a:pt x="12192000" y="2577083"/>
                </a:lnTo>
                <a:lnTo>
                  <a:pt x="12192000" y="0"/>
                </a:lnTo>
                <a:lnTo>
                  <a:pt x="0" y="0"/>
                </a:lnTo>
                <a:lnTo>
                  <a:pt x="0" y="2577083"/>
                </a:lnTo>
                <a:close/>
              </a:path>
            </a:pathLst>
          </a:custGeom>
          <a:ln w="6350">
            <a:solidFill>
              <a:srgbClr val="4471C4"/>
            </a:solidFill>
          </a:ln>
        </p:spPr>
        <p:txBody>
          <a:bodyPr wrap="square" lIns="0" tIns="0" rIns="0" bIns="0" rtlCol="0"/>
          <a:lstStyle/>
          <a:p>
            <a:endParaRPr/>
          </a:p>
        </p:txBody>
      </p:sp>
      <p:sp>
        <p:nvSpPr>
          <p:cNvPr id="5" name="object 5"/>
          <p:cNvSpPr/>
          <p:nvPr/>
        </p:nvSpPr>
        <p:spPr>
          <a:xfrm>
            <a:off x="8839200" y="0"/>
            <a:ext cx="2924555" cy="691896"/>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843528" y="6813803"/>
            <a:ext cx="3862070" cy="0"/>
          </a:xfrm>
          <a:custGeom>
            <a:avLst/>
            <a:gdLst/>
            <a:ahLst/>
            <a:cxnLst/>
            <a:rect l="l" t="t" r="r" b="b"/>
            <a:pathLst>
              <a:path w="3862070">
                <a:moveTo>
                  <a:pt x="0" y="0"/>
                </a:moveTo>
                <a:lnTo>
                  <a:pt x="3861816" y="0"/>
                </a:lnTo>
              </a:path>
            </a:pathLst>
          </a:custGeom>
          <a:ln w="76200">
            <a:solidFill>
              <a:srgbClr val="76C2E4"/>
            </a:solidFill>
          </a:ln>
        </p:spPr>
        <p:txBody>
          <a:bodyPr wrap="square" lIns="0" tIns="0" rIns="0" bIns="0" rtlCol="0"/>
          <a:lstStyle/>
          <a:p>
            <a:endParaRPr/>
          </a:p>
        </p:txBody>
      </p:sp>
      <p:sp>
        <p:nvSpPr>
          <p:cNvPr id="7" name="object 7"/>
          <p:cNvSpPr/>
          <p:nvPr/>
        </p:nvSpPr>
        <p:spPr>
          <a:xfrm>
            <a:off x="0" y="6813803"/>
            <a:ext cx="3843654" cy="0"/>
          </a:xfrm>
          <a:custGeom>
            <a:avLst/>
            <a:gdLst/>
            <a:ahLst/>
            <a:cxnLst/>
            <a:rect l="l" t="t" r="r" b="b"/>
            <a:pathLst>
              <a:path w="3843654">
                <a:moveTo>
                  <a:pt x="0" y="0"/>
                </a:moveTo>
                <a:lnTo>
                  <a:pt x="3843528" y="0"/>
                </a:lnTo>
              </a:path>
            </a:pathLst>
          </a:custGeom>
          <a:ln w="76200">
            <a:solidFill>
              <a:srgbClr val="FBAF17"/>
            </a:solidFill>
          </a:ln>
        </p:spPr>
        <p:txBody>
          <a:bodyPr wrap="square" lIns="0" tIns="0" rIns="0" bIns="0" rtlCol="0"/>
          <a:lstStyle/>
          <a:p>
            <a:endParaRPr/>
          </a:p>
        </p:txBody>
      </p:sp>
      <p:sp>
        <p:nvSpPr>
          <p:cNvPr id="8" name="object 8"/>
          <p:cNvSpPr/>
          <p:nvPr/>
        </p:nvSpPr>
        <p:spPr>
          <a:xfrm>
            <a:off x="7705343" y="6813803"/>
            <a:ext cx="3860800" cy="0"/>
          </a:xfrm>
          <a:custGeom>
            <a:avLst/>
            <a:gdLst/>
            <a:ahLst/>
            <a:cxnLst/>
            <a:rect l="l" t="t" r="r" b="b"/>
            <a:pathLst>
              <a:path w="3860800">
                <a:moveTo>
                  <a:pt x="0" y="0"/>
                </a:moveTo>
                <a:lnTo>
                  <a:pt x="3860292" y="0"/>
                </a:lnTo>
              </a:path>
            </a:pathLst>
          </a:custGeom>
          <a:ln w="76200">
            <a:solidFill>
              <a:srgbClr val="FF0000"/>
            </a:solidFill>
          </a:ln>
        </p:spPr>
        <p:txBody>
          <a:bodyPr wrap="square" lIns="0" tIns="0" rIns="0" bIns="0" rtlCol="0"/>
          <a:lstStyle/>
          <a:p>
            <a:endParaRPr/>
          </a:p>
        </p:txBody>
      </p:sp>
      <p:sp>
        <p:nvSpPr>
          <p:cNvPr id="9" name="object 9"/>
          <p:cNvSpPr txBox="1">
            <a:spLocks noGrp="1"/>
          </p:cNvSpPr>
          <p:nvPr>
            <p:ph type="title"/>
          </p:nvPr>
        </p:nvSpPr>
        <p:spPr>
          <a:prstGeom prst="rect">
            <a:avLst/>
          </a:prstGeom>
        </p:spPr>
        <p:txBody>
          <a:bodyPr vert="horz" wrap="square" lIns="0" tIns="13335" rIns="0" bIns="0" rtlCol="0">
            <a:spAutoFit/>
          </a:bodyPr>
          <a:lstStyle/>
          <a:p>
            <a:pPr marL="9075420">
              <a:lnSpc>
                <a:spcPts val="3375"/>
              </a:lnSpc>
              <a:spcBef>
                <a:spcPts val="105"/>
              </a:spcBef>
            </a:pPr>
            <a:r>
              <a:rPr b="1" spc="-120" dirty="0">
                <a:latin typeface="Arial"/>
                <a:cs typeface="Arial"/>
              </a:rPr>
              <a:t>BITS</a:t>
            </a:r>
            <a:r>
              <a:rPr b="1" spc="-355" dirty="0">
                <a:latin typeface="Arial"/>
                <a:cs typeface="Arial"/>
              </a:rPr>
              <a:t> </a:t>
            </a:r>
            <a:r>
              <a:rPr spc="-130" dirty="0"/>
              <a:t>Pilani</a:t>
            </a:r>
          </a:p>
          <a:p>
            <a:pPr marL="8814435">
              <a:lnSpc>
                <a:spcPts val="1335"/>
              </a:lnSpc>
            </a:pPr>
            <a:r>
              <a:rPr sz="1200" spc="-5" dirty="0"/>
              <a:t>Pilani</a:t>
            </a:r>
            <a:r>
              <a:rPr sz="1200" spc="-30" dirty="0"/>
              <a:t> </a:t>
            </a:r>
            <a:r>
              <a:rPr sz="1200" dirty="0"/>
              <a:t>Campus</a:t>
            </a:r>
            <a:endParaRPr sz="1200"/>
          </a:p>
        </p:txBody>
      </p:sp>
      <p:sp>
        <p:nvSpPr>
          <p:cNvPr id="10" name="object 10"/>
          <p:cNvSpPr txBox="1"/>
          <p:nvPr/>
        </p:nvSpPr>
        <p:spPr>
          <a:xfrm>
            <a:off x="1907794" y="4392777"/>
            <a:ext cx="5445125" cy="1166495"/>
          </a:xfrm>
          <a:prstGeom prst="rect">
            <a:avLst/>
          </a:prstGeom>
        </p:spPr>
        <p:txBody>
          <a:bodyPr vert="horz" wrap="square" lIns="0" tIns="12065" rIns="0" bIns="0" rtlCol="0">
            <a:spAutoFit/>
          </a:bodyPr>
          <a:lstStyle/>
          <a:p>
            <a:pPr marL="12700" marR="5080">
              <a:lnSpc>
                <a:spcPct val="117000"/>
              </a:lnSpc>
              <a:spcBef>
                <a:spcPts val="95"/>
              </a:spcBef>
            </a:pPr>
            <a:r>
              <a:rPr sz="3200" b="1" spc="-140" dirty="0">
                <a:latin typeface="Trebuchet MS"/>
                <a:cs typeface="Trebuchet MS"/>
              </a:rPr>
              <a:t>Session </a:t>
            </a:r>
            <a:r>
              <a:rPr sz="3200" b="1" spc="-80" dirty="0">
                <a:latin typeface="Trebuchet MS"/>
                <a:cs typeface="Trebuchet MS"/>
              </a:rPr>
              <a:t>5:</a:t>
            </a:r>
            <a:r>
              <a:rPr sz="3200" b="1" spc="-750" dirty="0">
                <a:latin typeface="Trebuchet MS"/>
                <a:cs typeface="Trebuchet MS"/>
              </a:rPr>
              <a:t> </a:t>
            </a:r>
            <a:r>
              <a:rPr sz="3200" b="1" spc="-140" dirty="0">
                <a:latin typeface="Trebuchet MS"/>
                <a:cs typeface="Trebuchet MS"/>
              </a:rPr>
              <a:t>Informed </a:t>
            </a:r>
            <a:r>
              <a:rPr sz="3200" b="1" spc="-135" dirty="0">
                <a:latin typeface="Trebuchet MS"/>
                <a:cs typeface="Trebuchet MS"/>
              </a:rPr>
              <a:t>Search </a:t>
            </a:r>
            <a:r>
              <a:rPr sz="3200" b="1" spc="-120" dirty="0">
                <a:latin typeface="Trebuchet MS"/>
                <a:cs typeface="Trebuchet MS"/>
              </a:rPr>
              <a:t>(A*)  </a:t>
            </a:r>
            <a:r>
              <a:rPr sz="3200" b="1" spc="-105" dirty="0">
                <a:latin typeface="Trebuchet MS"/>
                <a:cs typeface="Trebuchet MS"/>
              </a:rPr>
              <a:t>And</a:t>
            </a:r>
            <a:r>
              <a:rPr sz="3200" b="1" spc="-310" dirty="0">
                <a:latin typeface="Trebuchet MS"/>
                <a:cs typeface="Trebuchet MS"/>
              </a:rPr>
              <a:t> </a:t>
            </a:r>
            <a:r>
              <a:rPr sz="3200" b="1" spc="-105" dirty="0">
                <a:latin typeface="Trebuchet MS"/>
                <a:cs typeface="Trebuchet MS"/>
              </a:rPr>
              <a:t>its</a:t>
            </a:r>
            <a:r>
              <a:rPr sz="3200" b="1" spc="-300" dirty="0">
                <a:latin typeface="Trebuchet MS"/>
                <a:cs typeface="Trebuchet MS"/>
              </a:rPr>
              <a:t> </a:t>
            </a:r>
            <a:r>
              <a:rPr sz="3200" b="1" spc="-125" dirty="0">
                <a:latin typeface="Trebuchet MS"/>
                <a:cs typeface="Trebuchet MS"/>
              </a:rPr>
              <a:t>proof</a:t>
            </a:r>
            <a:r>
              <a:rPr sz="3200" b="1" spc="-290" dirty="0">
                <a:latin typeface="Trebuchet MS"/>
                <a:cs typeface="Trebuchet MS"/>
              </a:rPr>
              <a:t> </a:t>
            </a:r>
            <a:r>
              <a:rPr sz="3200" b="1" spc="-80" dirty="0">
                <a:latin typeface="Trebuchet MS"/>
                <a:cs typeface="Trebuchet MS"/>
              </a:rPr>
              <a:t>of</a:t>
            </a:r>
            <a:r>
              <a:rPr sz="3200" b="1" spc="-305" dirty="0">
                <a:latin typeface="Trebuchet MS"/>
                <a:cs typeface="Trebuchet MS"/>
              </a:rPr>
              <a:t> </a:t>
            </a:r>
            <a:r>
              <a:rPr sz="3200" b="1" spc="-145" dirty="0">
                <a:latin typeface="Trebuchet MS"/>
                <a:cs typeface="Trebuchet MS"/>
              </a:rPr>
              <a:t>optimiality</a:t>
            </a:r>
            <a:endParaRPr sz="3200">
              <a:latin typeface="Trebuchet MS"/>
              <a:cs typeface="Trebuchet MS"/>
            </a:endParaRPr>
          </a:p>
        </p:txBody>
      </p:sp>
    </p:spTree>
    <p:extLst>
      <p:ext uri="{BB962C8B-B14F-4D97-AF65-F5344CB8AC3E}">
        <p14:creationId xmlns:p14="http://schemas.microsoft.com/office/powerpoint/2010/main" val="50660955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08605" y="1431823"/>
            <a:ext cx="4257675" cy="1562100"/>
          </a:xfrm>
          <a:prstGeom prst="rect">
            <a:avLst/>
          </a:prstGeom>
        </p:spPr>
        <p:txBody>
          <a:bodyPr vert="horz" wrap="square" lIns="0" tIns="98425" rIns="0" bIns="0" rtlCol="0">
            <a:spAutoFit/>
          </a:bodyPr>
          <a:lstStyle/>
          <a:p>
            <a:pPr marL="469900" indent="-457200">
              <a:lnSpc>
                <a:spcPct val="100000"/>
              </a:lnSpc>
              <a:spcBef>
                <a:spcPts val="775"/>
              </a:spcBef>
              <a:buFont typeface="Wingdings"/>
              <a:buChar char=""/>
              <a:tabLst>
                <a:tab pos="469265" algn="l"/>
                <a:tab pos="469900" algn="l"/>
              </a:tabLst>
            </a:pPr>
            <a:r>
              <a:rPr sz="2800" spc="-5" dirty="0">
                <a:latin typeface="Arial"/>
                <a:cs typeface="Arial"/>
              </a:rPr>
              <a:t>Informed Search</a:t>
            </a:r>
            <a:r>
              <a:rPr sz="2800" spc="15" dirty="0">
                <a:latin typeface="Arial"/>
                <a:cs typeface="Arial"/>
              </a:rPr>
              <a:t> </a:t>
            </a:r>
            <a:r>
              <a:rPr sz="2800" spc="-5" dirty="0">
                <a:latin typeface="Arial"/>
                <a:cs typeface="Arial"/>
              </a:rPr>
              <a:t>(A*)</a:t>
            </a:r>
            <a:endParaRPr sz="2800">
              <a:latin typeface="Arial"/>
              <a:cs typeface="Arial"/>
            </a:endParaRPr>
          </a:p>
          <a:p>
            <a:pPr marL="469900" indent="-457200">
              <a:lnSpc>
                <a:spcPct val="100000"/>
              </a:lnSpc>
              <a:spcBef>
                <a:spcPts val="670"/>
              </a:spcBef>
              <a:buFont typeface="Wingdings"/>
              <a:buChar char=""/>
              <a:tabLst>
                <a:tab pos="469265" algn="l"/>
                <a:tab pos="469900" algn="l"/>
              </a:tabLst>
            </a:pPr>
            <a:r>
              <a:rPr sz="2800" spc="-5" dirty="0">
                <a:latin typeface="Arial"/>
                <a:cs typeface="Arial"/>
              </a:rPr>
              <a:t>Admissibility of</a:t>
            </a:r>
            <a:r>
              <a:rPr sz="2800" spc="10" dirty="0">
                <a:latin typeface="Arial"/>
                <a:cs typeface="Arial"/>
              </a:rPr>
              <a:t> </a:t>
            </a:r>
            <a:r>
              <a:rPr sz="2800" spc="-5" dirty="0">
                <a:latin typeface="Arial"/>
                <a:cs typeface="Arial"/>
              </a:rPr>
              <a:t>heuristic</a:t>
            </a:r>
            <a:endParaRPr sz="2800">
              <a:latin typeface="Arial"/>
              <a:cs typeface="Arial"/>
            </a:endParaRPr>
          </a:p>
          <a:p>
            <a:pPr marL="469900" indent="-457200">
              <a:lnSpc>
                <a:spcPct val="100000"/>
              </a:lnSpc>
              <a:spcBef>
                <a:spcPts val="675"/>
              </a:spcBef>
              <a:buFont typeface="Wingdings"/>
              <a:buChar char=""/>
              <a:tabLst>
                <a:tab pos="469265" algn="l"/>
                <a:tab pos="469900" algn="l"/>
              </a:tabLst>
            </a:pPr>
            <a:r>
              <a:rPr sz="2800" spc="-5" dirty="0">
                <a:latin typeface="Arial"/>
                <a:cs typeface="Arial"/>
              </a:rPr>
              <a:t>Optimality of</a:t>
            </a:r>
            <a:r>
              <a:rPr sz="2800" spc="-150" dirty="0">
                <a:latin typeface="Arial"/>
                <a:cs typeface="Arial"/>
              </a:rPr>
              <a:t> </a:t>
            </a:r>
            <a:r>
              <a:rPr sz="2800" spc="-5" dirty="0">
                <a:latin typeface="Arial"/>
                <a:cs typeface="Arial"/>
              </a:rPr>
              <a:t>A*</a:t>
            </a:r>
            <a:endParaRPr sz="2800">
              <a:latin typeface="Arial"/>
              <a:cs typeface="Arial"/>
            </a:endParaRPr>
          </a:p>
        </p:txBody>
      </p:sp>
      <p:sp>
        <p:nvSpPr>
          <p:cNvPr id="4" name="object 4"/>
          <p:cNvSpPr txBox="1"/>
          <p:nvPr/>
        </p:nvSpPr>
        <p:spPr>
          <a:xfrm>
            <a:off x="10407777" y="6639125"/>
            <a:ext cx="1706245" cy="182245"/>
          </a:xfrm>
          <a:prstGeom prst="rect">
            <a:avLst/>
          </a:prstGeom>
        </p:spPr>
        <p:txBody>
          <a:bodyPr vert="horz" wrap="square" lIns="0" tIns="0" rIns="0" bIns="0" rtlCol="0">
            <a:spAutoFit/>
          </a:bodyPr>
          <a:lstStyle/>
          <a:p>
            <a:pPr marL="12700">
              <a:lnSpc>
                <a:spcPct val="100000"/>
              </a:lnSpc>
            </a:pPr>
            <a:r>
              <a:rPr sz="1100" b="1" spc="-5" dirty="0">
                <a:solidFill>
                  <a:srgbClr val="0F1141"/>
                </a:solidFill>
                <a:latin typeface="Arial"/>
                <a:cs typeface="Arial"/>
              </a:rPr>
              <a:t>BITS </a:t>
            </a:r>
            <a:r>
              <a:rPr sz="1100" spc="-5" dirty="0">
                <a:solidFill>
                  <a:srgbClr val="0F1141"/>
                </a:solidFill>
                <a:latin typeface="Arial"/>
                <a:cs typeface="Arial"/>
              </a:rPr>
              <a:t>Pilani, Pilani</a:t>
            </a:r>
            <a:r>
              <a:rPr sz="1100" spc="-20" dirty="0">
                <a:solidFill>
                  <a:srgbClr val="0F1141"/>
                </a:solidFill>
                <a:latin typeface="Arial"/>
                <a:cs typeface="Arial"/>
              </a:rPr>
              <a:t> </a:t>
            </a:r>
            <a:r>
              <a:rPr sz="1100" dirty="0">
                <a:solidFill>
                  <a:srgbClr val="0F1141"/>
                </a:solidFill>
                <a:latin typeface="Arial"/>
                <a:cs typeface="Arial"/>
              </a:rPr>
              <a:t>Campus</a:t>
            </a:r>
            <a:endParaRPr sz="1100">
              <a:latin typeface="Arial"/>
              <a:cs typeface="Arial"/>
            </a:endParaRPr>
          </a:p>
        </p:txBody>
      </p:sp>
      <p:sp>
        <p:nvSpPr>
          <p:cNvPr id="3" name="object 3"/>
          <p:cNvSpPr txBox="1">
            <a:spLocks noGrp="1"/>
          </p:cNvSpPr>
          <p:nvPr>
            <p:ph type="title"/>
          </p:nvPr>
        </p:nvSpPr>
        <p:spPr>
          <a:xfrm>
            <a:off x="485343" y="379221"/>
            <a:ext cx="3359785" cy="574040"/>
          </a:xfrm>
          <a:prstGeom prst="rect">
            <a:avLst/>
          </a:prstGeom>
        </p:spPr>
        <p:txBody>
          <a:bodyPr vert="horz" wrap="square" lIns="0" tIns="12700" rIns="0" bIns="0" rtlCol="0">
            <a:spAutoFit/>
          </a:bodyPr>
          <a:lstStyle/>
          <a:p>
            <a:pPr marL="12700">
              <a:lnSpc>
                <a:spcPct val="100000"/>
              </a:lnSpc>
              <a:spcBef>
                <a:spcPts val="100"/>
              </a:spcBef>
            </a:pPr>
            <a:r>
              <a:rPr sz="3600" b="1" spc="-140" dirty="0">
                <a:solidFill>
                  <a:srgbClr val="000000"/>
                </a:solidFill>
                <a:latin typeface="Arial"/>
                <a:cs typeface="Arial"/>
              </a:rPr>
              <a:t>Session</a:t>
            </a:r>
            <a:r>
              <a:rPr sz="3600" b="1" spc="-330" dirty="0">
                <a:solidFill>
                  <a:srgbClr val="000000"/>
                </a:solidFill>
                <a:latin typeface="Arial"/>
                <a:cs typeface="Arial"/>
              </a:rPr>
              <a:t> </a:t>
            </a:r>
            <a:r>
              <a:rPr sz="3600" b="1" spc="-135" dirty="0">
                <a:solidFill>
                  <a:srgbClr val="000000"/>
                </a:solidFill>
                <a:latin typeface="Arial"/>
                <a:cs typeface="Arial"/>
              </a:rPr>
              <a:t>Content</a:t>
            </a:r>
            <a:endParaRPr sz="3600">
              <a:latin typeface="Arial"/>
              <a:cs typeface="Arial"/>
            </a:endParaRPr>
          </a:p>
        </p:txBody>
      </p:sp>
    </p:spTree>
    <p:extLst>
      <p:ext uri="{BB962C8B-B14F-4D97-AF65-F5344CB8AC3E}">
        <p14:creationId xmlns:p14="http://schemas.microsoft.com/office/powerpoint/2010/main" val="1187236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73723" y="6484620"/>
            <a:ext cx="3106420" cy="0"/>
          </a:xfrm>
          <a:custGeom>
            <a:avLst/>
            <a:gdLst/>
            <a:ahLst/>
            <a:cxnLst/>
            <a:rect l="l" t="t" r="r" b="b"/>
            <a:pathLst>
              <a:path w="3106420">
                <a:moveTo>
                  <a:pt x="0" y="0"/>
                </a:moveTo>
                <a:lnTo>
                  <a:pt x="3105912" y="0"/>
                </a:lnTo>
              </a:path>
            </a:pathLst>
          </a:custGeom>
          <a:ln w="48768">
            <a:solidFill>
              <a:srgbClr val="8EB4E2"/>
            </a:solidFill>
          </a:ln>
        </p:spPr>
        <p:txBody>
          <a:bodyPr wrap="square" lIns="0" tIns="0" rIns="0" bIns="0" rtlCol="0"/>
          <a:lstStyle/>
          <a:p>
            <a:endParaRPr/>
          </a:p>
        </p:txBody>
      </p:sp>
      <p:sp>
        <p:nvSpPr>
          <p:cNvPr id="3" name="object 3"/>
          <p:cNvSpPr/>
          <p:nvPr/>
        </p:nvSpPr>
        <p:spPr>
          <a:xfrm>
            <a:off x="9209531" y="6483096"/>
            <a:ext cx="2982595" cy="0"/>
          </a:xfrm>
          <a:custGeom>
            <a:avLst/>
            <a:gdLst/>
            <a:ahLst/>
            <a:cxnLst/>
            <a:rect l="l" t="t" r="r" b="b"/>
            <a:pathLst>
              <a:path w="2982595">
                <a:moveTo>
                  <a:pt x="0" y="0"/>
                </a:moveTo>
                <a:lnTo>
                  <a:pt x="2982468" y="0"/>
                </a:lnTo>
              </a:path>
            </a:pathLst>
          </a:custGeom>
          <a:ln w="45720">
            <a:solidFill>
              <a:srgbClr val="FF0000"/>
            </a:solidFill>
          </a:ln>
        </p:spPr>
        <p:txBody>
          <a:bodyPr wrap="square" lIns="0" tIns="0" rIns="0" bIns="0" rtlCol="0"/>
          <a:lstStyle/>
          <a:p>
            <a:endParaRPr/>
          </a:p>
        </p:txBody>
      </p:sp>
      <p:sp>
        <p:nvSpPr>
          <p:cNvPr id="4" name="object 4"/>
          <p:cNvSpPr/>
          <p:nvPr/>
        </p:nvSpPr>
        <p:spPr>
          <a:xfrm>
            <a:off x="2779776" y="6484620"/>
            <a:ext cx="3439795" cy="0"/>
          </a:xfrm>
          <a:custGeom>
            <a:avLst/>
            <a:gdLst/>
            <a:ahLst/>
            <a:cxnLst/>
            <a:rect l="l" t="t" r="r" b="b"/>
            <a:pathLst>
              <a:path w="3439795">
                <a:moveTo>
                  <a:pt x="0" y="0"/>
                </a:moveTo>
                <a:lnTo>
                  <a:pt x="3439667" y="0"/>
                </a:lnTo>
              </a:path>
            </a:pathLst>
          </a:custGeom>
          <a:ln w="48768">
            <a:solidFill>
              <a:srgbClr val="FFCE00"/>
            </a:solidFill>
          </a:ln>
        </p:spPr>
        <p:txBody>
          <a:bodyPr wrap="square" lIns="0" tIns="0" rIns="0" bIns="0" rtlCol="0"/>
          <a:lstStyle/>
          <a:p>
            <a:endParaRPr/>
          </a:p>
        </p:txBody>
      </p:sp>
      <p:sp>
        <p:nvSpPr>
          <p:cNvPr id="5" name="object 5"/>
          <p:cNvSpPr/>
          <p:nvPr/>
        </p:nvSpPr>
        <p:spPr>
          <a:xfrm>
            <a:off x="0" y="0"/>
            <a:ext cx="9400540" cy="1126490"/>
          </a:xfrm>
          <a:custGeom>
            <a:avLst/>
            <a:gdLst/>
            <a:ahLst/>
            <a:cxnLst/>
            <a:rect l="l" t="t" r="r" b="b"/>
            <a:pathLst>
              <a:path w="9400540" h="1126490">
                <a:moveTo>
                  <a:pt x="0" y="1126236"/>
                </a:moveTo>
                <a:lnTo>
                  <a:pt x="9400032" y="1126236"/>
                </a:lnTo>
                <a:lnTo>
                  <a:pt x="9400032" y="0"/>
                </a:lnTo>
                <a:lnTo>
                  <a:pt x="0" y="0"/>
                </a:lnTo>
                <a:lnTo>
                  <a:pt x="0" y="1126236"/>
                </a:lnTo>
                <a:close/>
              </a:path>
            </a:pathLst>
          </a:custGeom>
          <a:solidFill>
            <a:srgbClr val="FFFF00"/>
          </a:solidFill>
        </p:spPr>
        <p:txBody>
          <a:bodyPr wrap="square" lIns="0" tIns="0" rIns="0" bIns="0" rtlCol="0"/>
          <a:lstStyle/>
          <a:p>
            <a:endParaRPr/>
          </a:p>
        </p:txBody>
      </p:sp>
      <p:sp>
        <p:nvSpPr>
          <p:cNvPr id="6" name="object 6"/>
          <p:cNvSpPr/>
          <p:nvPr/>
        </p:nvSpPr>
        <p:spPr>
          <a:xfrm>
            <a:off x="3381755" y="1149858"/>
            <a:ext cx="3106420" cy="0"/>
          </a:xfrm>
          <a:custGeom>
            <a:avLst/>
            <a:gdLst/>
            <a:ahLst/>
            <a:cxnLst/>
            <a:rect l="l" t="t" r="r" b="b"/>
            <a:pathLst>
              <a:path w="3106420">
                <a:moveTo>
                  <a:pt x="0" y="0"/>
                </a:moveTo>
                <a:lnTo>
                  <a:pt x="3105912" y="0"/>
                </a:lnTo>
              </a:path>
            </a:pathLst>
          </a:custGeom>
          <a:ln w="47244">
            <a:solidFill>
              <a:srgbClr val="8EB4E2"/>
            </a:solidFill>
          </a:ln>
        </p:spPr>
        <p:txBody>
          <a:bodyPr wrap="square" lIns="0" tIns="0" rIns="0" bIns="0" rtlCol="0"/>
          <a:lstStyle/>
          <a:p>
            <a:endParaRPr/>
          </a:p>
        </p:txBody>
      </p:sp>
      <p:sp>
        <p:nvSpPr>
          <p:cNvPr id="7" name="object 7"/>
          <p:cNvSpPr/>
          <p:nvPr/>
        </p:nvSpPr>
        <p:spPr>
          <a:xfrm>
            <a:off x="6420611" y="1148333"/>
            <a:ext cx="2979420" cy="0"/>
          </a:xfrm>
          <a:custGeom>
            <a:avLst/>
            <a:gdLst/>
            <a:ahLst/>
            <a:cxnLst/>
            <a:rect l="l" t="t" r="r" b="b"/>
            <a:pathLst>
              <a:path w="2979420">
                <a:moveTo>
                  <a:pt x="0" y="0"/>
                </a:moveTo>
                <a:lnTo>
                  <a:pt x="2979419" y="0"/>
                </a:lnTo>
              </a:path>
            </a:pathLst>
          </a:custGeom>
          <a:ln w="44196">
            <a:solidFill>
              <a:srgbClr val="FF0000"/>
            </a:solidFill>
          </a:ln>
        </p:spPr>
        <p:txBody>
          <a:bodyPr wrap="square" lIns="0" tIns="0" rIns="0" bIns="0" rtlCol="0"/>
          <a:lstStyle/>
          <a:p>
            <a:endParaRPr/>
          </a:p>
        </p:txBody>
      </p:sp>
      <p:sp>
        <p:nvSpPr>
          <p:cNvPr id="8" name="object 8"/>
          <p:cNvSpPr/>
          <p:nvPr/>
        </p:nvSpPr>
        <p:spPr>
          <a:xfrm>
            <a:off x="0" y="1149858"/>
            <a:ext cx="3429000" cy="0"/>
          </a:xfrm>
          <a:custGeom>
            <a:avLst/>
            <a:gdLst/>
            <a:ahLst/>
            <a:cxnLst/>
            <a:rect l="l" t="t" r="r" b="b"/>
            <a:pathLst>
              <a:path w="3429000">
                <a:moveTo>
                  <a:pt x="0" y="0"/>
                </a:moveTo>
                <a:lnTo>
                  <a:pt x="3429000" y="0"/>
                </a:lnTo>
              </a:path>
            </a:pathLst>
          </a:custGeom>
          <a:ln w="47244">
            <a:solidFill>
              <a:srgbClr val="FFCE00"/>
            </a:solidFill>
          </a:ln>
        </p:spPr>
        <p:txBody>
          <a:bodyPr wrap="square" lIns="0" tIns="0" rIns="0" bIns="0" rtlCol="0"/>
          <a:lstStyle/>
          <a:p>
            <a:endParaRPr/>
          </a:p>
        </p:txBody>
      </p:sp>
      <p:sp>
        <p:nvSpPr>
          <p:cNvPr id="9" name="object 9"/>
          <p:cNvSpPr txBox="1"/>
          <p:nvPr/>
        </p:nvSpPr>
        <p:spPr>
          <a:xfrm>
            <a:off x="9774428" y="595630"/>
            <a:ext cx="1678305" cy="617855"/>
          </a:xfrm>
          <a:prstGeom prst="rect">
            <a:avLst/>
          </a:prstGeom>
        </p:spPr>
        <p:txBody>
          <a:bodyPr vert="horz" wrap="square" lIns="0" tIns="13335" rIns="0" bIns="0" rtlCol="0">
            <a:spAutoFit/>
          </a:bodyPr>
          <a:lstStyle/>
          <a:p>
            <a:pPr marL="12700">
              <a:lnSpc>
                <a:spcPts val="3050"/>
              </a:lnSpc>
              <a:spcBef>
                <a:spcPts val="105"/>
              </a:spcBef>
            </a:pPr>
            <a:r>
              <a:rPr sz="2600" b="1" dirty="0">
                <a:solidFill>
                  <a:srgbClr val="000099"/>
                </a:solidFill>
                <a:latin typeface="Arial"/>
                <a:cs typeface="Arial"/>
              </a:rPr>
              <a:t>BITS</a:t>
            </a:r>
            <a:r>
              <a:rPr sz="2600" b="1" spc="-85" dirty="0">
                <a:solidFill>
                  <a:srgbClr val="000099"/>
                </a:solidFill>
                <a:latin typeface="Arial"/>
                <a:cs typeface="Arial"/>
              </a:rPr>
              <a:t> </a:t>
            </a:r>
            <a:r>
              <a:rPr sz="2600" dirty="0">
                <a:solidFill>
                  <a:srgbClr val="000099"/>
                </a:solidFill>
                <a:latin typeface="Arial"/>
                <a:cs typeface="Arial"/>
              </a:rPr>
              <a:t>Pilani</a:t>
            </a:r>
            <a:endParaRPr sz="2600">
              <a:latin typeface="Arial"/>
              <a:cs typeface="Arial"/>
            </a:endParaRPr>
          </a:p>
          <a:p>
            <a:pPr marL="13970">
              <a:lnSpc>
                <a:spcPts val="1610"/>
              </a:lnSpc>
            </a:pPr>
            <a:r>
              <a:rPr sz="1400" dirty="0">
                <a:solidFill>
                  <a:srgbClr val="000099"/>
                </a:solidFill>
                <a:latin typeface="Arial"/>
                <a:cs typeface="Arial"/>
              </a:rPr>
              <a:t>Pilani</a:t>
            </a:r>
            <a:r>
              <a:rPr sz="1400" spc="-20" dirty="0">
                <a:solidFill>
                  <a:srgbClr val="000099"/>
                </a:solidFill>
                <a:latin typeface="Arial"/>
                <a:cs typeface="Arial"/>
              </a:rPr>
              <a:t> </a:t>
            </a:r>
            <a:r>
              <a:rPr sz="1400" dirty="0">
                <a:solidFill>
                  <a:srgbClr val="000099"/>
                </a:solidFill>
                <a:latin typeface="Arial"/>
                <a:cs typeface="Arial"/>
              </a:rPr>
              <a:t>Campus</a:t>
            </a:r>
            <a:endParaRPr sz="1400">
              <a:latin typeface="Arial"/>
              <a:cs typeface="Arial"/>
            </a:endParaRPr>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8/29/2020 7:42</a:t>
            </a:r>
            <a:r>
              <a:rPr spc="-65" dirty="0"/>
              <a:t> </a:t>
            </a:r>
            <a:r>
              <a:rPr dirty="0"/>
              <a:t>PM</a:t>
            </a:r>
          </a:p>
        </p:txBody>
      </p:sp>
      <p:sp>
        <p:nvSpPr>
          <p:cNvPr id="13" name="object 13"/>
          <p:cNvSpPr txBox="1"/>
          <p:nvPr/>
        </p:nvSpPr>
        <p:spPr>
          <a:xfrm>
            <a:off x="11806935" y="6601231"/>
            <a:ext cx="128270" cy="178435"/>
          </a:xfrm>
          <a:prstGeom prst="rect">
            <a:avLst/>
          </a:prstGeom>
        </p:spPr>
        <p:txBody>
          <a:bodyPr vert="horz" wrap="square" lIns="0" tIns="0" rIns="0" bIns="0" rtlCol="0">
            <a:spAutoFit/>
          </a:bodyPr>
          <a:lstStyle/>
          <a:p>
            <a:pPr marL="25400">
              <a:lnSpc>
                <a:spcPts val="1240"/>
              </a:lnSpc>
            </a:pPr>
            <a:fld id="{81D60167-4931-47E6-BA6A-407CBD079E47}" type="slidenum">
              <a:rPr sz="1200" dirty="0">
                <a:solidFill>
                  <a:srgbClr val="888888"/>
                </a:solidFill>
                <a:latin typeface="Calibri"/>
                <a:cs typeface="Calibri"/>
              </a:rPr>
              <a:t>2</a:t>
            </a:fld>
            <a:endParaRPr sz="1200">
              <a:latin typeface="Calibri"/>
              <a:cs typeface="Calibri"/>
            </a:endParaRPr>
          </a:p>
        </p:txBody>
      </p:sp>
      <p:sp>
        <p:nvSpPr>
          <p:cNvPr id="10" name="object 10"/>
          <p:cNvSpPr txBox="1">
            <a:spLocks noGrp="1"/>
          </p:cNvSpPr>
          <p:nvPr>
            <p:ph type="title"/>
          </p:nvPr>
        </p:nvSpPr>
        <p:spPr>
          <a:xfrm>
            <a:off x="2293366" y="245490"/>
            <a:ext cx="4812030" cy="574040"/>
          </a:xfrm>
          <a:prstGeom prst="rect">
            <a:avLst/>
          </a:prstGeom>
        </p:spPr>
        <p:txBody>
          <a:bodyPr vert="horz" wrap="square" lIns="0" tIns="12700" rIns="0" bIns="0" rtlCol="0">
            <a:spAutoFit/>
          </a:bodyPr>
          <a:lstStyle/>
          <a:p>
            <a:pPr marL="12700">
              <a:lnSpc>
                <a:spcPct val="100000"/>
              </a:lnSpc>
              <a:spcBef>
                <a:spcPts val="100"/>
              </a:spcBef>
            </a:pPr>
            <a:r>
              <a:rPr sz="3600" spc="-15" dirty="0">
                <a:solidFill>
                  <a:srgbClr val="001F5F"/>
                </a:solidFill>
                <a:latin typeface="Palatino Linotype"/>
                <a:cs typeface="Palatino Linotype"/>
              </a:rPr>
              <a:t>Objectives </a:t>
            </a:r>
            <a:r>
              <a:rPr sz="3600" dirty="0">
                <a:solidFill>
                  <a:srgbClr val="001F5F"/>
                </a:solidFill>
                <a:latin typeface="Palatino Linotype"/>
                <a:cs typeface="Palatino Linotype"/>
              </a:rPr>
              <a:t>of </a:t>
            </a:r>
            <a:r>
              <a:rPr sz="3600" spc="-5" dirty="0">
                <a:solidFill>
                  <a:srgbClr val="001F5F"/>
                </a:solidFill>
                <a:latin typeface="Palatino Linotype"/>
                <a:cs typeface="Palatino Linotype"/>
              </a:rPr>
              <a:t>the</a:t>
            </a:r>
            <a:r>
              <a:rPr sz="3600" spc="-40" dirty="0">
                <a:solidFill>
                  <a:srgbClr val="001F5F"/>
                </a:solidFill>
                <a:latin typeface="Palatino Linotype"/>
                <a:cs typeface="Palatino Linotype"/>
              </a:rPr>
              <a:t> </a:t>
            </a:r>
            <a:r>
              <a:rPr sz="3600" dirty="0">
                <a:solidFill>
                  <a:srgbClr val="001F5F"/>
                </a:solidFill>
                <a:latin typeface="Palatino Linotype"/>
                <a:cs typeface="Palatino Linotype"/>
              </a:rPr>
              <a:t>course</a:t>
            </a:r>
            <a:endParaRPr sz="3600">
              <a:latin typeface="Palatino Linotype"/>
              <a:cs typeface="Palatino Linotype"/>
            </a:endParaRPr>
          </a:p>
        </p:txBody>
      </p:sp>
      <p:sp>
        <p:nvSpPr>
          <p:cNvPr id="11" name="object 11"/>
          <p:cNvSpPr txBox="1"/>
          <p:nvPr/>
        </p:nvSpPr>
        <p:spPr>
          <a:xfrm>
            <a:off x="688340" y="1605737"/>
            <a:ext cx="10513695" cy="4221480"/>
          </a:xfrm>
          <a:prstGeom prst="rect">
            <a:avLst/>
          </a:prstGeom>
        </p:spPr>
        <p:txBody>
          <a:bodyPr vert="horz" wrap="square" lIns="0" tIns="10160" rIns="0" bIns="0" rtlCol="0">
            <a:spAutoFit/>
          </a:bodyPr>
          <a:lstStyle/>
          <a:p>
            <a:pPr marL="355600" marR="662305" indent="-342900">
              <a:lnSpc>
                <a:spcPct val="100699"/>
              </a:lnSpc>
              <a:spcBef>
                <a:spcPts val="80"/>
              </a:spcBef>
              <a:buFont typeface="Arial"/>
              <a:buChar char="•"/>
              <a:tabLst>
                <a:tab pos="354965" algn="l"/>
                <a:tab pos="355600" algn="l"/>
              </a:tabLst>
            </a:pPr>
            <a:r>
              <a:rPr sz="3200" spc="-110" dirty="0">
                <a:solidFill>
                  <a:srgbClr val="001F5F"/>
                </a:solidFill>
                <a:latin typeface="Palatino Linotype"/>
                <a:cs typeface="Palatino Linotype"/>
              </a:rPr>
              <a:t>To </a:t>
            </a:r>
            <a:r>
              <a:rPr sz="3200" spc="-5" dirty="0">
                <a:solidFill>
                  <a:srgbClr val="001F5F"/>
                </a:solidFill>
                <a:latin typeface="Palatino Linotype"/>
                <a:cs typeface="Palatino Linotype"/>
              </a:rPr>
              <a:t>provide </a:t>
            </a:r>
            <a:r>
              <a:rPr sz="3200" dirty="0">
                <a:solidFill>
                  <a:srgbClr val="001F5F"/>
                </a:solidFill>
                <a:latin typeface="Palatino Linotype"/>
                <a:cs typeface="Palatino Linotype"/>
              </a:rPr>
              <a:t>solid foundation </a:t>
            </a:r>
            <a:r>
              <a:rPr sz="3200" spc="-5" dirty="0">
                <a:solidFill>
                  <a:srgbClr val="001F5F"/>
                </a:solidFill>
                <a:latin typeface="Palatino Linotype"/>
                <a:cs typeface="Palatino Linotype"/>
              </a:rPr>
              <a:t>for </a:t>
            </a:r>
            <a:r>
              <a:rPr sz="3200" dirty="0">
                <a:solidFill>
                  <a:srgbClr val="001F5F"/>
                </a:solidFill>
                <a:latin typeface="Palatino Linotype"/>
                <a:cs typeface="Palatino Linotype"/>
              </a:rPr>
              <a:t>designing </a:t>
            </a:r>
            <a:r>
              <a:rPr sz="3200" spc="-5" dirty="0">
                <a:solidFill>
                  <a:srgbClr val="001F5F"/>
                </a:solidFill>
                <a:latin typeface="Palatino Linotype"/>
                <a:cs typeface="Palatino Linotype"/>
              </a:rPr>
              <a:t>intelligent  </a:t>
            </a:r>
            <a:r>
              <a:rPr sz="3200" dirty="0">
                <a:solidFill>
                  <a:srgbClr val="001F5F"/>
                </a:solidFill>
                <a:latin typeface="Palatino Linotype"/>
                <a:cs typeface="Palatino Linotype"/>
              </a:rPr>
              <a:t>agents</a:t>
            </a:r>
            <a:endParaRPr sz="3200">
              <a:latin typeface="Palatino Linotype"/>
              <a:cs typeface="Palatino Linotype"/>
            </a:endParaRPr>
          </a:p>
          <a:p>
            <a:pPr marL="355600" marR="1195070" indent="-342900">
              <a:lnSpc>
                <a:spcPct val="100000"/>
              </a:lnSpc>
              <a:spcBef>
                <a:spcPts val="740"/>
              </a:spcBef>
              <a:buFont typeface="Arial"/>
              <a:buChar char="•"/>
              <a:tabLst>
                <a:tab pos="354965" algn="l"/>
                <a:tab pos="355600" algn="l"/>
              </a:tabLst>
            </a:pPr>
            <a:r>
              <a:rPr sz="3200" dirty="0">
                <a:solidFill>
                  <a:srgbClr val="001F5F"/>
                </a:solidFill>
                <a:latin typeface="Palatino Linotype"/>
                <a:cs typeface="Palatino Linotype"/>
              </a:rPr>
              <a:t>Learn </a:t>
            </a:r>
            <a:r>
              <a:rPr sz="3200" spc="-5" dirty="0">
                <a:solidFill>
                  <a:srgbClr val="001F5F"/>
                </a:solidFill>
                <a:latin typeface="Palatino Linotype"/>
                <a:cs typeface="Palatino Linotype"/>
              </a:rPr>
              <a:t>the representation </a:t>
            </a:r>
            <a:r>
              <a:rPr sz="3200" dirty="0">
                <a:solidFill>
                  <a:srgbClr val="001F5F"/>
                </a:solidFill>
                <a:latin typeface="Palatino Linotype"/>
                <a:cs typeface="Palatino Linotype"/>
              </a:rPr>
              <a:t>and </a:t>
            </a:r>
            <a:r>
              <a:rPr sz="3200" spc="-5" dirty="0">
                <a:solidFill>
                  <a:srgbClr val="001F5F"/>
                </a:solidFill>
                <a:latin typeface="Palatino Linotype"/>
                <a:cs typeface="Palatino Linotype"/>
              </a:rPr>
              <a:t>use </a:t>
            </a:r>
            <a:r>
              <a:rPr sz="3200" dirty="0">
                <a:solidFill>
                  <a:srgbClr val="001F5F"/>
                </a:solidFill>
                <a:latin typeface="Palatino Linotype"/>
                <a:cs typeface="Palatino Linotype"/>
              </a:rPr>
              <a:t>of </a:t>
            </a:r>
            <a:r>
              <a:rPr sz="3200" spc="-5" dirty="0">
                <a:solidFill>
                  <a:srgbClr val="001F5F"/>
                </a:solidFill>
                <a:latin typeface="Palatino Linotype"/>
                <a:cs typeface="Palatino Linotype"/>
              </a:rPr>
              <a:t>knowledge </a:t>
            </a:r>
            <a:r>
              <a:rPr sz="3200" dirty="0">
                <a:solidFill>
                  <a:srgbClr val="001F5F"/>
                </a:solidFill>
                <a:latin typeface="Palatino Linotype"/>
                <a:cs typeface="Palatino Linotype"/>
              </a:rPr>
              <a:t>in  </a:t>
            </a:r>
            <a:r>
              <a:rPr sz="3200" spc="-5" dirty="0">
                <a:solidFill>
                  <a:srgbClr val="001F5F"/>
                </a:solidFill>
                <a:latin typeface="Palatino Linotype"/>
                <a:cs typeface="Palatino Linotype"/>
              </a:rPr>
              <a:t>inference-based problem </a:t>
            </a:r>
            <a:r>
              <a:rPr sz="3200" dirty="0">
                <a:solidFill>
                  <a:srgbClr val="001F5F"/>
                </a:solidFill>
                <a:latin typeface="Palatino Linotype"/>
                <a:cs typeface="Palatino Linotype"/>
              </a:rPr>
              <a:t>solving</a:t>
            </a:r>
            <a:r>
              <a:rPr sz="3200" spc="15" dirty="0">
                <a:solidFill>
                  <a:srgbClr val="001F5F"/>
                </a:solidFill>
                <a:latin typeface="Palatino Linotype"/>
                <a:cs typeface="Palatino Linotype"/>
              </a:rPr>
              <a:t> </a:t>
            </a:r>
            <a:r>
              <a:rPr sz="3200" spc="-5" dirty="0">
                <a:solidFill>
                  <a:srgbClr val="001F5F"/>
                </a:solidFill>
                <a:latin typeface="Palatino Linotype"/>
                <a:cs typeface="Palatino Linotype"/>
              </a:rPr>
              <a:t>approaches.</a:t>
            </a:r>
            <a:endParaRPr sz="3200">
              <a:latin typeface="Palatino Linotype"/>
              <a:cs typeface="Palatino Linotype"/>
            </a:endParaRPr>
          </a:p>
          <a:p>
            <a:pPr marL="355600" marR="41275" indent="-342900">
              <a:lnSpc>
                <a:spcPct val="100000"/>
              </a:lnSpc>
              <a:spcBef>
                <a:spcPts val="770"/>
              </a:spcBef>
              <a:buFont typeface="Arial"/>
              <a:buChar char="•"/>
              <a:tabLst>
                <a:tab pos="354965" algn="l"/>
                <a:tab pos="355600" algn="l"/>
              </a:tabLst>
            </a:pPr>
            <a:r>
              <a:rPr sz="3200" dirty="0">
                <a:solidFill>
                  <a:srgbClr val="001F5F"/>
                </a:solidFill>
                <a:latin typeface="Palatino Linotype"/>
                <a:cs typeface="Palatino Linotype"/>
              </a:rPr>
              <a:t>Learn </a:t>
            </a:r>
            <a:r>
              <a:rPr sz="3200" spc="-5" dirty="0">
                <a:solidFill>
                  <a:srgbClr val="001F5F"/>
                </a:solidFill>
                <a:latin typeface="Palatino Linotype"/>
                <a:cs typeface="Palatino Linotype"/>
              </a:rPr>
              <a:t>to </a:t>
            </a:r>
            <a:r>
              <a:rPr sz="3200" dirty="0">
                <a:solidFill>
                  <a:srgbClr val="001F5F"/>
                </a:solidFill>
                <a:latin typeface="Palatino Linotype"/>
                <a:cs typeface="Palatino Linotype"/>
              </a:rPr>
              <a:t>apply </a:t>
            </a:r>
            <a:r>
              <a:rPr sz="3200" spc="-5" dirty="0">
                <a:solidFill>
                  <a:srgbClr val="001F5F"/>
                </a:solidFill>
                <a:latin typeface="Palatino Linotype"/>
                <a:cs typeface="Palatino Linotype"/>
              </a:rPr>
              <a:t>probability theory to </a:t>
            </a:r>
            <a:r>
              <a:rPr sz="3200" dirty="0">
                <a:solidFill>
                  <a:srgbClr val="001F5F"/>
                </a:solidFill>
                <a:latin typeface="Palatino Linotype"/>
                <a:cs typeface="Palatino Linotype"/>
              </a:rPr>
              <a:t>describe and model  agents </a:t>
            </a:r>
            <a:r>
              <a:rPr sz="3200" spc="-5" dirty="0">
                <a:solidFill>
                  <a:srgbClr val="001F5F"/>
                </a:solidFill>
                <a:latin typeface="Palatino Linotype"/>
                <a:cs typeface="Palatino Linotype"/>
              </a:rPr>
              <a:t>operating in </a:t>
            </a:r>
            <a:r>
              <a:rPr sz="3200" dirty="0">
                <a:solidFill>
                  <a:srgbClr val="001F5F"/>
                </a:solidFill>
                <a:latin typeface="Palatino Linotype"/>
                <a:cs typeface="Palatino Linotype"/>
              </a:rPr>
              <a:t>uncertain</a:t>
            </a:r>
            <a:r>
              <a:rPr sz="3200" spc="10" dirty="0">
                <a:solidFill>
                  <a:srgbClr val="001F5F"/>
                </a:solidFill>
                <a:latin typeface="Palatino Linotype"/>
                <a:cs typeface="Palatino Linotype"/>
              </a:rPr>
              <a:t> </a:t>
            </a:r>
            <a:r>
              <a:rPr sz="3200" spc="-5" dirty="0">
                <a:solidFill>
                  <a:srgbClr val="001F5F"/>
                </a:solidFill>
                <a:latin typeface="Palatino Linotype"/>
                <a:cs typeface="Palatino Linotype"/>
              </a:rPr>
              <a:t>environments.</a:t>
            </a:r>
            <a:endParaRPr sz="3200">
              <a:latin typeface="Palatino Linotype"/>
              <a:cs typeface="Palatino Linotype"/>
            </a:endParaRPr>
          </a:p>
          <a:p>
            <a:pPr marL="355600" marR="5080" indent="-342900">
              <a:lnSpc>
                <a:spcPct val="100000"/>
              </a:lnSpc>
              <a:spcBef>
                <a:spcPts val="770"/>
              </a:spcBef>
              <a:buFont typeface="Arial"/>
              <a:buChar char="•"/>
              <a:tabLst>
                <a:tab pos="354965" algn="l"/>
                <a:tab pos="355600" algn="l"/>
              </a:tabLst>
            </a:pPr>
            <a:r>
              <a:rPr sz="3200" dirty="0">
                <a:solidFill>
                  <a:srgbClr val="001F5F"/>
                </a:solidFill>
                <a:latin typeface="Palatino Linotype"/>
                <a:cs typeface="Palatino Linotype"/>
              </a:rPr>
              <a:t>Learn </a:t>
            </a:r>
            <a:r>
              <a:rPr sz="3200" spc="-5" dirty="0">
                <a:solidFill>
                  <a:srgbClr val="001F5F"/>
                </a:solidFill>
                <a:latin typeface="Palatino Linotype"/>
                <a:cs typeface="Palatino Linotype"/>
              </a:rPr>
              <a:t>the </a:t>
            </a:r>
            <a:r>
              <a:rPr sz="3200" dirty="0">
                <a:solidFill>
                  <a:srgbClr val="001F5F"/>
                </a:solidFill>
                <a:latin typeface="Palatino Linotype"/>
                <a:cs typeface="Palatino Linotype"/>
              </a:rPr>
              <a:t>optimization </a:t>
            </a:r>
            <a:r>
              <a:rPr sz="3200" spc="5" dirty="0">
                <a:solidFill>
                  <a:srgbClr val="001F5F"/>
                </a:solidFill>
                <a:latin typeface="Palatino Linotype"/>
                <a:cs typeface="Palatino Linotype"/>
              </a:rPr>
              <a:t>models </a:t>
            </a:r>
            <a:r>
              <a:rPr sz="3200" dirty="0">
                <a:solidFill>
                  <a:srgbClr val="001F5F"/>
                </a:solidFill>
                <a:latin typeface="Palatino Linotype"/>
                <a:cs typeface="Palatino Linotype"/>
              </a:rPr>
              <a:t>of computation and  processing </a:t>
            </a:r>
            <a:r>
              <a:rPr sz="3200" spc="-5" dirty="0">
                <a:solidFill>
                  <a:srgbClr val="001F5F"/>
                </a:solidFill>
                <a:latin typeface="Palatino Linotype"/>
                <a:cs typeface="Palatino Linotype"/>
              </a:rPr>
              <a:t>in </a:t>
            </a:r>
            <a:r>
              <a:rPr sz="3200" dirty="0">
                <a:solidFill>
                  <a:srgbClr val="001F5F"/>
                </a:solidFill>
                <a:latin typeface="Palatino Linotype"/>
                <a:cs typeface="Palatino Linotype"/>
              </a:rPr>
              <a:t>real </a:t>
            </a:r>
            <a:r>
              <a:rPr sz="3200" spc="-10" dirty="0">
                <a:solidFill>
                  <a:srgbClr val="001F5F"/>
                </a:solidFill>
                <a:latin typeface="Palatino Linotype"/>
                <a:cs typeface="Palatino Linotype"/>
              </a:rPr>
              <a:t>world </a:t>
            </a:r>
            <a:r>
              <a:rPr sz="3200" dirty="0">
                <a:solidFill>
                  <a:srgbClr val="001F5F"/>
                </a:solidFill>
                <a:latin typeface="Palatino Linotype"/>
                <a:cs typeface="Palatino Linotype"/>
              </a:rPr>
              <a:t>application of </a:t>
            </a:r>
            <a:r>
              <a:rPr sz="3200" spc="-5" dirty="0">
                <a:solidFill>
                  <a:srgbClr val="001F5F"/>
                </a:solidFill>
                <a:latin typeface="Palatino Linotype"/>
                <a:cs typeface="Palatino Linotype"/>
              </a:rPr>
              <a:t>intelligent</a:t>
            </a:r>
            <a:r>
              <a:rPr sz="3200" spc="15" dirty="0">
                <a:solidFill>
                  <a:srgbClr val="001F5F"/>
                </a:solidFill>
                <a:latin typeface="Palatino Linotype"/>
                <a:cs typeface="Palatino Linotype"/>
              </a:rPr>
              <a:t> </a:t>
            </a:r>
            <a:r>
              <a:rPr sz="3200" dirty="0">
                <a:solidFill>
                  <a:srgbClr val="001F5F"/>
                </a:solidFill>
                <a:latin typeface="Palatino Linotype"/>
                <a:cs typeface="Palatino Linotype"/>
              </a:rPr>
              <a:t>agents</a:t>
            </a:r>
            <a:endParaRPr sz="3200">
              <a:latin typeface="Palatino Linotype"/>
              <a:cs typeface="Palatino Linotyp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73723" y="6484620"/>
            <a:ext cx="3106420" cy="0"/>
          </a:xfrm>
          <a:custGeom>
            <a:avLst/>
            <a:gdLst/>
            <a:ahLst/>
            <a:cxnLst/>
            <a:rect l="l" t="t" r="r" b="b"/>
            <a:pathLst>
              <a:path w="3106420">
                <a:moveTo>
                  <a:pt x="0" y="0"/>
                </a:moveTo>
                <a:lnTo>
                  <a:pt x="3105912" y="0"/>
                </a:lnTo>
              </a:path>
            </a:pathLst>
          </a:custGeom>
          <a:ln w="48768">
            <a:solidFill>
              <a:srgbClr val="8EB4E2"/>
            </a:solidFill>
          </a:ln>
        </p:spPr>
        <p:txBody>
          <a:bodyPr wrap="square" lIns="0" tIns="0" rIns="0" bIns="0" rtlCol="0"/>
          <a:lstStyle/>
          <a:p>
            <a:endParaRPr/>
          </a:p>
        </p:txBody>
      </p:sp>
      <p:sp>
        <p:nvSpPr>
          <p:cNvPr id="3" name="object 3"/>
          <p:cNvSpPr/>
          <p:nvPr/>
        </p:nvSpPr>
        <p:spPr>
          <a:xfrm>
            <a:off x="9209531" y="6483096"/>
            <a:ext cx="2982595" cy="0"/>
          </a:xfrm>
          <a:custGeom>
            <a:avLst/>
            <a:gdLst/>
            <a:ahLst/>
            <a:cxnLst/>
            <a:rect l="l" t="t" r="r" b="b"/>
            <a:pathLst>
              <a:path w="2982595">
                <a:moveTo>
                  <a:pt x="0" y="0"/>
                </a:moveTo>
                <a:lnTo>
                  <a:pt x="2982468" y="0"/>
                </a:lnTo>
              </a:path>
            </a:pathLst>
          </a:custGeom>
          <a:ln w="45720">
            <a:solidFill>
              <a:srgbClr val="FF0000"/>
            </a:solidFill>
          </a:ln>
        </p:spPr>
        <p:txBody>
          <a:bodyPr wrap="square" lIns="0" tIns="0" rIns="0" bIns="0" rtlCol="0"/>
          <a:lstStyle/>
          <a:p>
            <a:endParaRPr/>
          </a:p>
        </p:txBody>
      </p:sp>
      <p:sp>
        <p:nvSpPr>
          <p:cNvPr id="4" name="object 4"/>
          <p:cNvSpPr/>
          <p:nvPr/>
        </p:nvSpPr>
        <p:spPr>
          <a:xfrm>
            <a:off x="2779776" y="6484620"/>
            <a:ext cx="3439795" cy="0"/>
          </a:xfrm>
          <a:custGeom>
            <a:avLst/>
            <a:gdLst/>
            <a:ahLst/>
            <a:cxnLst/>
            <a:rect l="l" t="t" r="r" b="b"/>
            <a:pathLst>
              <a:path w="3439795">
                <a:moveTo>
                  <a:pt x="0" y="0"/>
                </a:moveTo>
                <a:lnTo>
                  <a:pt x="3439667" y="0"/>
                </a:lnTo>
              </a:path>
            </a:pathLst>
          </a:custGeom>
          <a:ln w="48768">
            <a:solidFill>
              <a:srgbClr val="FFCE00"/>
            </a:solidFill>
          </a:ln>
        </p:spPr>
        <p:txBody>
          <a:bodyPr wrap="square" lIns="0" tIns="0" rIns="0" bIns="0" rtlCol="0"/>
          <a:lstStyle/>
          <a:p>
            <a:endParaRPr/>
          </a:p>
        </p:txBody>
      </p:sp>
      <p:sp>
        <p:nvSpPr>
          <p:cNvPr id="5" name="object 5"/>
          <p:cNvSpPr/>
          <p:nvPr/>
        </p:nvSpPr>
        <p:spPr>
          <a:xfrm>
            <a:off x="0" y="0"/>
            <a:ext cx="9400540" cy="1126490"/>
          </a:xfrm>
          <a:custGeom>
            <a:avLst/>
            <a:gdLst/>
            <a:ahLst/>
            <a:cxnLst/>
            <a:rect l="l" t="t" r="r" b="b"/>
            <a:pathLst>
              <a:path w="9400540" h="1126490">
                <a:moveTo>
                  <a:pt x="0" y="1126236"/>
                </a:moveTo>
                <a:lnTo>
                  <a:pt x="9400032" y="1126236"/>
                </a:lnTo>
                <a:lnTo>
                  <a:pt x="9400032" y="0"/>
                </a:lnTo>
                <a:lnTo>
                  <a:pt x="0" y="0"/>
                </a:lnTo>
                <a:lnTo>
                  <a:pt x="0" y="1126236"/>
                </a:lnTo>
                <a:close/>
              </a:path>
            </a:pathLst>
          </a:custGeom>
          <a:solidFill>
            <a:srgbClr val="FFFF00"/>
          </a:solidFill>
        </p:spPr>
        <p:txBody>
          <a:bodyPr wrap="square" lIns="0" tIns="0" rIns="0" bIns="0" rtlCol="0"/>
          <a:lstStyle/>
          <a:p>
            <a:endParaRPr/>
          </a:p>
        </p:txBody>
      </p:sp>
      <p:sp>
        <p:nvSpPr>
          <p:cNvPr id="6" name="object 6"/>
          <p:cNvSpPr/>
          <p:nvPr/>
        </p:nvSpPr>
        <p:spPr>
          <a:xfrm>
            <a:off x="3381755" y="1149858"/>
            <a:ext cx="3106420" cy="0"/>
          </a:xfrm>
          <a:custGeom>
            <a:avLst/>
            <a:gdLst/>
            <a:ahLst/>
            <a:cxnLst/>
            <a:rect l="l" t="t" r="r" b="b"/>
            <a:pathLst>
              <a:path w="3106420">
                <a:moveTo>
                  <a:pt x="0" y="0"/>
                </a:moveTo>
                <a:lnTo>
                  <a:pt x="3105912" y="0"/>
                </a:lnTo>
              </a:path>
            </a:pathLst>
          </a:custGeom>
          <a:ln w="47244">
            <a:solidFill>
              <a:srgbClr val="8EB4E2"/>
            </a:solidFill>
          </a:ln>
        </p:spPr>
        <p:txBody>
          <a:bodyPr wrap="square" lIns="0" tIns="0" rIns="0" bIns="0" rtlCol="0"/>
          <a:lstStyle/>
          <a:p>
            <a:endParaRPr/>
          </a:p>
        </p:txBody>
      </p:sp>
      <p:sp>
        <p:nvSpPr>
          <p:cNvPr id="7" name="object 7"/>
          <p:cNvSpPr/>
          <p:nvPr/>
        </p:nvSpPr>
        <p:spPr>
          <a:xfrm>
            <a:off x="6420611" y="1148333"/>
            <a:ext cx="2979420" cy="0"/>
          </a:xfrm>
          <a:custGeom>
            <a:avLst/>
            <a:gdLst/>
            <a:ahLst/>
            <a:cxnLst/>
            <a:rect l="l" t="t" r="r" b="b"/>
            <a:pathLst>
              <a:path w="2979420">
                <a:moveTo>
                  <a:pt x="0" y="0"/>
                </a:moveTo>
                <a:lnTo>
                  <a:pt x="2979419" y="0"/>
                </a:lnTo>
              </a:path>
            </a:pathLst>
          </a:custGeom>
          <a:ln w="44196">
            <a:solidFill>
              <a:srgbClr val="FF0000"/>
            </a:solidFill>
          </a:ln>
        </p:spPr>
        <p:txBody>
          <a:bodyPr wrap="square" lIns="0" tIns="0" rIns="0" bIns="0" rtlCol="0"/>
          <a:lstStyle/>
          <a:p>
            <a:endParaRPr/>
          </a:p>
        </p:txBody>
      </p:sp>
      <p:sp>
        <p:nvSpPr>
          <p:cNvPr id="8" name="object 8"/>
          <p:cNvSpPr/>
          <p:nvPr/>
        </p:nvSpPr>
        <p:spPr>
          <a:xfrm>
            <a:off x="0" y="1149858"/>
            <a:ext cx="3429000" cy="0"/>
          </a:xfrm>
          <a:custGeom>
            <a:avLst/>
            <a:gdLst/>
            <a:ahLst/>
            <a:cxnLst/>
            <a:rect l="l" t="t" r="r" b="b"/>
            <a:pathLst>
              <a:path w="3429000">
                <a:moveTo>
                  <a:pt x="0" y="0"/>
                </a:moveTo>
                <a:lnTo>
                  <a:pt x="3429000" y="0"/>
                </a:lnTo>
              </a:path>
            </a:pathLst>
          </a:custGeom>
          <a:ln w="47244">
            <a:solidFill>
              <a:srgbClr val="FFCE00"/>
            </a:solidFill>
          </a:ln>
        </p:spPr>
        <p:txBody>
          <a:bodyPr wrap="square" lIns="0" tIns="0" rIns="0" bIns="0" rtlCol="0"/>
          <a:lstStyle/>
          <a:p>
            <a:endParaRPr/>
          </a:p>
        </p:txBody>
      </p:sp>
      <p:sp>
        <p:nvSpPr>
          <p:cNvPr id="9" name="object 9"/>
          <p:cNvSpPr txBox="1"/>
          <p:nvPr/>
        </p:nvSpPr>
        <p:spPr>
          <a:xfrm>
            <a:off x="9774428" y="595630"/>
            <a:ext cx="1678305" cy="617855"/>
          </a:xfrm>
          <a:prstGeom prst="rect">
            <a:avLst/>
          </a:prstGeom>
        </p:spPr>
        <p:txBody>
          <a:bodyPr vert="horz" wrap="square" lIns="0" tIns="13335" rIns="0" bIns="0" rtlCol="0">
            <a:spAutoFit/>
          </a:bodyPr>
          <a:lstStyle/>
          <a:p>
            <a:pPr marL="12700">
              <a:lnSpc>
                <a:spcPts val="3050"/>
              </a:lnSpc>
              <a:spcBef>
                <a:spcPts val="105"/>
              </a:spcBef>
            </a:pPr>
            <a:r>
              <a:rPr sz="2600" b="1" dirty="0">
                <a:solidFill>
                  <a:srgbClr val="000099"/>
                </a:solidFill>
                <a:latin typeface="Arial"/>
                <a:cs typeface="Arial"/>
              </a:rPr>
              <a:t>BITS</a:t>
            </a:r>
            <a:r>
              <a:rPr sz="2600" b="1" spc="-85" dirty="0">
                <a:solidFill>
                  <a:srgbClr val="000099"/>
                </a:solidFill>
                <a:latin typeface="Arial"/>
                <a:cs typeface="Arial"/>
              </a:rPr>
              <a:t> </a:t>
            </a:r>
            <a:r>
              <a:rPr sz="2600" dirty="0">
                <a:solidFill>
                  <a:srgbClr val="000099"/>
                </a:solidFill>
                <a:latin typeface="Arial"/>
                <a:cs typeface="Arial"/>
              </a:rPr>
              <a:t>Pilani</a:t>
            </a:r>
            <a:endParaRPr sz="2600">
              <a:latin typeface="Arial"/>
              <a:cs typeface="Arial"/>
            </a:endParaRPr>
          </a:p>
          <a:p>
            <a:pPr marL="13970">
              <a:lnSpc>
                <a:spcPts val="1610"/>
              </a:lnSpc>
            </a:pPr>
            <a:r>
              <a:rPr sz="1400" dirty="0">
                <a:solidFill>
                  <a:srgbClr val="000099"/>
                </a:solidFill>
                <a:latin typeface="Arial"/>
                <a:cs typeface="Arial"/>
              </a:rPr>
              <a:t>Pilani</a:t>
            </a:r>
            <a:r>
              <a:rPr sz="1400" spc="-20" dirty="0">
                <a:solidFill>
                  <a:srgbClr val="000099"/>
                </a:solidFill>
                <a:latin typeface="Arial"/>
                <a:cs typeface="Arial"/>
              </a:rPr>
              <a:t> </a:t>
            </a:r>
            <a:r>
              <a:rPr sz="1400" dirty="0">
                <a:solidFill>
                  <a:srgbClr val="000099"/>
                </a:solidFill>
                <a:latin typeface="Arial"/>
                <a:cs typeface="Arial"/>
              </a:rPr>
              <a:t>Campus</a:t>
            </a:r>
            <a:endParaRPr sz="1400">
              <a:latin typeface="Arial"/>
              <a:cs typeface="Arial"/>
            </a:endParaRPr>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8/29/2020 7:42</a:t>
            </a:r>
            <a:r>
              <a:rPr spc="-65" dirty="0"/>
              <a:t> </a:t>
            </a:r>
            <a:r>
              <a:rPr dirty="0"/>
              <a:t>PM</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20</a:t>
            </a:fld>
            <a:endParaRPr dirty="0"/>
          </a:p>
        </p:txBody>
      </p:sp>
      <p:sp>
        <p:nvSpPr>
          <p:cNvPr id="10" name="object 10"/>
          <p:cNvSpPr txBox="1"/>
          <p:nvPr/>
        </p:nvSpPr>
        <p:spPr>
          <a:xfrm>
            <a:off x="1946529" y="1457008"/>
            <a:ext cx="7781925" cy="4091304"/>
          </a:xfrm>
          <a:prstGeom prst="rect">
            <a:avLst/>
          </a:prstGeom>
        </p:spPr>
        <p:txBody>
          <a:bodyPr vert="horz" wrap="square" lIns="0" tIns="34290" rIns="0" bIns="0" rtlCol="0">
            <a:spAutoFit/>
          </a:bodyPr>
          <a:lstStyle/>
          <a:p>
            <a:pPr marL="426084" indent="-413384">
              <a:lnSpc>
                <a:spcPct val="100000"/>
              </a:lnSpc>
              <a:spcBef>
                <a:spcPts val="270"/>
              </a:spcBef>
              <a:buChar char="●"/>
              <a:tabLst>
                <a:tab pos="425450" algn="l"/>
                <a:tab pos="426084" algn="l"/>
              </a:tabLst>
            </a:pPr>
            <a:r>
              <a:rPr sz="2400" spc="-5" dirty="0">
                <a:latin typeface="Arial"/>
                <a:cs typeface="Arial"/>
              </a:rPr>
              <a:t>Course </a:t>
            </a:r>
            <a:r>
              <a:rPr sz="2400" dirty="0">
                <a:latin typeface="Arial"/>
                <a:cs typeface="Arial"/>
              </a:rPr>
              <a:t>focuses</a:t>
            </a:r>
            <a:r>
              <a:rPr sz="2400" spc="-65" dirty="0">
                <a:latin typeface="Arial"/>
                <a:cs typeface="Arial"/>
              </a:rPr>
              <a:t> </a:t>
            </a:r>
            <a:r>
              <a:rPr sz="2400" spc="-10" dirty="0">
                <a:latin typeface="Arial"/>
                <a:cs typeface="Arial"/>
              </a:rPr>
              <a:t>on</a:t>
            </a:r>
            <a:endParaRPr sz="2400">
              <a:latin typeface="Arial"/>
              <a:cs typeface="Arial"/>
            </a:endParaRPr>
          </a:p>
          <a:p>
            <a:pPr marL="883285" lvl="1" indent="-398145">
              <a:lnSpc>
                <a:spcPts val="2615"/>
              </a:lnSpc>
              <a:spcBef>
                <a:spcPts val="150"/>
              </a:spcBef>
              <a:buChar char="○"/>
              <a:tabLst>
                <a:tab pos="882650" algn="l"/>
                <a:tab pos="883285" algn="l"/>
              </a:tabLst>
            </a:pPr>
            <a:r>
              <a:rPr sz="2200" spc="-5" dirty="0">
                <a:latin typeface="Arial"/>
                <a:cs typeface="Arial"/>
              </a:rPr>
              <a:t>principles of artificial</a:t>
            </a:r>
            <a:r>
              <a:rPr sz="2200" spc="-95" dirty="0">
                <a:latin typeface="Arial"/>
                <a:cs typeface="Arial"/>
              </a:rPr>
              <a:t> </a:t>
            </a:r>
            <a:r>
              <a:rPr sz="2200" spc="-5" dirty="0">
                <a:latin typeface="Arial"/>
                <a:cs typeface="Arial"/>
              </a:rPr>
              <a:t>intelligence</a:t>
            </a:r>
            <a:endParaRPr sz="2200">
              <a:latin typeface="Arial"/>
              <a:cs typeface="Arial"/>
            </a:endParaRPr>
          </a:p>
          <a:p>
            <a:pPr marL="883285" lvl="1" indent="-398145">
              <a:lnSpc>
                <a:spcPts val="2600"/>
              </a:lnSpc>
              <a:buChar char="○"/>
              <a:tabLst>
                <a:tab pos="882650" algn="l"/>
                <a:tab pos="883285" algn="l"/>
              </a:tabLst>
            </a:pPr>
            <a:r>
              <a:rPr sz="2200" spc="-5" dirty="0">
                <a:latin typeface="Arial"/>
                <a:cs typeface="Arial"/>
              </a:rPr>
              <a:t>concepts, algorithms involved in building rational</a:t>
            </a:r>
            <a:r>
              <a:rPr sz="2200" spc="-80" dirty="0">
                <a:latin typeface="Arial"/>
                <a:cs typeface="Arial"/>
              </a:rPr>
              <a:t> </a:t>
            </a:r>
            <a:r>
              <a:rPr sz="2200" spc="-5" dirty="0">
                <a:latin typeface="Arial"/>
                <a:cs typeface="Arial"/>
              </a:rPr>
              <a:t>agents</a:t>
            </a:r>
            <a:endParaRPr sz="2200">
              <a:latin typeface="Arial"/>
              <a:cs typeface="Arial"/>
            </a:endParaRPr>
          </a:p>
          <a:p>
            <a:pPr marL="883285" lvl="1" indent="-398145">
              <a:lnSpc>
                <a:spcPts val="2620"/>
              </a:lnSpc>
              <a:buChar char="○"/>
              <a:tabLst>
                <a:tab pos="882650" algn="l"/>
                <a:tab pos="883285" algn="l"/>
              </a:tabLst>
            </a:pPr>
            <a:r>
              <a:rPr sz="2200" dirty="0">
                <a:latin typeface="Arial"/>
                <a:cs typeface="Arial"/>
              </a:rPr>
              <a:t>topics </a:t>
            </a:r>
            <a:r>
              <a:rPr sz="2200" spc="-5" dirty="0">
                <a:latin typeface="Arial"/>
                <a:cs typeface="Arial"/>
              </a:rPr>
              <a:t>covered</a:t>
            </a:r>
            <a:r>
              <a:rPr sz="2200" spc="-40" dirty="0">
                <a:latin typeface="Arial"/>
                <a:cs typeface="Arial"/>
              </a:rPr>
              <a:t> </a:t>
            </a:r>
            <a:r>
              <a:rPr sz="2200" spc="-5" dirty="0">
                <a:latin typeface="Arial"/>
                <a:cs typeface="Arial"/>
              </a:rPr>
              <a:t>like</a:t>
            </a:r>
            <a:endParaRPr sz="2200">
              <a:latin typeface="Arial"/>
              <a:cs typeface="Arial"/>
            </a:endParaRPr>
          </a:p>
          <a:p>
            <a:pPr marL="1340485" lvl="2" indent="-382905">
              <a:lnSpc>
                <a:spcPct val="100000"/>
              </a:lnSpc>
              <a:spcBef>
                <a:spcPts val="10"/>
              </a:spcBef>
              <a:buChar char="■"/>
              <a:tabLst>
                <a:tab pos="1339850" algn="l"/>
                <a:tab pos="1340485" algn="l"/>
              </a:tabLst>
            </a:pPr>
            <a:r>
              <a:rPr sz="2000" dirty="0">
                <a:latin typeface="Arial"/>
                <a:cs typeface="Arial"/>
              </a:rPr>
              <a:t>(informed and </a:t>
            </a:r>
            <a:r>
              <a:rPr sz="2000" spc="-5" dirty="0">
                <a:latin typeface="Arial"/>
                <a:cs typeface="Arial"/>
              </a:rPr>
              <a:t>uninformed </a:t>
            </a:r>
            <a:r>
              <a:rPr sz="2000" dirty="0">
                <a:latin typeface="Arial"/>
                <a:cs typeface="Arial"/>
              </a:rPr>
              <a:t>) search &amp;</a:t>
            </a:r>
            <a:r>
              <a:rPr sz="2000" spc="-225" dirty="0">
                <a:latin typeface="Arial"/>
                <a:cs typeface="Arial"/>
              </a:rPr>
              <a:t> </a:t>
            </a:r>
            <a:r>
              <a:rPr sz="2000" spc="-5" dirty="0">
                <a:latin typeface="Arial"/>
                <a:cs typeface="Arial"/>
              </a:rPr>
              <a:t>applications</a:t>
            </a:r>
            <a:endParaRPr sz="2000">
              <a:latin typeface="Arial"/>
              <a:cs typeface="Arial"/>
            </a:endParaRPr>
          </a:p>
          <a:p>
            <a:pPr marL="1340485" lvl="2" indent="-382905">
              <a:lnSpc>
                <a:spcPct val="100000"/>
              </a:lnSpc>
              <a:buChar char="■"/>
              <a:tabLst>
                <a:tab pos="1339850" algn="l"/>
                <a:tab pos="1340485" algn="l"/>
              </a:tabLst>
            </a:pPr>
            <a:r>
              <a:rPr sz="2000" dirty="0">
                <a:latin typeface="Arial"/>
                <a:cs typeface="Arial"/>
              </a:rPr>
              <a:t>(logical &amp; </a:t>
            </a:r>
            <a:r>
              <a:rPr sz="2000" spc="-5" dirty="0">
                <a:latin typeface="Arial"/>
                <a:cs typeface="Arial"/>
              </a:rPr>
              <a:t>probabilistic </a:t>
            </a:r>
            <a:r>
              <a:rPr sz="2000" dirty="0">
                <a:latin typeface="Arial"/>
                <a:cs typeface="Arial"/>
              </a:rPr>
              <a:t>) knowledge</a:t>
            </a:r>
            <a:r>
              <a:rPr sz="2000" spc="-150" dirty="0">
                <a:latin typeface="Arial"/>
                <a:cs typeface="Arial"/>
              </a:rPr>
              <a:t> </a:t>
            </a:r>
            <a:r>
              <a:rPr sz="2000" spc="-5" dirty="0">
                <a:latin typeface="Arial"/>
                <a:cs typeface="Arial"/>
              </a:rPr>
              <a:t>representation</a:t>
            </a:r>
            <a:endParaRPr sz="2000">
              <a:latin typeface="Arial"/>
              <a:cs typeface="Arial"/>
            </a:endParaRPr>
          </a:p>
          <a:p>
            <a:pPr marL="1340485" lvl="2" indent="-382905">
              <a:lnSpc>
                <a:spcPct val="100000"/>
              </a:lnSpc>
              <a:buChar char="■"/>
              <a:tabLst>
                <a:tab pos="1339850" algn="l"/>
                <a:tab pos="1340485" algn="l"/>
              </a:tabLst>
            </a:pPr>
            <a:r>
              <a:rPr sz="2000" dirty="0">
                <a:latin typeface="Arial"/>
                <a:cs typeface="Arial"/>
              </a:rPr>
              <a:t>(logical &amp; </a:t>
            </a:r>
            <a:r>
              <a:rPr sz="2000" spc="-5" dirty="0">
                <a:latin typeface="Arial"/>
                <a:cs typeface="Arial"/>
              </a:rPr>
              <a:t>probabilistic </a:t>
            </a:r>
            <a:r>
              <a:rPr sz="2000" dirty="0">
                <a:latin typeface="Arial"/>
                <a:cs typeface="Arial"/>
              </a:rPr>
              <a:t>) </a:t>
            </a:r>
            <a:r>
              <a:rPr sz="2000" spc="-5" dirty="0">
                <a:latin typeface="Arial"/>
                <a:cs typeface="Arial"/>
              </a:rPr>
              <a:t>Reasoning </a:t>
            </a:r>
            <a:r>
              <a:rPr sz="2000" dirty="0">
                <a:latin typeface="Arial"/>
                <a:cs typeface="Arial"/>
              </a:rPr>
              <a:t>&amp;</a:t>
            </a:r>
            <a:r>
              <a:rPr sz="2000" spc="-175" dirty="0">
                <a:latin typeface="Arial"/>
                <a:cs typeface="Arial"/>
              </a:rPr>
              <a:t> </a:t>
            </a:r>
            <a:r>
              <a:rPr sz="2000" spc="-5" dirty="0">
                <a:latin typeface="Arial"/>
                <a:cs typeface="Arial"/>
              </a:rPr>
              <a:t>applications</a:t>
            </a:r>
            <a:endParaRPr sz="2000">
              <a:latin typeface="Arial"/>
              <a:cs typeface="Arial"/>
            </a:endParaRPr>
          </a:p>
          <a:p>
            <a:pPr marL="1340485" lvl="2" indent="-382905">
              <a:lnSpc>
                <a:spcPts val="2380"/>
              </a:lnSpc>
              <a:buChar char="■"/>
              <a:tabLst>
                <a:tab pos="1339850" algn="l"/>
                <a:tab pos="1340485" algn="l"/>
              </a:tabLst>
            </a:pPr>
            <a:r>
              <a:rPr sz="2000" dirty="0">
                <a:latin typeface="Arial"/>
                <a:cs typeface="Arial"/>
              </a:rPr>
              <a:t>a bit of learning (reinforcement</a:t>
            </a:r>
            <a:r>
              <a:rPr sz="2000" spc="-215" dirty="0">
                <a:latin typeface="Arial"/>
                <a:cs typeface="Arial"/>
              </a:rPr>
              <a:t> </a:t>
            </a:r>
            <a:r>
              <a:rPr sz="2000" dirty="0">
                <a:latin typeface="Arial"/>
                <a:cs typeface="Arial"/>
              </a:rPr>
              <a:t>learning)</a:t>
            </a:r>
            <a:endParaRPr sz="2000">
              <a:latin typeface="Arial"/>
              <a:cs typeface="Arial"/>
            </a:endParaRPr>
          </a:p>
          <a:p>
            <a:pPr marL="883285" lvl="1" indent="-398145">
              <a:lnSpc>
                <a:spcPts val="2620"/>
              </a:lnSpc>
              <a:buChar char="○"/>
              <a:tabLst>
                <a:tab pos="882650" algn="l"/>
                <a:tab pos="883285" algn="l"/>
              </a:tabLst>
            </a:pPr>
            <a:r>
              <a:rPr sz="2200" dirty="0">
                <a:latin typeface="Arial"/>
                <a:cs typeface="Arial"/>
              </a:rPr>
              <a:t>topics </a:t>
            </a:r>
            <a:r>
              <a:rPr sz="2200" spc="-5" dirty="0">
                <a:latin typeface="Arial"/>
                <a:cs typeface="Arial"/>
              </a:rPr>
              <a:t>not-covered</a:t>
            </a:r>
            <a:r>
              <a:rPr sz="2200" spc="-90" dirty="0">
                <a:latin typeface="Arial"/>
                <a:cs typeface="Arial"/>
              </a:rPr>
              <a:t> </a:t>
            </a:r>
            <a:r>
              <a:rPr sz="2200" spc="-5" dirty="0">
                <a:latin typeface="Arial"/>
                <a:cs typeface="Arial"/>
              </a:rPr>
              <a:t>like</a:t>
            </a:r>
            <a:endParaRPr sz="2200">
              <a:latin typeface="Arial"/>
              <a:cs typeface="Arial"/>
            </a:endParaRPr>
          </a:p>
          <a:p>
            <a:pPr marL="1797685" indent="-367665">
              <a:lnSpc>
                <a:spcPct val="100000"/>
              </a:lnSpc>
              <a:spcBef>
                <a:spcPts val="10"/>
              </a:spcBef>
              <a:buChar char="●"/>
              <a:tabLst>
                <a:tab pos="1797050" algn="l"/>
                <a:tab pos="1797685" algn="l"/>
              </a:tabLst>
            </a:pPr>
            <a:r>
              <a:rPr sz="1800" spc="-5" dirty="0">
                <a:latin typeface="Arial"/>
                <a:cs typeface="Arial"/>
              </a:rPr>
              <a:t>Formal introduction </a:t>
            </a:r>
            <a:r>
              <a:rPr sz="1800" dirty="0">
                <a:latin typeface="Arial"/>
                <a:cs typeface="Arial"/>
              </a:rPr>
              <a:t>to </a:t>
            </a:r>
            <a:r>
              <a:rPr sz="1800" spc="-5" dirty="0">
                <a:latin typeface="Arial"/>
                <a:cs typeface="Arial"/>
              </a:rPr>
              <a:t>machine learning algorithms,</a:t>
            </a:r>
            <a:r>
              <a:rPr sz="1800" spc="-114" dirty="0">
                <a:latin typeface="Arial"/>
                <a:cs typeface="Arial"/>
              </a:rPr>
              <a:t> </a:t>
            </a:r>
            <a:r>
              <a:rPr sz="1800" spc="-5" dirty="0">
                <a:latin typeface="Arial"/>
                <a:cs typeface="Arial"/>
              </a:rPr>
              <a:t>neural</a:t>
            </a:r>
            <a:endParaRPr sz="1800">
              <a:latin typeface="Arial"/>
              <a:cs typeface="Arial"/>
            </a:endParaRPr>
          </a:p>
          <a:p>
            <a:pPr marL="1797050" marR="253365">
              <a:lnSpc>
                <a:spcPct val="101699"/>
              </a:lnSpc>
              <a:spcBef>
                <a:spcPts val="10"/>
              </a:spcBef>
            </a:pPr>
            <a:r>
              <a:rPr sz="1800" spc="-10" dirty="0">
                <a:latin typeface="Arial"/>
                <a:cs typeface="Arial"/>
              </a:rPr>
              <a:t>networks </a:t>
            </a:r>
            <a:r>
              <a:rPr sz="1800" dirty="0">
                <a:latin typeface="Arial"/>
                <a:cs typeface="Arial"/>
              </a:rPr>
              <a:t>etc </a:t>
            </a:r>
            <a:r>
              <a:rPr sz="1800" spc="-5" dirty="0">
                <a:latin typeface="Arial"/>
                <a:cs typeface="Arial"/>
              </a:rPr>
              <a:t>are covered as a ML course is running in  </a:t>
            </a:r>
            <a:r>
              <a:rPr sz="1800" spc="-40" dirty="0">
                <a:latin typeface="Arial"/>
                <a:cs typeface="Arial"/>
              </a:rPr>
              <a:t>parallelly, </a:t>
            </a:r>
            <a:r>
              <a:rPr sz="1800" spc="-5" dirty="0">
                <a:latin typeface="Arial"/>
                <a:cs typeface="Arial"/>
              </a:rPr>
              <a:t>Deep neural </a:t>
            </a:r>
            <a:r>
              <a:rPr sz="1800" spc="-10" dirty="0">
                <a:latin typeface="Arial"/>
                <a:cs typeface="Arial"/>
              </a:rPr>
              <a:t>networks </a:t>
            </a:r>
            <a:r>
              <a:rPr sz="1800" dirty="0">
                <a:latin typeface="Arial"/>
                <a:cs typeface="Arial"/>
              </a:rPr>
              <a:t>( </a:t>
            </a:r>
            <a:r>
              <a:rPr sz="1800" spc="-5" dirty="0">
                <a:latin typeface="Arial"/>
                <a:cs typeface="Arial"/>
              </a:rPr>
              <a:t>deep learning course) </a:t>
            </a:r>
            <a:r>
              <a:rPr sz="1800" dirty="0">
                <a:latin typeface="Arial"/>
                <a:cs typeface="Arial"/>
              </a:rPr>
              <a:t>,  </a:t>
            </a:r>
            <a:r>
              <a:rPr sz="1800" spc="-15" dirty="0">
                <a:latin typeface="Arial"/>
                <a:cs typeface="Arial"/>
              </a:rPr>
              <a:t>which </a:t>
            </a:r>
            <a:r>
              <a:rPr sz="1800" spc="-5" dirty="0">
                <a:latin typeface="Arial"/>
                <a:cs typeface="Arial"/>
              </a:rPr>
              <a:t>are part </a:t>
            </a:r>
            <a:r>
              <a:rPr sz="1800" dirty="0">
                <a:latin typeface="Arial"/>
                <a:cs typeface="Arial"/>
              </a:rPr>
              <a:t>of AI </a:t>
            </a:r>
            <a:r>
              <a:rPr sz="1800" spc="-5" dirty="0">
                <a:latin typeface="Arial"/>
                <a:cs typeface="Arial"/>
              </a:rPr>
              <a:t>as</a:t>
            </a:r>
            <a:r>
              <a:rPr sz="1800" spc="-285" dirty="0">
                <a:latin typeface="Arial"/>
                <a:cs typeface="Arial"/>
              </a:rPr>
              <a:t> </a:t>
            </a:r>
            <a:r>
              <a:rPr sz="1800" spc="-15" dirty="0">
                <a:latin typeface="Arial"/>
                <a:cs typeface="Arial"/>
              </a:rPr>
              <a:t>well.</a:t>
            </a:r>
            <a:endParaRPr sz="1800">
              <a:latin typeface="Arial"/>
              <a:cs typeface="Arial"/>
            </a:endParaRPr>
          </a:p>
        </p:txBody>
      </p:sp>
      <p:sp>
        <p:nvSpPr>
          <p:cNvPr id="11" name="object 11"/>
          <p:cNvSpPr txBox="1">
            <a:spLocks noGrp="1"/>
          </p:cNvSpPr>
          <p:nvPr>
            <p:ph type="title"/>
          </p:nvPr>
        </p:nvSpPr>
        <p:spPr>
          <a:xfrm>
            <a:off x="1914270" y="408558"/>
            <a:ext cx="3426460" cy="513715"/>
          </a:xfrm>
          <a:prstGeom prst="rect">
            <a:avLst/>
          </a:prstGeom>
        </p:spPr>
        <p:txBody>
          <a:bodyPr vert="horz" wrap="square" lIns="0" tIns="13335" rIns="0" bIns="0" rtlCol="0">
            <a:spAutoFit/>
          </a:bodyPr>
          <a:lstStyle/>
          <a:p>
            <a:pPr marL="12700">
              <a:lnSpc>
                <a:spcPct val="100000"/>
              </a:lnSpc>
              <a:spcBef>
                <a:spcPts val="105"/>
              </a:spcBef>
            </a:pPr>
            <a:r>
              <a:rPr sz="3200" b="1" spc="-5" dirty="0">
                <a:solidFill>
                  <a:srgbClr val="C00000"/>
                </a:solidFill>
                <a:latin typeface="Comic Sans MS"/>
                <a:cs typeface="Comic Sans MS"/>
              </a:rPr>
              <a:t>About the</a:t>
            </a:r>
            <a:r>
              <a:rPr sz="3200" b="1" spc="-200" dirty="0">
                <a:solidFill>
                  <a:srgbClr val="C00000"/>
                </a:solidFill>
                <a:latin typeface="Comic Sans MS"/>
                <a:cs typeface="Comic Sans MS"/>
              </a:rPr>
              <a:t> </a:t>
            </a:r>
            <a:r>
              <a:rPr sz="3200" b="1" dirty="0">
                <a:solidFill>
                  <a:srgbClr val="C00000"/>
                </a:solidFill>
                <a:latin typeface="Comic Sans MS"/>
                <a:cs typeface="Comic Sans MS"/>
              </a:rPr>
              <a:t>course</a:t>
            </a:r>
            <a:endParaRPr sz="3200">
              <a:latin typeface="Comic Sans MS"/>
              <a:cs typeface="Comic Sans MS"/>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379221"/>
            <a:ext cx="2030095" cy="574040"/>
          </a:xfrm>
          <a:prstGeom prst="rect">
            <a:avLst/>
          </a:prstGeom>
        </p:spPr>
        <p:txBody>
          <a:bodyPr vert="horz" wrap="square" lIns="0" tIns="12700" rIns="0" bIns="0" rtlCol="0">
            <a:spAutoFit/>
          </a:bodyPr>
          <a:lstStyle/>
          <a:p>
            <a:pPr marL="12700">
              <a:lnSpc>
                <a:spcPct val="100000"/>
              </a:lnSpc>
              <a:spcBef>
                <a:spcPts val="100"/>
              </a:spcBef>
            </a:pPr>
            <a:r>
              <a:rPr sz="3600" b="1" spc="-80" dirty="0">
                <a:solidFill>
                  <a:srgbClr val="000000"/>
                </a:solidFill>
                <a:latin typeface="Arial"/>
                <a:cs typeface="Arial"/>
              </a:rPr>
              <a:t>A*</a:t>
            </a:r>
            <a:r>
              <a:rPr sz="3600" b="1" spc="-360" dirty="0">
                <a:solidFill>
                  <a:srgbClr val="000000"/>
                </a:solidFill>
                <a:latin typeface="Arial"/>
                <a:cs typeface="Arial"/>
              </a:rPr>
              <a:t> </a:t>
            </a:r>
            <a:r>
              <a:rPr sz="3600" b="1" spc="-135" dirty="0">
                <a:solidFill>
                  <a:srgbClr val="000000"/>
                </a:solidFill>
                <a:latin typeface="Arial"/>
                <a:cs typeface="Arial"/>
              </a:rPr>
              <a:t>Search</a:t>
            </a:r>
            <a:endParaRPr sz="3600">
              <a:latin typeface="Arial"/>
              <a:cs typeface="Arial"/>
            </a:endParaRPr>
          </a:p>
        </p:txBody>
      </p:sp>
      <p:sp>
        <p:nvSpPr>
          <p:cNvPr id="3" name="object 3"/>
          <p:cNvSpPr/>
          <p:nvPr/>
        </p:nvSpPr>
        <p:spPr>
          <a:xfrm>
            <a:off x="406908" y="1510283"/>
            <a:ext cx="10314432" cy="3837432"/>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0407777" y="6639125"/>
            <a:ext cx="1706245" cy="182245"/>
          </a:xfrm>
          <a:prstGeom prst="rect">
            <a:avLst/>
          </a:prstGeom>
        </p:spPr>
        <p:txBody>
          <a:bodyPr vert="horz" wrap="square" lIns="0" tIns="0" rIns="0" bIns="0" rtlCol="0">
            <a:spAutoFit/>
          </a:bodyPr>
          <a:lstStyle/>
          <a:p>
            <a:pPr marL="12700">
              <a:lnSpc>
                <a:spcPct val="100000"/>
              </a:lnSpc>
            </a:pPr>
            <a:r>
              <a:rPr sz="1100" b="1" spc="-5" dirty="0">
                <a:solidFill>
                  <a:srgbClr val="0F1141"/>
                </a:solidFill>
                <a:latin typeface="Arial"/>
                <a:cs typeface="Arial"/>
              </a:rPr>
              <a:t>BITS </a:t>
            </a:r>
            <a:r>
              <a:rPr sz="1100" spc="-5" dirty="0">
                <a:solidFill>
                  <a:srgbClr val="0F1141"/>
                </a:solidFill>
                <a:latin typeface="Arial"/>
                <a:cs typeface="Arial"/>
              </a:rPr>
              <a:t>Pilani, Pilani</a:t>
            </a:r>
            <a:r>
              <a:rPr sz="1100" spc="-20" dirty="0">
                <a:solidFill>
                  <a:srgbClr val="0F1141"/>
                </a:solidFill>
                <a:latin typeface="Arial"/>
                <a:cs typeface="Arial"/>
              </a:rPr>
              <a:t> </a:t>
            </a:r>
            <a:r>
              <a:rPr sz="1100" dirty="0">
                <a:solidFill>
                  <a:srgbClr val="0F1141"/>
                </a:solidFill>
                <a:latin typeface="Arial"/>
                <a:cs typeface="Arial"/>
              </a:rPr>
              <a:t>Campus</a:t>
            </a:r>
            <a:endParaRPr sz="1100">
              <a:latin typeface="Arial"/>
              <a:cs typeface="Arial"/>
            </a:endParaRPr>
          </a:p>
        </p:txBody>
      </p:sp>
    </p:spTree>
    <p:extLst>
      <p:ext uri="{BB962C8B-B14F-4D97-AF65-F5344CB8AC3E}">
        <p14:creationId xmlns:p14="http://schemas.microsoft.com/office/powerpoint/2010/main" val="290717461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2251710" cy="697230"/>
          </a:xfrm>
          <a:prstGeom prst="rect">
            <a:avLst/>
          </a:prstGeom>
        </p:spPr>
        <p:txBody>
          <a:bodyPr vert="horz" wrap="square" lIns="0" tIns="13335" rIns="0" bIns="0" rtlCol="0">
            <a:spAutoFit/>
          </a:bodyPr>
          <a:lstStyle/>
          <a:p>
            <a:pPr marL="12700">
              <a:lnSpc>
                <a:spcPct val="100000"/>
              </a:lnSpc>
              <a:spcBef>
                <a:spcPts val="105"/>
              </a:spcBef>
            </a:pPr>
            <a:r>
              <a:rPr sz="4400" b="0" dirty="0">
                <a:solidFill>
                  <a:srgbClr val="000000"/>
                </a:solidFill>
                <a:latin typeface="Calibri Light"/>
                <a:cs typeface="Calibri Light"/>
              </a:rPr>
              <a:t>A*</a:t>
            </a:r>
            <a:r>
              <a:rPr sz="4400" b="0" spc="-75" dirty="0">
                <a:solidFill>
                  <a:srgbClr val="000000"/>
                </a:solidFill>
                <a:latin typeface="Calibri Light"/>
                <a:cs typeface="Calibri Light"/>
              </a:rPr>
              <a:t> </a:t>
            </a:r>
            <a:r>
              <a:rPr sz="4400" b="0" spc="-15" dirty="0">
                <a:solidFill>
                  <a:srgbClr val="000000"/>
                </a:solidFill>
                <a:latin typeface="Calibri Light"/>
                <a:cs typeface="Calibri Light"/>
              </a:rPr>
              <a:t>Search</a:t>
            </a:r>
            <a:endParaRPr sz="4400">
              <a:latin typeface="Calibri Light"/>
              <a:cs typeface="Calibri Light"/>
            </a:endParaRPr>
          </a:p>
        </p:txBody>
      </p:sp>
      <p:sp>
        <p:nvSpPr>
          <p:cNvPr id="3" name="object 3"/>
          <p:cNvSpPr/>
          <p:nvPr/>
        </p:nvSpPr>
        <p:spPr>
          <a:xfrm>
            <a:off x="1807004" y="1672721"/>
            <a:ext cx="8514364" cy="4061197"/>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201</a:t>
            </a:fld>
            <a:endParaRPr dirty="0"/>
          </a:p>
        </p:txBody>
      </p:sp>
    </p:spTree>
    <p:extLst>
      <p:ext uri="{BB962C8B-B14F-4D97-AF65-F5344CB8AC3E}">
        <p14:creationId xmlns:p14="http://schemas.microsoft.com/office/powerpoint/2010/main" val="273238722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2251710" cy="697230"/>
          </a:xfrm>
          <a:prstGeom prst="rect">
            <a:avLst/>
          </a:prstGeom>
        </p:spPr>
        <p:txBody>
          <a:bodyPr vert="horz" wrap="square" lIns="0" tIns="13335" rIns="0" bIns="0" rtlCol="0">
            <a:spAutoFit/>
          </a:bodyPr>
          <a:lstStyle/>
          <a:p>
            <a:pPr marL="12700">
              <a:lnSpc>
                <a:spcPct val="100000"/>
              </a:lnSpc>
              <a:spcBef>
                <a:spcPts val="105"/>
              </a:spcBef>
            </a:pPr>
            <a:r>
              <a:rPr sz="4400" b="0" dirty="0">
                <a:solidFill>
                  <a:srgbClr val="000000"/>
                </a:solidFill>
                <a:latin typeface="Calibri Light"/>
                <a:cs typeface="Calibri Light"/>
              </a:rPr>
              <a:t>A*</a:t>
            </a:r>
            <a:r>
              <a:rPr sz="4400" b="0" spc="-75" dirty="0">
                <a:solidFill>
                  <a:srgbClr val="000000"/>
                </a:solidFill>
                <a:latin typeface="Calibri Light"/>
                <a:cs typeface="Calibri Light"/>
              </a:rPr>
              <a:t> </a:t>
            </a:r>
            <a:r>
              <a:rPr sz="4400" b="0" spc="-15" dirty="0">
                <a:solidFill>
                  <a:srgbClr val="000000"/>
                </a:solidFill>
                <a:latin typeface="Calibri Light"/>
                <a:cs typeface="Calibri Light"/>
              </a:rPr>
              <a:t>Search</a:t>
            </a:r>
            <a:endParaRPr sz="4400">
              <a:latin typeface="Calibri Light"/>
              <a:cs typeface="Calibri Light"/>
            </a:endParaRPr>
          </a:p>
        </p:txBody>
      </p:sp>
      <p:sp>
        <p:nvSpPr>
          <p:cNvPr id="3" name="object 3"/>
          <p:cNvSpPr/>
          <p:nvPr/>
        </p:nvSpPr>
        <p:spPr>
          <a:xfrm>
            <a:off x="5519905" y="1943000"/>
            <a:ext cx="1142666" cy="46648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486025" y="3533410"/>
            <a:ext cx="7267575" cy="1200495"/>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202</a:t>
            </a:fld>
            <a:endParaRPr dirty="0"/>
          </a:p>
        </p:txBody>
      </p:sp>
    </p:spTree>
    <p:extLst>
      <p:ext uri="{BB962C8B-B14F-4D97-AF65-F5344CB8AC3E}">
        <p14:creationId xmlns:p14="http://schemas.microsoft.com/office/powerpoint/2010/main" val="396145271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2251710" cy="697230"/>
          </a:xfrm>
          <a:prstGeom prst="rect">
            <a:avLst/>
          </a:prstGeom>
        </p:spPr>
        <p:txBody>
          <a:bodyPr vert="horz" wrap="square" lIns="0" tIns="13335" rIns="0" bIns="0" rtlCol="0">
            <a:spAutoFit/>
          </a:bodyPr>
          <a:lstStyle/>
          <a:p>
            <a:pPr marL="12700">
              <a:lnSpc>
                <a:spcPct val="100000"/>
              </a:lnSpc>
              <a:spcBef>
                <a:spcPts val="105"/>
              </a:spcBef>
            </a:pPr>
            <a:r>
              <a:rPr sz="4400" b="0" dirty="0">
                <a:solidFill>
                  <a:srgbClr val="000000"/>
                </a:solidFill>
                <a:latin typeface="Calibri Light"/>
                <a:cs typeface="Calibri Light"/>
              </a:rPr>
              <a:t>A*</a:t>
            </a:r>
            <a:r>
              <a:rPr sz="4400" b="0" spc="-75" dirty="0">
                <a:solidFill>
                  <a:srgbClr val="000000"/>
                </a:solidFill>
                <a:latin typeface="Calibri Light"/>
                <a:cs typeface="Calibri Light"/>
              </a:rPr>
              <a:t> </a:t>
            </a:r>
            <a:r>
              <a:rPr sz="4400" b="0" spc="-15" dirty="0">
                <a:solidFill>
                  <a:srgbClr val="000000"/>
                </a:solidFill>
                <a:latin typeface="Calibri Light"/>
                <a:cs typeface="Calibri Light"/>
              </a:rPr>
              <a:t>Search</a:t>
            </a:r>
            <a:endParaRPr sz="4400">
              <a:latin typeface="Calibri Light"/>
              <a:cs typeface="Calibri Light"/>
            </a:endParaRPr>
          </a:p>
        </p:txBody>
      </p:sp>
      <p:sp>
        <p:nvSpPr>
          <p:cNvPr id="3" name="object 3"/>
          <p:cNvSpPr/>
          <p:nvPr/>
        </p:nvSpPr>
        <p:spPr>
          <a:xfrm>
            <a:off x="1787752" y="2458398"/>
            <a:ext cx="8569250" cy="1860431"/>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203</a:t>
            </a:fld>
            <a:endParaRPr dirty="0"/>
          </a:p>
        </p:txBody>
      </p:sp>
    </p:spTree>
    <p:extLst>
      <p:ext uri="{BB962C8B-B14F-4D97-AF65-F5344CB8AC3E}">
        <p14:creationId xmlns:p14="http://schemas.microsoft.com/office/powerpoint/2010/main" val="311100370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2251710" cy="697230"/>
          </a:xfrm>
          <a:prstGeom prst="rect">
            <a:avLst/>
          </a:prstGeom>
        </p:spPr>
        <p:txBody>
          <a:bodyPr vert="horz" wrap="square" lIns="0" tIns="13335" rIns="0" bIns="0" rtlCol="0">
            <a:spAutoFit/>
          </a:bodyPr>
          <a:lstStyle/>
          <a:p>
            <a:pPr marL="12700">
              <a:lnSpc>
                <a:spcPct val="100000"/>
              </a:lnSpc>
              <a:spcBef>
                <a:spcPts val="105"/>
              </a:spcBef>
            </a:pPr>
            <a:r>
              <a:rPr sz="4400" b="0" dirty="0">
                <a:solidFill>
                  <a:srgbClr val="000000"/>
                </a:solidFill>
                <a:latin typeface="Calibri Light"/>
                <a:cs typeface="Calibri Light"/>
              </a:rPr>
              <a:t>A*</a:t>
            </a:r>
            <a:r>
              <a:rPr sz="4400" b="0" spc="-75" dirty="0">
                <a:solidFill>
                  <a:srgbClr val="000000"/>
                </a:solidFill>
                <a:latin typeface="Calibri Light"/>
                <a:cs typeface="Calibri Light"/>
              </a:rPr>
              <a:t> </a:t>
            </a:r>
            <a:r>
              <a:rPr sz="4400" b="0" spc="-15" dirty="0">
                <a:solidFill>
                  <a:srgbClr val="000000"/>
                </a:solidFill>
                <a:latin typeface="Calibri Light"/>
                <a:cs typeface="Calibri Light"/>
              </a:rPr>
              <a:t>Search</a:t>
            </a:r>
            <a:endParaRPr sz="4400">
              <a:latin typeface="Calibri Light"/>
              <a:cs typeface="Calibri Light"/>
            </a:endParaRPr>
          </a:p>
        </p:txBody>
      </p:sp>
      <p:sp>
        <p:nvSpPr>
          <p:cNvPr id="3" name="object 3"/>
          <p:cNvSpPr/>
          <p:nvPr/>
        </p:nvSpPr>
        <p:spPr>
          <a:xfrm>
            <a:off x="1834277" y="2065652"/>
            <a:ext cx="8494488" cy="2568336"/>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204</a:t>
            </a:fld>
            <a:endParaRPr dirty="0"/>
          </a:p>
        </p:txBody>
      </p:sp>
    </p:spTree>
    <p:extLst>
      <p:ext uri="{BB962C8B-B14F-4D97-AF65-F5344CB8AC3E}">
        <p14:creationId xmlns:p14="http://schemas.microsoft.com/office/powerpoint/2010/main" val="397541034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2251710" cy="697230"/>
          </a:xfrm>
          <a:prstGeom prst="rect">
            <a:avLst/>
          </a:prstGeom>
        </p:spPr>
        <p:txBody>
          <a:bodyPr vert="horz" wrap="square" lIns="0" tIns="13335" rIns="0" bIns="0" rtlCol="0">
            <a:spAutoFit/>
          </a:bodyPr>
          <a:lstStyle/>
          <a:p>
            <a:pPr marL="12700">
              <a:lnSpc>
                <a:spcPct val="100000"/>
              </a:lnSpc>
              <a:spcBef>
                <a:spcPts val="105"/>
              </a:spcBef>
            </a:pPr>
            <a:r>
              <a:rPr sz="4400" b="0" dirty="0">
                <a:solidFill>
                  <a:srgbClr val="000000"/>
                </a:solidFill>
                <a:latin typeface="Calibri Light"/>
                <a:cs typeface="Calibri Light"/>
              </a:rPr>
              <a:t>A*</a:t>
            </a:r>
            <a:r>
              <a:rPr sz="4400" b="0" spc="-75" dirty="0">
                <a:solidFill>
                  <a:srgbClr val="000000"/>
                </a:solidFill>
                <a:latin typeface="Calibri Light"/>
                <a:cs typeface="Calibri Light"/>
              </a:rPr>
              <a:t> </a:t>
            </a:r>
            <a:r>
              <a:rPr sz="4400" b="0" spc="-15" dirty="0">
                <a:solidFill>
                  <a:srgbClr val="000000"/>
                </a:solidFill>
                <a:latin typeface="Calibri Light"/>
                <a:cs typeface="Calibri Light"/>
              </a:rPr>
              <a:t>Search</a:t>
            </a:r>
            <a:endParaRPr sz="4400">
              <a:latin typeface="Calibri Light"/>
              <a:cs typeface="Calibri Light"/>
            </a:endParaRPr>
          </a:p>
        </p:txBody>
      </p:sp>
      <p:sp>
        <p:nvSpPr>
          <p:cNvPr id="3" name="object 3"/>
          <p:cNvSpPr/>
          <p:nvPr/>
        </p:nvSpPr>
        <p:spPr>
          <a:xfrm>
            <a:off x="1842036" y="2097465"/>
            <a:ext cx="8371246" cy="2522059"/>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205</a:t>
            </a:fld>
            <a:endParaRPr dirty="0"/>
          </a:p>
        </p:txBody>
      </p:sp>
    </p:spTree>
    <p:extLst>
      <p:ext uri="{BB962C8B-B14F-4D97-AF65-F5344CB8AC3E}">
        <p14:creationId xmlns:p14="http://schemas.microsoft.com/office/powerpoint/2010/main" val="385201736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2251710" cy="697230"/>
          </a:xfrm>
          <a:prstGeom prst="rect">
            <a:avLst/>
          </a:prstGeom>
        </p:spPr>
        <p:txBody>
          <a:bodyPr vert="horz" wrap="square" lIns="0" tIns="13335" rIns="0" bIns="0" rtlCol="0">
            <a:spAutoFit/>
          </a:bodyPr>
          <a:lstStyle/>
          <a:p>
            <a:pPr marL="12700">
              <a:lnSpc>
                <a:spcPct val="100000"/>
              </a:lnSpc>
              <a:spcBef>
                <a:spcPts val="105"/>
              </a:spcBef>
            </a:pPr>
            <a:r>
              <a:rPr sz="4400" b="0" dirty="0">
                <a:solidFill>
                  <a:srgbClr val="000000"/>
                </a:solidFill>
                <a:latin typeface="Calibri Light"/>
                <a:cs typeface="Calibri Light"/>
              </a:rPr>
              <a:t>A*</a:t>
            </a:r>
            <a:r>
              <a:rPr sz="4400" b="0" spc="-75" dirty="0">
                <a:solidFill>
                  <a:srgbClr val="000000"/>
                </a:solidFill>
                <a:latin typeface="Calibri Light"/>
                <a:cs typeface="Calibri Light"/>
              </a:rPr>
              <a:t> </a:t>
            </a:r>
            <a:r>
              <a:rPr sz="4400" b="0" spc="-15" dirty="0">
                <a:solidFill>
                  <a:srgbClr val="000000"/>
                </a:solidFill>
                <a:latin typeface="Calibri Light"/>
                <a:cs typeface="Calibri Light"/>
              </a:rPr>
              <a:t>Search</a:t>
            </a:r>
            <a:endParaRPr sz="4400">
              <a:latin typeface="Calibri Light"/>
              <a:cs typeface="Calibri Light"/>
            </a:endParaRPr>
          </a:p>
        </p:txBody>
      </p:sp>
      <p:sp>
        <p:nvSpPr>
          <p:cNvPr id="3" name="object 3"/>
          <p:cNvSpPr/>
          <p:nvPr/>
        </p:nvSpPr>
        <p:spPr>
          <a:xfrm>
            <a:off x="1725238" y="1624629"/>
            <a:ext cx="8564758" cy="3284056"/>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206</a:t>
            </a:fld>
            <a:endParaRPr dirty="0"/>
          </a:p>
        </p:txBody>
      </p:sp>
    </p:spTree>
    <p:extLst>
      <p:ext uri="{BB962C8B-B14F-4D97-AF65-F5344CB8AC3E}">
        <p14:creationId xmlns:p14="http://schemas.microsoft.com/office/powerpoint/2010/main" val="289509094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379221"/>
            <a:ext cx="4413250" cy="574040"/>
          </a:xfrm>
          <a:prstGeom prst="rect">
            <a:avLst/>
          </a:prstGeom>
        </p:spPr>
        <p:txBody>
          <a:bodyPr vert="horz" wrap="square" lIns="0" tIns="12700" rIns="0" bIns="0" rtlCol="0">
            <a:spAutoFit/>
          </a:bodyPr>
          <a:lstStyle/>
          <a:p>
            <a:pPr marL="12700">
              <a:lnSpc>
                <a:spcPct val="100000"/>
              </a:lnSpc>
              <a:spcBef>
                <a:spcPts val="100"/>
              </a:spcBef>
            </a:pPr>
            <a:r>
              <a:rPr sz="3600" b="1" spc="-145" dirty="0">
                <a:solidFill>
                  <a:srgbClr val="000000"/>
                </a:solidFill>
                <a:latin typeface="Arial"/>
                <a:cs typeface="Arial"/>
              </a:rPr>
              <a:t>Admissible</a:t>
            </a:r>
            <a:r>
              <a:rPr sz="3600" b="1" spc="-295" dirty="0">
                <a:solidFill>
                  <a:srgbClr val="000000"/>
                </a:solidFill>
                <a:latin typeface="Arial"/>
                <a:cs typeface="Arial"/>
              </a:rPr>
              <a:t> </a:t>
            </a:r>
            <a:r>
              <a:rPr sz="3600" b="1" spc="-145" dirty="0">
                <a:solidFill>
                  <a:srgbClr val="000000"/>
                </a:solidFill>
                <a:latin typeface="Arial"/>
                <a:cs typeface="Arial"/>
              </a:rPr>
              <a:t>Heuristics</a:t>
            </a:r>
            <a:endParaRPr sz="3600">
              <a:latin typeface="Arial"/>
              <a:cs typeface="Arial"/>
            </a:endParaRPr>
          </a:p>
        </p:txBody>
      </p:sp>
      <p:sp>
        <p:nvSpPr>
          <p:cNvPr id="3" name="object 3"/>
          <p:cNvSpPr/>
          <p:nvPr/>
        </p:nvSpPr>
        <p:spPr>
          <a:xfrm>
            <a:off x="406908" y="1493519"/>
            <a:ext cx="10972800" cy="452628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0407777" y="6639125"/>
            <a:ext cx="1706245" cy="182245"/>
          </a:xfrm>
          <a:prstGeom prst="rect">
            <a:avLst/>
          </a:prstGeom>
        </p:spPr>
        <p:txBody>
          <a:bodyPr vert="horz" wrap="square" lIns="0" tIns="0" rIns="0" bIns="0" rtlCol="0">
            <a:spAutoFit/>
          </a:bodyPr>
          <a:lstStyle/>
          <a:p>
            <a:pPr marL="12700">
              <a:lnSpc>
                <a:spcPct val="100000"/>
              </a:lnSpc>
            </a:pPr>
            <a:r>
              <a:rPr sz="1100" b="1" spc="-5" dirty="0">
                <a:solidFill>
                  <a:srgbClr val="0F1141"/>
                </a:solidFill>
                <a:latin typeface="Arial"/>
                <a:cs typeface="Arial"/>
              </a:rPr>
              <a:t>BITS </a:t>
            </a:r>
            <a:r>
              <a:rPr sz="1100" spc="-5" dirty="0">
                <a:solidFill>
                  <a:srgbClr val="0F1141"/>
                </a:solidFill>
                <a:latin typeface="Arial"/>
                <a:cs typeface="Arial"/>
              </a:rPr>
              <a:t>Pilani, Pilani</a:t>
            </a:r>
            <a:r>
              <a:rPr sz="1100" spc="-20" dirty="0">
                <a:solidFill>
                  <a:srgbClr val="0F1141"/>
                </a:solidFill>
                <a:latin typeface="Arial"/>
                <a:cs typeface="Arial"/>
              </a:rPr>
              <a:t> </a:t>
            </a:r>
            <a:r>
              <a:rPr sz="1100" dirty="0">
                <a:solidFill>
                  <a:srgbClr val="0F1141"/>
                </a:solidFill>
                <a:latin typeface="Arial"/>
                <a:cs typeface="Arial"/>
              </a:rPr>
              <a:t>Campus</a:t>
            </a:r>
            <a:endParaRPr sz="1100">
              <a:latin typeface="Arial"/>
              <a:cs typeface="Arial"/>
            </a:endParaRPr>
          </a:p>
        </p:txBody>
      </p:sp>
    </p:spTree>
    <p:extLst>
      <p:ext uri="{BB962C8B-B14F-4D97-AF65-F5344CB8AC3E}">
        <p14:creationId xmlns:p14="http://schemas.microsoft.com/office/powerpoint/2010/main" val="30532690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379221"/>
            <a:ext cx="1786889" cy="574040"/>
          </a:xfrm>
          <a:prstGeom prst="rect">
            <a:avLst/>
          </a:prstGeom>
        </p:spPr>
        <p:txBody>
          <a:bodyPr vert="horz" wrap="square" lIns="0" tIns="12700" rIns="0" bIns="0" rtlCol="0">
            <a:spAutoFit/>
          </a:bodyPr>
          <a:lstStyle/>
          <a:p>
            <a:pPr marL="12700">
              <a:lnSpc>
                <a:spcPct val="100000"/>
              </a:lnSpc>
              <a:spcBef>
                <a:spcPts val="100"/>
              </a:spcBef>
            </a:pPr>
            <a:r>
              <a:rPr sz="3600" b="1" spc="-140" dirty="0">
                <a:solidFill>
                  <a:srgbClr val="000000"/>
                </a:solidFill>
                <a:latin typeface="Arial"/>
                <a:cs typeface="Arial"/>
              </a:rPr>
              <a:t>Example</a:t>
            </a:r>
            <a:endParaRPr sz="3600">
              <a:latin typeface="Arial"/>
              <a:cs typeface="Arial"/>
            </a:endParaRPr>
          </a:p>
        </p:txBody>
      </p:sp>
      <p:sp>
        <p:nvSpPr>
          <p:cNvPr id="3" name="object 3"/>
          <p:cNvSpPr/>
          <p:nvPr/>
        </p:nvSpPr>
        <p:spPr>
          <a:xfrm>
            <a:off x="428244" y="1493519"/>
            <a:ext cx="10815828" cy="452628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0407777" y="6639125"/>
            <a:ext cx="1706245" cy="182245"/>
          </a:xfrm>
          <a:prstGeom prst="rect">
            <a:avLst/>
          </a:prstGeom>
        </p:spPr>
        <p:txBody>
          <a:bodyPr vert="horz" wrap="square" lIns="0" tIns="0" rIns="0" bIns="0" rtlCol="0">
            <a:spAutoFit/>
          </a:bodyPr>
          <a:lstStyle/>
          <a:p>
            <a:pPr marL="12700">
              <a:lnSpc>
                <a:spcPct val="100000"/>
              </a:lnSpc>
            </a:pPr>
            <a:r>
              <a:rPr sz="1100" b="1" spc="-5" dirty="0">
                <a:solidFill>
                  <a:srgbClr val="0F1141"/>
                </a:solidFill>
                <a:latin typeface="Arial"/>
                <a:cs typeface="Arial"/>
              </a:rPr>
              <a:t>BITS </a:t>
            </a:r>
            <a:r>
              <a:rPr sz="1100" spc="-5" dirty="0">
                <a:solidFill>
                  <a:srgbClr val="0F1141"/>
                </a:solidFill>
                <a:latin typeface="Arial"/>
                <a:cs typeface="Arial"/>
              </a:rPr>
              <a:t>Pilani, Pilani</a:t>
            </a:r>
            <a:r>
              <a:rPr sz="1100" spc="-20" dirty="0">
                <a:solidFill>
                  <a:srgbClr val="0F1141"/>
                </a:solidFill>
                <a:latin typeface="Arial"/>
                <a:cs typeface="Arial"/>
              </a:rPr>
              <a:t> </a:t>
            </a:r>
            <a:r>
              <a:rPr sz="1100" dirty="0">
                <a:solidFill>
                  <a:srgbClr val="0F1141"/>
                </a:solidFill>
                <a:latin typeface="Arial"/>
                <a:cs typeface="Arial"/>
              </a:rPr>
              <a:t>Campus</a:t>
            </a:r>
            <a:endParaRPr sz="1100">
              <a:latin typeface="Arial"/>
              <a:cs typeface="Arial"/>
            </a:endParaRPr>
          </a:p>
        </p:txBody>
      </p:sp>
    </p:spTree>
    <p:extLst>
      <p:ext uri="{BB962C8B-B14F-4D97-AF65-F5344CB8AC3E}">
        <p14:creationId xmlns:p14="http://schemas.microsoft.com/office/powerpoint/2010/main" val="319608110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379221"/>
            <a:ext cx="4102735" cy="574040"/>
          </a:xfrm>
          <a:prstGeom prst="rect">
            <a:avLst/>
          </a:prstGeom>
        </p:spPr>
        <p:txBody>
          <a:bodyPr vert="horz" wrap="square" lIns="0" tIns="12700" rIns="0" bIns="0" rtlCol="0">
            <a:spAutoFit/>
          </a:bodyPr>
          <a:lstStyle/>
          <a:p>
            <a:pPr marL="12700">
              <a:lnSpc>
                <a:spcPct val="100000"/>
              </a:lnSpc>
              <a:spcBef>
                <a:spcPts val="100"/>
              </a:spcBef>
            </a:pPr>
            <a:r>
              <a:rPr sz="3600" b="1" spc="-145" dirty="0">
                <a:solidFill>
                  <a:srgbClr val="000000"/>
                </a:solidFill>
                <a:latin typeface="Arial"/>
                <a:cs typeface="Arial"/>
              </a:rPr>
              <a:t>Consistent</a:t>
            </a:r>
            <a:r>
              <a:rPr sz="3600" b="1" spc="-275" dirty="0">
                <a:solidFill>
                  <a:srgbClr val="000000"/>
                </a:solidFill>
                <a:latin typeface="Arial"/>
                <a:cs typeface="Arial"/>
              </a:rPr>
              <a:t> </a:t>
            </a:r>
            <a:r>
              <a:rPr sz="3600" b="1" spc="-145" dirty="0">
                <a:solidFill>
                  <a:srgbClr val="000000"/>
                </a:solidFill>
                <a:latin typeface="Arial"/>
                <a:cs typeface="Arial"/>
              </a:rPr>
              <a:t>Heuristic</a:t>
            </a:r>
            <a:endParaRPr sz="3600">
              <a:latin typeface="Arial"/>
              <a:cs typeface="Arial"/>
            </a:endParaRPr>
          </a:p>
        </p:txBody>
      </p:sp>
      <p:sp>
        <p:nvSpPr>
          <p:cNvPr id="3" name="object 3"/>
          <p:cNvSpPr/>
          <p:nvPr/>
        </p:nvSpPr>
        <p:spPr>
          <a:xfrm>
            <a:off x="486155" y="1493519"/>
            <a:ext cx="10058771" cy="4009644"/>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0407777" y="6639125"/>
            <a:ext cx="1706245" cy="182245"/>
          </a:xfrm>
          <a:prstGeom prst="rect">
            <a:avLst/>
          </a:prstGeom>
        </p:spPr>
        <p:txBody>
          <a:bodyPr vert="horz" wrap="square" lIns="0" tIns="0" rIns="0" bIns="0" rtlCol="0">
            <a:spAutoFit/>
          </a:bodyPr>
          <a:lstStyle/>
          <a:p>
            <a:pPr marL="12700">
              <a:lnSpc>
                <a:spcPct val="100000"/>
              </a:lnSpc>
            </a:pPr>
            <a:r>
              <a:rPr sz="1100" b="1" spc="-5" dirty="0">
                <a:solidFill>
                  <a:srgbClr val="0F1141"/>
                </a:solidFill>
                <a:latin typeface="Arial"/>
                <a:cs typeface="Arial"/>
              </a:rPr>
              <a:t>BITS </a:t>
            </a:r>
            <a:r>
              <a:rPr sz="1100" spc="-5" dirty="0">
                <a:solidFill>
                  <a:srgbClr val="0F1141"/>
                </a:solidFill>
                <a:latin typeface="Arial"/>
                <a:cs typeface="Arial"/>
              </a:rPr>
              <a:t>Pilani, Pilani</a:t>
            </a:r>
            <a:r>
              <a:rPr sz="1100" spc="-20" dirty="0">
                <a:solidFill>
                  <a:srgbClr val="0F1141"/>
                </a:solidFill>
                <a:latin typeface="Arial"/>
                <a:cs typeface="Arial"/>
              </a:rPr>
              <a:t> </a:t>
            </a:r>
            <a:r>
              <a:rPr sz="1100" dirty="0">
                <a:solidFill>
                  <a:srgbClr val="0F1141"/>
                </a:solidFill>
                <a:latin typeface="Arial"/>
                <a:cs typeface="Arial"/>
              </a:rPr>
              <a:t>Campus</a:t>
            </a:r>
            <a:endParaRPr sz="1100">
              <a:latin typeface="Arial"/>
              <a:cs typeface="Arial"/>
            </a:endParaRPr>
          </a:p>
        </p:txBody>
      </p:sp>
    </p:spTree>
    <p:extLst>
      <p:ext uri="{BB962C8B-B14F-4D97-AF65-F5344CB8AC3E}">
        <p14:creationId xmlns:p14="http://schemas.microsoft.com/office/powerpoint/2010/main" val="11173245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73723" y="6484620"/>
            <a:ext cx="3106420" cy="0"/>
          </a:xfrm>
          <a:custGeom>
            <a:avLst/>
            <a:gdLst/>
            <a:ahLst/>
            <a:cxnLst/>
            <a:rect l="l" t="t" r="r" b="b"/>
            <a:pathLst>
              <a:path w="3106420">
                <a:moveTo>
                  <a:pt x="0" y="0"/>
                </a:moveTo>
                <a:lnTo>
                  <a:pt x="3105912" y="0"/>
                </a:lnTo>
              </a:path>
            </a:pathLst>
          </a:custGeom>
          <a:ln w="48768">
            <a:solidFill>
              <a:srgbClr val="8EB4E2"/>
            </a:solidFill>
          </a:ln>
        </p:spPr>
        <p:txBody>
          <a:bodyPr wrap="square" lIns="0" tIns="0" rIns="0" bIns="0" rtlCol="0"/>
          <a:lstStyle/>
          <a:p>
            <a:endParaRPr/>
          </a:p>
        </p:txBody>
      </p:sp>
      <p:sp>
        <p:nvSpPr>
          <p:cNvPr id="3" name="object 3"/>
          <p:cNvSpPr/>
          <p:nvPr/>
        </p:nvSpPr>
        <p:spPr>
          <a:xfrm>
            <a:off x="9209531" y="6483096"/>
            <a:ext cx="2982595" cy="0"/>
          </a:xfrm>
          <a:custGeom>
            <a:avLst/>
            <a:gdLst/>
            <a:ahLst/>
            <a:cxnLst/>
            <a:rect l="l" t="t" r="r" b="b"/>
            <a:pathLst>
              <a:path w="2982595">
                <a:moveTo>
                  <a:pt x="0" y="0"/>
                </a:moveTo>
                <a:lnTo>
                  <a:pt x="2982468" y="0"/>
                </a:lnTo>
              </a:path>
            </a:pathLst>
          </a:custGeom>
          <a:ln w="45720">
            <a:solidFill>
              <a:srgbClr val="FF0000"/>
            </a:solidFill>
          </a:ln>
        </p:spPr>
        <p:txBody>
          <a:bodyPr wrap="square" lIns="0" tIns="0" rIns="0" bIns="0" rtlCol="0"/>
          <a:lstStyle/>
          <a:p>
            <a:endParaRPr/>
          </a:p>
        </p:txBody>
      </p:sp>
      <p:sp>
        <p:nvSpPr>
          <p:cNvPr id="4" name="object 4"/>
          <p:cNvSpPr/>
          <p:nvPr/>
        </p:nvSpPr>
        <p:spPr>
          <a:xfrm>
            <a:off x="2779776" y="6484620"/>
            <a:ext cx="3439795" cy="0"/>
          </a:xfrm>
          <a:custGeom>
            <a:avLst/>
            <a:gdLst/>
            <a:ahLst/>
            <a:cxnLst/>
            <a:rect l="l" t="t" r="r" b="b"/>
            <a:pathLst>
              <a:path w="3439795">
                <a:moveTo>
                  <a:pt x="0" y="0"/>
                </a:moveTo>
                <a:lnTo>
                  <a:pt x="3439667" y="0"/>
                </a:lnTo>
              </a:path>
            </a:pathLst>
          </a:custGeom>
          <a:ln w="48768">
            <a:solidFill>
              <a:srgbClr val="FFCE00"/>
            </a:solidFill>
          </a:ln>
        </p:spPr>
        <p:txBody>
          <a:bodyPr wrap="square" lIns="0" tIns="0" rIns="0" bIns="0" rtlCol="0"/>
          <a:lstStyle/>
          <a:p>
            <a:endParaRPr/>
          </a:p>
        </p:txBody>
      </p:sp>
      <p:sp>
        <p:nvSpPr>
          <p:cNvPr id="5" name="object 5"/>
          <p:cNvSpPr/>
          <p:nvPr/>
        </p:nvSpPr>
        <p:spPr>
          <a:xfrm>
            <a:off x="0" y="0"/>
            <a:ext cx="9400540" cy="1126490"/>
          </a:xfrm>
          <a:custGeom>
            <a:avLst/>
            <a:gdLst/>
            <a:ahLst/>
            <a:cxnLst/>
            <a:rect l="l" t="t" r="r" b="b"/>
            <a:pathLst>
              <a:path w="9400540" h="1126490">
                <a:moveTo>
                  <a:pt x="0" y="1126236"/>
                </a:moveTo>
                <a:lnTo>
                  <a:pt x="9400032" y="1126236"/>
                </a:lnTo>
                <a:lnTo>
                  <a:pt x="9400032" y="0"/>
                </a:lnTo>
                <a:lnTo>
                  <a:pt x="0" y="0"/>
                </a:lnTo>
                <a:lnTo>
                  <a:pt x="0" y="1126236"/>
                </a:lnTo>
                <a:close/>
              </a:path>
            </a:pathLst>
          </a:custGeom>
          <a:solidFill>
            <a:srgbClr val="FFFF00"/>
          </a:solidFill>
        </p:spPr>
        <p:txBody>
          <a:bodyPr wrap="square" lIns="0" tIns="0" rIns="0" bIns="0" rtlCol="0"/>
          <a:lstStyle/>
          <a:p>
            <a:endParaRPr/>
          </a:p>
        </p:txBody>
      </p:sp>
      <p:sp>
        <p:nvSpPr>
          <p:cNvPr id="6" name="object 6"/>
          <p:cNvSpPr/>
          <p:nvPr/>
        </p:nvSpPr>
        <p:spPr>
          <a:xfrm>
            <a:off x="3381755" y="1149858"/>
            <a:ext cx="3106420" cy="0"/>
          </a:xfrm>
          <a:custGeom>
            <a:avLst/>
            <a:gdLst/>
            <a:ahLst/>
            <a:cxnLst/>
            <a:rect l="l" t="t" r="r" b="b"/>
            <a:pathLst>
              <a:path w="3106420">
                <a:moveTo>
                  <a:pt x="0" y="0"/>
                </a:moveTo>
                <a:lnTo>
                  <a:pt x="3105912" y="0"/>
                </a:lnTo>
              </a:path>
            </a:pathLst>
          </a:custGeom>
          <a:ln w="47244">
            <a:solidFill>
              <a:srgbClr val="8EB4E2"/>
            </a:solidFill>
          </a:ln>
        </p:spPr>
        <p:txBody>
          <a:bodyPr wrap="square" lIns="0" tIns="0" rIns="0" bIns="0" rtlCol="0"/>
          <a:lstStyle/>
          <a:p>
            <a:endParaRPr/>
          </a:p>
        </p:txBody>
      </p:sp>
      <p:sp>
        <p:nvSpPr>
          <p:cNvPr id="7" name="object 7"/>
          <p:cNvSpPr/>
          <p:nvPr/>
        </p:nvSpPr>
        <p:spPr>
          <a:xfrm>
            <a:off x="6420611" y="1148333"/>
            <a:ext cx="2979420" cy="0"/>
          </a:xfrm>
          <a:custGeom>
            <a:avLst/>
            <a:gdLst/>
            <a:ahLst/>
            <a:cxnLst/>
            <a:rect l="l" t="t" r="r" b="b"/>
            <a:pathLst>
              <a:path w="2979420">
                <a:moveTo>
                  <a:pt x="0" y="0"/>
                </a:moveTo>
                <a:lnTo>
                  <a:pt x="2979419" y="0"/>
                </a:lnTo>
              </a:path>
            </a:pathLst>
          </a:custGeom>
          <a:ln w="44196">
            <a:solidFill>
              <a:srgbClr val="FF0000"/>
            </a:solidFill>
          </a:ln>
        </p:spPr>
        <p:txBody>
          <a:bodyPr wrap="square" lIns="0" tIns="0" rIns="0" bIns="0" rtlCol="0"/>
          <a:lstStyle/>
          <a:p>
            <a:endParaRPr/>
          </a:p>
        </p:txBody>
      </p:sp>
      <p:sp>
        <p:nvSpPr>
          <p:cNvPr id="8" name="object 8"/>
          <p:cNvSpPr/>
          <p:nvPr/>
        </p:nvSpPr>
        <p:spPr>
          <a:xfrm>
            <a:off x="0" y="1149858"/>
            <a:ext cx="3429000" cy="0"/>
          </a:xfrm>
          <a:custGeom>
            <a:avLst/>
            <a:gdLst/>
            <a:ahLst/>
            <a:cxnLst/>
            <a:rect l="l" t="t" r="r" b="b"/>
            <a:pathLst>
              <a:path w="3429000">
                <a:moveTo>
                  <a:pt x="0" y="0"/>
                </a:moveTo>
                <a:lnTo>
                  <a:pt x="3429000" y="0"/>
                </a:lnTo>
              </a:path>
            </a:pathLst>
          </a:custGeom>
          <a:ln w="47244">
            <a:solidFill>
              <a:srgbClr val="FFCE00"/>
            </a:solidFill>
          </a:ln>
        </p:spPr>
        <p:txBody>
          <a:bodyPr wrap="square" lIns="0" tIns="0" rIns="0" bIns="0" rtlCol="0"/>
          <a:lstStyle/>
          <a:p>
            <a:endParaRPr/>
          </a:p>
        </p:txBody>
      </p:sp>
      <p:sp>
        <p:nvSpPr>
          <p:cNvPr id="9" name="object 9"/>
          <p:cNvSpPr txBox="1"/>
          <p:nvPr/>
        </p:nvSpPr>
        <p:spPr>
          <a:xfrm>
            <a:off x="9774428" y="595630"/>
            <a:ext cx="1678305" cy="617855"/>
          </a:xfrm>
          <a:prstGeom prst="rect">
            <a:avLst/>
          </a:prstGeom>
        </p:spPr>
        <p:txBody>
          <a:bodyPr vert="horz" wrap="square" lIns="0" tIns="13335" rIns="0" bIns="0" rtlCol="0">
            <a:spAutoFit/>
          </a:bodyPr>
          <a:lstStyle/>
          <a:p>
            <a:pPr marL="12700">
              <a:lnSpc>
                <a:spcPts val="3050"/>
              </a:lnSpc>
              <a:spcBef>
                <a:spcPts val="105"/>
              </a:spcBef>
            </a:pPr>
            <a:r>
              <a:rPr sz="2600" b="1" dirty="0">
                <a:solidFill>
                  <a:srgbClr val="000099"/>
                </a:solidFill>
                <a:latin typeface="Arial"/>
                <a:cs typeface="Arial"/>
              </a:rPr>
              <a:t>BITS</a:t>
            </a:r>
            <a:r>
              <a:rPr sz="2600" b="1" spc="-85" dirty="0">
                <a:solidFill>
                  <a:srgbClr val="000099"/>
                </a:solidFill>
                <a:latin typeface="Arial"/>
                <a:cs typeface="Arial"/>
              </a:rPr>
              <a:t> </a:t>
            </a:r>
            <a:r>
              <a:rPr sz="2600" dirty="0">
                <a:solidFill>
                  <a:srgbClr val="000099"/>
                </a:solidFill>
                <a:latin typeface="Arial"/>
                <a:cs typeface="Arial"/>
              </a:rPr>
              <a:t>Pilani</a:t>
            </a:r>
            <a:endParaRPr sz="2600">
              <a:latin typeface="Arial"/>
              <a:cs typeface="Arial"/>
            </a:endParaRPr>
          </a:p>
          <a:p>
            <a:pPr marL="13970">
              <a:lnSpc>
                <a:spcPts val="1610"/>
              </a:lnSpc>
            </a:pPr>
            <a:r>
              <a:rPr sz="1400" dirty="0">
                <a:solidFill>
                  <a:srgbClr val="000099"/>
                </a:solidFill>
                <a:latin typeface="Arial"/>
                <a:cs typeface="Arial"/>
              </a:rPr>
              <a:t>Pilani</a:t>
            </a:r>
            <a:r>
              <a:rPr sz="1400" spc="-20" dirty="0">
                <a:solidFill>
                  <a:srgbClr val="000099"/>
                </a:solidFill>
                <a:latin typeface="Arial"/>
                <a:cs typeface="Arial"/>
              </a:rPr>
              <a:t> </a:t>
            </a:r>
            <a:r>
              <a:rPr sz="1400" dirty="0">
                <a:solidFill>
                  <a:srgbClr val="000099"/>
                </a:solidFill>
                <a:latin typeface="Arial"/>
                <a:cs typeface="Arial"/>
              </a:rPr>
              <a:t>Campus</a:t>
            </a:r>
            <a:endParaRPr sz="1400">
              <a:latin typeface="Arial"/>
              <a:cs typeface="Arial"/>
            </a:endParaRPr>
          </a:p>
        </p:txBody>
      </p:sp>
      <p:sp>
        <p:nvSpPr>
          <p:cNvPr id="10" name="object 10"/>
          <p:cNvSpPr txBox="1">
            <a:spLocks noGrp="1"/>
          </p:cNvSpPr>
          <p:nvPr>
            <p:ph type="title"/>
          </p:nvPr>
        </p:nvSpPr>
        <p:spPr>
          <a:xfrm>
            <a:off x="2880486" y="245490"/>
            <a:ext cx="3640454"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001F5F"/>
                </a:solidFill>
                <a:latin typeface="Palatino Linotype"/>
                <a:cs typeface="Palatino Linotype"/>
              </a:rPr>
              <a:t>Intelligent</a:t>
            </a:r>
            <a:r>
              <a:rPr sz="3600" spc="-204" dirty="0">
                <a:solidFill>
                  <a:srgbClr val="001F5F"/>
                </a:solidFill>
                <a:latin typeface="Palatino Linotype"/>
                <a:cs typeface="Palatino Linotype"/>
              </a:rPr>
              <a:t> </a:t>
            </a:r>
            <a:r>
              <a:rPr sz="3600" dirty="0">
                <a:solidFill>
                  <a:srgbClr val="001F5F"/>
                </a:solidFill>
                <a:latin typeface="Palatino Linotype"/>
                <a:cs typeface="Palatino Linotype"/>
              </a:rPr>
              <a:t>Agents</a:t>
            </a:r>
            <a:endParaRPr sz="3600">
              <a:latin typeface="Palatino Linotype"/>
              <a:cs typeface="Palatino Linotype"/>
            </a:endParaRPr>
          </a:p>
        </p:txBody>
      </p:sp>
      <p:sp>
        <p:nvSpPr>
          <p:cNvPr id="11" name="object 11"/>
          <p:cNvSpPr/>
          <p:nvPr/>
        </p:nvSpPr>
        <p:spPr>
          <a:xfrm>
            <a:off x="1277394" y="1806273"/>
            <a:ext cx="7745918" cy="3129133"/>
          </a:xfrm>
          <a:prstGeom prst="rect">
            <a:avLst/>
          </a:prstGeom>
          <a:blipFill>
            <a:blip r:embed="rId2" cstate="print"/>
            <a:stretch>
              <a:fillRect/>
            </a:stretch>
          </a:blipFill>
        </p:spPr>
        <p:txBody>
          <a:bodyPr wrap="square" lIns="0" tIns="0" rIns="0" bIns="0" rtlCol="0"/>
          <a:lstStyle/>
          <a:p>
            <a:endParaRPr/>
          </a:p>
        </p:txBody>
      </p:sp>
      <p:sp>
        <p:nvSpPr>
          <p:cNvPr id="12" name="object 12"/>
          <p:cNvSpPr txBox="1"/>
          <p:nvPr/>
        </p:nvSpPr>
        <p:spPr>
          <a:xfrm>
            <a:off x="4217670" y="4832095"/>
            <a:ext cx="989965"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Arial"/>
                <a:cs typeface="Arial"/>
              </a:rPr>
              <a:t>effectors</a:t>
            </a:r>
            <a:endParaRPr sz="1800">
              <a:latin typeface="Arial"/>
              <a:cs typeface="Arial"/>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8/29/2020 7:42</a:t>
            </a:r>
            <a:r>
              <a:rPr spc="-65" dirty="0"/>
              <a:t> </a:t>
            </a:r>
            <a:r>
              <a:rPr dirty="0"/>
              <a:t>PM</a:t>
            </a: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21</a:t>
            </a:fld>
            <a:endParaRPr dirty="0"/>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379221"/>
            <a:ext cx="4859020" cy="574040"/>
          </a:xfrm>
          <a:prstGeom prst="rect">
            <a:avLst/>
          </a:prstGeom>
        </p:spPr>
        <p:txBody>
          <a:bodyPr vert="horz" wrap="square" lIns="0" tIns="12700" rIns="0" bIns="0" rtlCol="0">
            <a:spAutoFit/>
          </a:bodyPr>
          <a:lstStyle/>
          <a:p>
            <a:pPr marL="12700">
              <a:lnSpc>
                <a:spcPct val="100000"/>
              </a:lnSpc>
              <a:spcBef>
                <a:spcPts val="100"/>
              </a:spcBef>
            </a:pPr>
            <a:r>
              <a:rPr sz="3600" b="1" spc="-130" dirty="0">
                <a:solidFill>
                  <a:srgbClr val="000000"/>
                </a:solidFill>
                <a:latin typeface="Arial"/>
                <a:cs typeface="Arial"/>
              </a:rPr>
              <a:t>Proof</a:t>
            </a:r>
            <a:r>
              <a:rPr sz="3600" b="1" spc="-285" dirty="0">
                <a:solidFill>
                  <a:srgbClr val="000000"/>
                </a:solidFill>
                <a:latin typeface="Arial"/>
                <a:cs typeface="Arial"/>
              </a:rPr>
              <a:t> </a:t>
            </a:r>
            <a:r>
              <a:rPr sz="3600" b="1" spc="-80" dirty="0">
                <a:solidFill>
                  <a:srgbClr val="000000"/>
                </a:solidFill>
                <a:latin typeface="Arial"/>
                <a:cs typeface="Arial"/>
              </a:rPr>
              <a:t>of</a:t>
            </a:r>
            <a:r>
              <a:rPr sz="3600" b="1" spc="-310" dirty="0">
                <a:solidFill>
                  <a:srgbClr val="000000"/>
                </a:solidFill>
                <a:latin typeface="Arial"/>
                <a:cs typeface="Arial"/>
              </a:rPr>
              <a:t> </a:t>
            </a:r>
            <a:r>
              <a:rPr sz="3600" b="1" spc="-145" dirty="0">
                <a:solidFill>
                  <a:srgbClr val="000000"/>
                </a:solidFill>
                <a:latin typeface="Arial"/>
                <a:cs typeface="Arial"/>
              </a:rPr>
              <a:t>Optimality</a:t>
            </a:r>
            <a:r>
              <a:rPr sz="3600" b="1" spc="-270" dirty="0">
                <a:solidFill>
                  <a:srgbClr val="000000"/>
                </a:solidFill>
                <a:latin typeface="Arial"/>
                <a:cs typeface="Arial"/>
              </a:rPr>
              <a:t> </a:t>
            </a:r>
            <a:r>
              <a:rPr sz="3600" b="1" spc="-80" dirty="0">
                <a:solidFill>
                  <a:srgbClr val="000000"/>
                </a:solidFill>
                <a:latin typeface="Arial"/>
                <a:cs typeface="Arial"/>
              </a:rPr>
              <a:t>of</a:t>
            </a:r>
            <a:r>
              <a:rPr sz="3600" b="1" spc="-440" dirty="0">
                <a:solidFill>
                  <a:srgbClr val="000000"/>
                </a:solidFill>
                <a:latin typeface="Arial"/>
                <a:cs typeface="Arial"/>
              </a:rPr>
              <a:t> </a:t>
            </a:r>
            <a:r>
              <a:rPr sz="3600" b="1" spc="-80" dirty="0">
                <a:solidFill>
                  <a:srgbClr val="000000"/>
                </a:solidFill>
                <a:latin typeface="Arial"/>
                <a:cs typeface="Arial"/>
              </a:rPr>
              <a:t>A*</a:t>
            </a:r>
            <a:endParaRPr sz="3600">
              <a:latin typeface="Arial"/>
              <a:cs typeface="Arial"/>
            </a:endParaRPr>
          </a:p>
        </p:txBody>
      </p:sp>
      <p:sp>
        <p:nvSpPr>
          <p:cNvPr id="3" name="object 3"/>
          <p:cNvSpPr/>
          <p:nvPr/>
        </p:nvSpPr>
        <p:spPr>
          <a:xfrm>
            <a:off x="406908" y="1338072"/>
            <a:ext cx="10314432" cy="4524756"/>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0407777" y="6639125"/>
            <a:ext cx="1706245" cy="182245"/>
          </a:xfrm>
          <a:prstGeom prst="rect">
            <a:avLst/>
          </a:prstGeom>
        </p:spPr>
        <p:txBody>
          <a:bodyPr vert="horz" wrap="square" lIns="0" tIns="0" rIns="0" bIns="0" rtlCol="0">
            <a:spAutoFit/>
          </a:bodyPr>
          <a:lstStyle/>
          <a:p>
            <a:pPr marL="12700">
              <a:lnSpc>
                <a:spcPct val="100000"/>
              </a:lnSpc>
            </a:pPr>
            <a:r>
              <a:rPr sz="1100" b="1" spc="-5" dirty="0">
                <a:solidFill>
                  <a:srgbClr val="0F1141"/>
                </a:solidFill>
                <a:latin typeface="Arial"/>
                <a:cs typeface="Arial"/>
              </a:rPr>
              <a:t>BITS </a:t>
            </a:r>
            <a:r>
              <a:rPr sz="1100" spc="-5" dirty="0">
                <a:solidFill>
                  <a:srgbClr val="0F1141"/>
                </a:solidFill>
                <a:latin typeface="Arial"/>
                <a:cs typeface="Arial"/>
              </a:rPr>
              <a:t>Pilani, Pilani</a:t>
            </a:r>
            <a:r>
              <a:rPr sz="1100" spc="-20" dirty="0">
                <a:solidFill>
                  <a:srgbClr val="0F1141"/>
                </a:solidFill>
                <a:latin typeface="Arial"/>
                <a:cs typeface="Arial"/>
              </a:rPr>
              <a:t> </a:t>
            </a:r>
            <a:r>
              <a:rPr sz="1100" dirty="0">
                <a:solidFill>
                  <a:srgbClr val="0F1141"/>
                </a:solidFill>
                <a:latin typeface="Arial"/>
                <a:cs typeface="Arial"/>
              </a:rPr>
              <a:t>Campus</a:t>
            </a:r>
            <a:endParaRPr sz="1100">
              <a:latin typeface="Arial"/>
              <a:cs typeface="Arial"/>
            </a:endParaRPr>
          </a:p>
        </p:txBody>
      </p:sp>
    </p:spTree>
    <p:extLst>
      <p:ext uri="{BB962C8B-B14F-4D97-AF65-F5344CB8AC3E}">
        <p14:creationId xmlns:p14="http://schemas.microsoft.com/office/powerpoint/2010/main" val="266125184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379221"/>
            <a:ext cx="4859020" cy="574040"/>
          </a:xfrm>
          <a:prstGeom prst="rect">
            <a:avLst/>
          </a:prstGeom>
        </p:spPr>
        <p:txBody>
          <a:bodyPr vert="horz" wrap="square" lIns="0" tIns="12700" rIns="0" bIns="0" rtlCol="0">
            <a:spAutoFit/>
          </a:bodyPr>
          <a:lstStyle/>
          <a:p>
            <a:pPr marL="12700">
              <a:lnSpc>
                <a:spcPct val="100000"/>
              </a:lnSpc>
              <a:spcBef>
                <a:spcPts val="100"/>
              </a:spcBef>
            </a:pPr>
            <a:r>
              <a:rPr sz="3600" b="1" spc="-130" dirty="0">
                <a:solidFill>
                  <a:srgbClr val="000000"/>
                </a:solidFill>
                <a:latin typeface="Arial"/>
                <a:cs typeface="Arial"/>
              </a:rPr>
              <a:t>Proof</a:t>
            </a:r>
            <a:r>
              <a:rPr sz="3600" b="1" spc="-285" dirty="0">
                <a:solidFill>
                  <a:srgbClr val="000000"/>
                </a:solidFill>
                <a:latin typeface="Arial"/>
                <a:cs typeface="Arial"/>
              </a:rPr>
              <a:t> </a:t>
            </a:r>
            <a:r>
              <a:rPr sz="3600" b="1" spc="-80" dirty="0">
                <a:solidFill>
                  <a:srgbClr val="000000"/>
                </a:solidFill>
                <a:latin typeface="Arial"/>
                <a:cs typeface="Arial"/>
              </a:rPr>
              <a:t>of</a:t>
            </a:r>
            <a:r>
              <a:rPr sz="3600" b="1" spc="-310" dirty="0">
                <a:solidFill>
                  <a:srgbClr val="000000"/>
                </a:solidFill>
                <a:latin typeface="Arial"/>
                <a:cs typeface="Arial"/>
              </a:rPr>
              <a:t> </a:t>
            </a:r>
            <a:r>
              <a:rPr sz="3600" b="1" spc="-145" dirty="0">
                <a:solidFill>
                  <a:srgbClr val="000000"/>
                </a:solidFill>
                <a:latin typeface="Arial"/>
                <a:cs typeface="Arial"/>
              </a:rPr>
              <a:t>Optimality</a:t>
            </a:r>
            <a:r>
              <a:rPr sz="3600" b="1" spc="-270" dirty="0">
                <a:solidFill>
                  <a:srgbClr val="000000"/>
                </a:solidFill>
                <a:latin typeface="Arial"/>
                <a:cs typeface="Arial"/>
              </a:rPr>
              <a:t> </a:t>
            </a:r>
            <a:r>
              <a:rPr sz="3600" b="1" spc="-80" dirty="0">
                <a:solidFill>
                  <a:srgbClr val="000000"/>
                </a:solidFill>
                <a:latin typeface="Arial"/>
                <a:cs typeface="Arial"/>
              </a:rPr>
              <a:t>of</a:t>
            </a:r>
            <a:r>
              <a:rPr sz="3600" b="1" spc="-440" dirty="0">
                <a:solidFill>
                  <a:srgbClr val="000000"/>
                </a:solidFill>
                <a:latin typeface="Arial"/>
                <a:cs typeface="Arial"/>
              </a:rPr>
              <a:t> </a:t>
            </a:r>
            <a:r>
              <a:rPr sz="3600" b="1" spc="-80" dirty="0">
                <a:solidFill>
                  <a:srgbClr val="000000"/>
                </a:solidFill>
                <a:latin typeface="Arial"/>
                <a:cs typeface="Arial"/>
              </a:rPr>
              <a:t>A*</a:t>
            </a:r>
            <a:endParaRPr sz="3600">
              <a:latin typeface="Arial"/>
              <a:cs typeface="Arial"/>
            </a:endParaRPr>
          </a:p>
        </p:txBody>
      </p:sp>
      <p:sp>
        <p:nvSpPr>
          <p:cNvPr id="3" name="object 3"/>
          <p:cNvSpPr/>
          <p:nvPr/>
        </p:nvSpPr>
        <p:spPr>
          <a:xfrm>
            <a:off x="205740" y="1662683"/>
            <a:ext cx="9906000" cy="452628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0407777" y="6639125"/>
            <a:ext cx="1706245" cy="182245"/>
          </a:xfrm>
          <a:prstGeom prst="rect">
            <a:avLst/>
          </a:prstGeom>
        </p:spPr>
        <p:txBody>
          <a:bodyPr vert="horz" wrap="square" lIns="0" tIns="0" rIns="0" bIns="0" rtlCol="0">
            <a:spAutoFit/>
          </a:bodyPr>
          <a:lstStyle/>
          <a:p>
            <a:pPr marL="12700">
              <a:lnSpc>
                <a:spcPct val="100000"/>
              </a:lnSpc>
            </a:pPr>
            <a:r>
              <a:rPr sz="1100" b="1" spc="-5" dirty="0">
                <a:solidFill>
                  <a:srgbClr val="0F1141"/>
                </a:solidFill>
                <a:latin typeface="Arial"/>
                <a:cs typeface="Arial"/>
              </a:rPr>
              <a:t>BITS </a:t>
            </a:r>
            <a:r>
              <a:rPr sz="1100" spc="-5" dirty="0">
                <a:solidFill>
                  <a:srgbClr val="0F1141"/>
                </a:solidFill>
                <a:latin typeface="Arial"/>
                <a:cs typeface="Arial"/>
              </a:rPr>
              <a:t>Pilani, Pilani</a:t>
            </a:r>
            <a:r>
              <a:rPr sz="1100" spc="-20" dirty="0">
                <a:solidFill>
                  <a:srgbClr val="0F1141"/>
                </a:solidFill>
                <a:latin typeface="Arial"/>
                <a:cs typeface="Arial"/>
              </a:rPr>
              <a:t> </a:t>
            </a:r>
            <a:r>
              <a:rPr sz="1100" dirty="0">
                <a:solidFill>
                  <a:srgbClr val="0F1141"/>
                </a:solidFill>
                <a:latin typeface="Arial"/>
                <a:cs typeface="Arial"/>
              </a:rPr>
              <a:t>Campus</a:t>
            </a:r>
            <a:endParaRPr sz="1100">
              <a:latin typeface="Arial"/>
              <a:cs typeface="Arial"/>
            </a:endParaRPr>
          </a:p>
        </p:txBody>
      </p:sp>
    </p:spTree>
    <p:extLst>
      <p:ext uri="{BB962C8B-B14F-4D97-AF65-F5344CB8AC3E}">
        <p14:creationId xmlns:p14="http://schemas.microsoft.com/office/powerpoint/2010/main" val="369686789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379221"/>
            <a:ext cx="4413250" cy="574040"/>
          </a:xfrm>
          <a:prstGeom prst="rect">
            <a:avLst/>
          </a:prstGeom>
        </p:spPr>
        <p:txBody>
          <a:bodyPr vert="horz" wrap="square" lIns="0" tIns="12700" rIns="0" bIns="0" rtlCol="0">
            <a:spAutoFit/>
          </a:bodyPr>
          <a:lstStyle/>
          <a:p>
            <a:pPr marL="12700">
              <a:lnSpc>
                <a:spcPct val="100000"/>
              </a:lnSpc>
              <a:spcBef>
                <a:spcPts val="100"/>
              </a:spcBef>
            </a:pPr>
            <a:r>
              <a:rPr sz="3600" b="1" spc="-145" dirty="0">
                <a:solidFill>
                  <a:srgbClr val="000000"/>
                </a:solidFill>
                <a:latin typeface="Arial"/>
                <a:cs typeface="Arial"/>
              </a:rPr>
              <a:t>Admissible</a:t>
            </a:r>
            <a:r>
              <a:rPr sz="3600" b="1" spc="-295" dirty="0">
                <a:solidFill>
                  <a:srgbClr val="000000"/>
                </a:solidFill>
                <a:latin typeface="Arial"/>
                <a:cs typeface="Arial"/>
              </a:rPr>
              <a:t> </a:t>
            </a:r>
            <a:r>
              <a:rPr sz="3600" b="1" spc="-145" dirty="0">
                <a:solidFill>
                  <a:srgbClr val="000000"/>
                </a:solidFill>
                <a:latin typeface="Arial"/>
                <a:cs typeface="Arial"/>
              </a:rPr>
              <a:t>Heuristics</a:t>
            </a:r>
            <a:endParaRPr sz="3600">
              <a:latin typeface="Arial"/>
              <a:cs typeface="Arial"/>
            </a:endParaRPr>
          </a:p>
        </p:txBody>
      </p:sp>
      <p:sp>
        <p:nvSpPr>
          <p:cNvPr id="3" name="object 3"/>
          <p:cNvSpPr/>
          <p:nvPr/>
        </p:nvSpPr>
        <p:spPr>
          <a:xfrm>
            <a:off x="406908" y="1493519"/>
            <a:ext cx="10262616" cy="4405884"/>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0407777" y="6639125"/>
            <a:ext cx="1706245" cy="182245"/>
          </a:xfrm>
          <a:prstGeom prst="rect">
            <a:avLst/>
          </a:prstGeom>
        </p:spPr>
        <p:txBody>
          <a:bodyPr vert="horz" wrap="square" lIns="0" tIns="0" rIns="0" bIns="0" rtlCol="0">
            <a:spAutoFit/>
          </a:bodyPr>
          <a:lstStyle/>
          <a:p>
            <a:pPr marL="12700">
              <a:lnSpc>
                <a:spcPct val="100000"/>
              </a:lnSpc>
            </a:pPr>
            <a:r>
              <a:rPr sz="1100" b="1" spc="-5" dirty="0">
                <a:solidFill>
                  <a:srgbClr val="0F1141"/>
                </a:solidFill>
                <a:latin typeface="Arial"/>
                <a:cs typeface="Arial"/>
              </a:rPr>
              <a:t>BITS </a:t>
            </a:r>
            <a:r>
              <a:rPr sz="1100" spc="-5" dirty="0">
                <a:solidFill>
                  <a:srgbClr val="0F1141"/>
                </a:solidFill>
                <a:latin typeface="Arial"/>
                <a:cs typeface="Arial"/>
              </a:rPr>
              <a:t>Pilani, Pilani</a:t>
            </a:r>
            <a:r>
              <a:rPr sz="1100" spc="-20" dirty="0">
                <a:solidFill>
                  <a:srgbClr val="0F1141"/>
                </a:solidFill>
                <a:latin typeface="Arial"/>
                <a:cs typeface="Arial"/>
              </a:rPr>
              <a:t> </a:t>
            </a:r>
            <a:r>
              <a:rPr sz="1100" dirty="0">
                <a:solidFill>
                  <a:srgbClr val="0F1141"/>
                </a:solidFill>
                <a:latin typeface="Arial"/>
                <a:cs typeface="Arial"/>
              </a:rPr>
              <a:t>Campus</a:t>
            </a:r>
            <a:endParaRPr sz="1100">
              <a:latin typeface="Arial"/>
              <a:cs typeface="Arial"/>
            </a:endParaRPr>
          </a:p>
        </p:txBody>
      </p:sp>
    </p:spTree>
    <p:extLst>
      <p:ext uri="{BB962C8B-B14F-4D97-AF65-F5344CB8AC3E}">
        <p14:creationId xmlns:p14="http://schemas.microsoft.com/office/powerpoint/2010/main" val="301899920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379221"/>
            <a:ext cx="4413250" cy="574040"/>
          </a:xfrm>
          <a:prstGeom prst="rect">
            <a:avLst/>
          </a:prstGeom>
        </p:spPr>
        <p:txBody>
          <a:bodyPr vert="horz" wrap="square" lIns="0" tIns="12700" rIns="0" bIns="0" rtlCol="0">
            <a:spAutoFit/>
          </a:bodyPr>
          <a:lstStyle/>
          <a:p>
            <a:pPr marL="12700">
              <a:lnSpc>
                <a:spcPct val="100000"/>
              </a:lnSpc>
              <a:spcBef>
                <a:spcPts val="100"/>
              </a:spcBef>
            </a:pPr>
            <a:r>
              <a:rPr sz="3600" b="1" spc="-145" dirty="0">
                <a:solidFill>
                  <a:srgbClr val="000000"/>
                </a:solidFill>
                <a:latin typeface="Arial"/>
                <a:cs typeface="Arial"/>
              </a:rPr>
              <a:t>Admissible</a:t>
            </a:r>
            <a:r>
              <a:rPr sz="3600" b="1" spc="-295" dirty="0">
                <a:solidFill>
                  <a:srgbClr val="000000"/>
                </a:solidFill>
                <a:latin typeface="Arial"/>
                <a:cs typeface="Arial"/>
              </a:rPr>
              <a:t> </a:t>
            </a:r>
            <a:r>
              <a:rPr sz="3600" b="1" spc="-145" dirty="0">
                <a:solidFill>
                  <a:srgbClr val="000000"/>
                </a:solidFill>
                <a:latin typeface="Arial"/>
                <a:cs typeface="Arial"/>
              </a:rPr>
              <a:t>Heuristics</a:t>
            </a:r>
            <a:endParaRPr sz="3600">
              <a:latin typeface="Arial"/>
              <a:cs typeface="Arial"/>
            </a:endParaRPr>
          </a:p>
        </p:txBody>
      </p:sp>
      <p:sp>
        <p:nvSpPr>
          <p:cNvPr id="3" name="object 3"/>
          <p:cNvSpPr/>
          <p:nvPr/>
        </p:nvSpPr>
        <p:spPr>
          <a:xfrm>
            <a:off x="406908" y="1493519"/>
            <a:ext cx="10972800" cy="443484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0407777" y="6639125"/>
            <a:ext cx="1706245" cy="182245"/>
          </a:xfrm>
          <a:prstGeom prst="rect">
            <a:avLst/>
          </a:prstGeom>
        </p:spPr>
        <p:txBody>
          <a:bodyPr vert="horz" wrap="square" lIns="0" tIns="0" rIns="0" bIns="0" rtlCol="0">
            <a:spAutoFit/>
          </a:bodyPr>
          <a:lstStyle/>
          <a:p>
            <a:pPr marL="12700">
              <a:lnSpc>
                <a:spcPct val="100000"/>
              </a:lnSpc>
            </a:pPr>
            <a:r>
              <a:rPr sz="1100" b="1" spc="-5" dirty="0">
                <a:solidFill>
                  <a:srgbClr val="0F1141"/>
                </a:solidFill>
                <a:latin typeface="Arial"/>
                <a:cs typeface="Arial"/>
              </a:rPr>
              <a:t>BITS </a:t>
            </a:r>
            <a:r>
              <a:rPr sz="1100" spc="-5" dirty="0">
                <a:solidFill>
                  <a:srgbClr val="0F1141"/>
                </a:solidFill>
                <a:latin typeface="Arial"/>
                <a:cs typeface="Arial"/>
              </a:rPr>
              <a:t>Pilani, Pilani</a:t>
            </a:r>
            <a:r>
              <a:rPr sz="1100" spc="-20" dirty="0">
                <a:solidFill>
                  <a:srgbClr val="0F1141"/>
                </a:solidFill>
                <a:latin typeface="Arial"/>
                <a:cs typeface="Arial"/>
              </a:rPr>
              <a:t> </a:t>
            </a:r>
            <a:r>
              <a:rPr sz="1100" dirty="0">
                <a:solidFill>
                  <a:srgbClr val="0F1141"/>
                </a:solidFill>
                <a:latin typeface="Arial"/>
                <a:cs typeface="Arial"/>
              </a:rPr>
              <a:t>Campus</a:t>
            </a:r>
            <a:endParaRPr sz="1100">
              <a:latin typeface="Arial"/>
              <a:cs typeface="Arial"/>
            </a:endParaRPr>
          </a:p>
        </p:txBody>
      </p:sp>
    </p:spTree>
    <p:extLst>
      <p:ext uri="{BB962C8B-B14F-4D97-AF65-F5344CB8AC3E}">
        <p14:creationId xmlns:p14="http://schemas.microsoft.com/office/powerpoint/2010/main" val="374466230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379221"/>
            <a:ext cx="2331085" cy="574040"/>
          </a:xfrm>
          <a:prstGeom prst="rect">
            <a:avLst/>
          </a:prstGeom>
        </p:spPr>
        <p:txBody>
          <a:bodyPr vert="horz" wrap="square" lIns="0" tIns="12700" rIns="0" bIns="0" rtlCol="0">
            <a:spAutoFit/>
          </a:bodyPr>
          <a:lstStyle/>
          <a:p>
            <a:pPr marL="12700">
              <a:lnSpc>
                <a:spcPct val="100000"/>
              </a:lnSpc>
              <a:spcBef>
                <a:spcPts val="100"/>
              </a:spcBef>
            </a:pPr>
            <a:r>
              <a:rPr sz="3600" b="1" spc="-145" dirty="0">
                <a:solidFill>
                  <a:srgbClr val="000000"/>
                </a:solidFill>
                <a:latin typeface="Arial"/>
                <a:cs typeface="Arial"/>
              </a:rPr>
              <a:t>Dominance</a:t>
            </a:r>
            <a:endParaRPr sz="3600">
              <a:latin typeface="Arial"/>
              <a:cs typeface="Arial"/>
            </a:endParaRPr>
          </a:p>
        </p:txBody>
      </p:sp>
      <p:sp>
        <p:nvSpPr>
          <p:cNvPr id="3" name="object 3"/>
          <p:cNvSpPr/>
          <p:nvPr/>
        </p:nvSpPr>
        <p:spPr>
          <a:xfrm>
            <a:off x="406908" y="1493519"/>
            <a:ext cx="7021068" cy="3694176"/>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0407777" y="6639125"/>
            <a:ext cx="1706245" cy="182245"/>
          </a:xfrm>
          <a:prstGeom prst="rect">
            <a:avLst/>
          </a:prstGeom>
        </p:spPr>
        <p:txBody>
          <a:bodyPr vert="horz" wrap="square" lIns="0" tIns="0" rIns="0" bIns="0" rtlCol="0">
            <a:spAutoFit/>
          </a:bodyPr>
          <a:lstStyle/>
          <a:p>
            <a:pPr marL="12700">
              <a:lnSpc>
                <a:spcPct val="100000"/>
              </a:lnSpc>
            </a:pPr>
            <a:r>
              <a:rPr sz="1100" b="1" spc="-5" dirty="0">
                <a:solidFill>
                  <a:srgbClr val="0F1141"/>
                </a:solidFill>
                <a:latin typeface="Arial"/>
                <a:cs typeface="Arial"/>
              </a:rPr>
              <a:t>BITS </a:t>
            </a:r>
            <a:r>
              <a:rPr sz="1100" spc="-5" dirty="0">
                <a:solidFill>
                  <a:srgbClr val="0F1141"/>
                </a:solidFill>
                <a:latin typeface="Arial"/>
                <a:cs typeface="Arial"/>
              </a:rPr>
              <a:t>Pilani, Pilani</a:t>
            </a:r>
            <a:r>
              <a:rPr sz="1100" spc="-20" dirty="0">
                <a:solidFill>
                  <a:srgbClr val="0F1141"/>
                </a:solidFill>
                <a:latin typeface="Arial"/>
                <a:cs typeface="Arial"/>
              </a:rPr>
              <a:t> </a:t>
            </a:r>
            <a:r>
              <a:rPr sz="1100" dirty="0">
                <a:solidFill>
                  <a:srgbClr val="0F1141"/>
                </a:solidFill>
                <a:latin typeface="Arial"/>
                <a:cs typeface="Arial"/>
              </a:rPr>
              <a:t>Campus</a:t>
            </a:r>
            <a:endParaRPr sz="1100">
              <a:latin typeface="Arial"/>
              <a:cs typeface="Arial"/>
            </a:endParaRPr>
          </a:p>
        </p:txBody>
      </p:sp>
    </p:spTree>
    <p:extLst>
      <p:ext uri="{BB962C8B-B14F-4D97-AF65-F5344CB8AC3E}">
        <p14:creationId xmlns:p14="http://schemas.microsoft.com/office/powerpoint/2010/main" val="350200296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649357" y="4306957"/>
            <a:ext cx="9637643" cy="2322443"/>
          </a:xfrm>
        </p:spPr>
        <p:txBody>
          <a:bodyPr rtlCol="0">
            <a:normAutofit/>
          </a:bodyPr>
          <a:lstStyle/>
          <a:p>
            <a:pPr>
              <a:lnSpc>
                <a:spcPct val="117083"/>
              </a:lnSpc>
            </a:pPr>
            <a:r>
              <a:rPr lang="en-US" sz="3200" dirty="0">
                <a:latin typeface="Trebuchet MS"/>
                <a:ea typeface="Trebuchet MS"/>
                <a:cs typeface="Trebuchet MS"/>
                <a:sym typeface="Trebuchet MS"/>
              </a:rPr>
              <a:t>Contents: Admissible Heuristics</a:t>
            </a:r>
          </a:p>
          <a:p>
            <a:pPr>
              <a:lnSpc>
                <a:spcPct val="117083"/>
              </a:lnSpc>
            </a:pPr>
            <a:r>
              <a:rPr lang="en-US" sz="3200" dirty="0">
                <a:latin typeface="Trebuchet MS"/>
                <a:ea typeface="Trebuchet MS"/>
                <a:cs typeface="Trebuchet MS"/>
                <a:sym typeface="Trebuchet MS"/>
              </a:rPr>
              <a:t>		Relaxed Problems</a:t>
            </a:r>
          </a:p>
          <a:p>
            <a:pPr>
              <a:lnSpc>
                <a:spcPct val="117083"/>
              </a:lnSpc>
            </a:pPr>
            <a:r>
              <a:rPr lang="en-US" sz="3200" dirty="0">
                <a:latin typeface="Trebuchet MS"/>
                <a:ea typeface="Trebuchet MS"/>
                <a:cs typeface="Trebuchet MS"/>
                <a:sym typeface="Trebuchet MS"/>
              </a:rPr>
              <a:t>                  Memory Bounded A*</a:t>
            </a:r>
          </a:p>
          <a:p>
            <a:pPr marL="365760" indent="-256032" algn="ctr">
              <a:lnSpc>
                <a:spcPct val="100000"/>
              </a:lnSpc>
              <a:buClr>
                <a:schemeClr val="accent1"/>
              </a:buClr>
              <a:buSzPct val="68000"/>
              <a:defRPr/>
            </a:pPr>
            <a:endParaRPr lang="en-US" sz="3600" dirty="0">
              <a:latin typeface="+mn-lt"/>
              <a:cs typeface="Courier New" pitchFamily="49" charset="0"/>
            </a:endParaRPr>
          </a:p>
        </p:txBody>
      </p:sp>
    </p:spTree>
    <p:extLst>
      <p:ext uri="{BB962C8B-B14F-4D97-AF65-F5344CB8AC3E}">
        <p14:creationId xmlns:p14="http://schemas.microsoft.com/office/powerpoint/2010/main" val="258821832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t>A* Analysis</a:t>
            </a:r>
          </a:p>
        </p:txBody>
      </p:sp>
      <p:sp>
        <p:nvSpPr>
          <p:cNvPr id="4" name="Content Placeholder 3">
            <a:extLst>
              <a:ext uri="{FF2B5EF4-FFF2-40B4-BE49-F238E27FC236}">
                <a16:creationId xmlns:a16="http://schemas.microsoft.com/office/drawing/2014/main" id="{A23D82A7-54FC-4B21-AE00-EA743E4676A3}"/>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DB34EC55-1644-4D6A-B4EE-3868D217412A}"/>
              </a:ext>
            </a:extLst>
          </p:cNvPr>
          <p:cNvPicPr>
            <a:picLocks noChangeAspect="1"/>
          </p:cNvPicPr>
          <p:nvPr/>
        </p:nvPicPr>
        <p:blipFill rotWithShape="1">
          <a:blip r:embed="rId2"/>
          <a:srcRect l="5475" r="4187"/>
          <a:stretch/>
        </p:blipFill>
        <p:spPr>
          <a:xfrm>
            <a:off x="406400" y="1397759"/>
            <a:ext cx="10972800" cy="4622042"/>
          </a:xfrm>
          <a:prstGeom prst="rect">
            <a:avLst/>
          </a:prstGeom>
        </p:spPr>
      </p:pic>
    </p:spTree>
    <p:extLst>
      <p:ext uri="{BB962C8B-B14F-4D97-AF65-F5344CB8AC3E}">
        <p14:creationId xmlns:p14="http://schemas.microsoft.com/office/powerpoint/2010/main" val="60979195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09F80DC-75AA-4206-998E-AC931470CAF6}"/>
              </a:ext>
            </a:extLst>
          </p:cNvPr>
          <p:cNvPicPr>
            <a:picLocks noGrp="1" noChangeAspect="1"/>
          </p:cNvPicPr>
          <p:nvPr>
            <p:ph idx="1"/>
          </p:nvPr>
        </p:nvPicPr>
        <p:blipFill>
          <a:blip r:embed="rId2"/>
          <a:stretch>
            <a:fillRect/>
          </a:stretch>
        </p:blipFill>
        <p:spPr>
          <a:xfrm>
            <a:off x="768626" y="1510749"/>
            <a:ext cx="10349948" cy="3973720"/>
          </a:xfrm>
          <a:prstGeom prst="rect">
            <a:avLst/>
          </a:prstGeom>
        </p:spPr>
      </p:pic>
      <p:sp>
        <p:nvSpPr>
          <p:cNvPr id="3" name="Content Placeholder 2">
            <a:extLst>
              <a:ext uri="{FF2B5EF4-FFF2-40B4-BE49-F238E27FC236}">
                <a16:creationId xmlns:a16="http://schemas.microsoft.com/office/drawing/2014/main" id="{92B35A2C-71E4-49CB-81F4-1C7BC0856032}"/>
              </a:ext>
            </a:extLst>
          </p:cNvPr>
          <p:cNvSpPr>
            <a:spLocks noGrp="1"/>
          </p:cNvSpPr>
          <p:nvPr>
            <p:ph sz="quarter" idx="10"/>
          </p:nvPr>
        </p:nvSpPr>
        <p:spPr/>
        <p:txBody>
          <a:bodyPr/>
          <a:lstStyle/>
          <a:p>
            <a:r>
              <a:rPr lang="en-US" dirty="0"/>
              <a:t>8 Puzzle Problem</a:t>
            </a:r>
          </a:p>
        </p:txBody>
      </p:sp>
    </p:spTree>
    <p:extLst>
      <p:ext uri="{BB962C8B-B14F-4D97-AF65-F5344CB8AC3E}">
        <p14:creationId xmlns:p14="http://schemas.microsoft.com/office/powerpoint/2010/main" val="123300958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6D64C14-062D-4F56-A4D4-5C4D95A12251}"/>
              </a:ext>
            </a:extLst>
          </p:cNvPr>
          <p:cNvPicPr>
            <a:picLocks noGrp="1" noChangeAspect="1"/>
          </p:cNvPicPr>
          <p:nvPr>
            <p:ph idx="1"/>
          </p:nvPr>
        </p:nvPicPr>
        <p:blipFill>
          <a:blip r:embed="rId2"/>
          <a:stretch>
            <a:fillRect/>
          </a:stretch>
        </p:blipFill>
        <p:spPr>
          <a:xfrm>
            <a:off x="887896" y="1391477"/>
            <a:ext cx="10323443" cy="4651513"/>
          </a:xfrm>
          <a:prstGeom prst="rect">
            <a:avLst/>
          </a:prstGeom>
        </p:spPr>
      </p:pic>
      <p:sp>
        <p:nvSpPr>
          <p:cNvPr id="3" name="Content Placeholder 2">
            <a:extLst>
              <a:ext uri="{FF2B5EF4-FFF2-40B4-BE49-F238E27FC236}">
                <a16:creationId xmlns:a16="http://schemas.microsoft.com/office/drawing/2014/main" id="{55B8617C-CD60-4A35-97F5-CBFBCD1F927D}"/>
              </a:ext>
            </a:extLst>
          </p:cNvPr>
          <p:cNvSpPr>
            <a:spLocks noGrp="1"/>
          </p:cNvSpPr>
          <p:nvPr>
            <p:ph sz="quarter" idx="10"/>
          </p:nvPr>
        </p:nvSpPr>
        <p:spPr/>
        <p:txBody>
          <a:bodyPr/>
          <a:lstStyle/>
          <a:p>
            <a:r>
              <a:rPr lang="en-US" dirty="0"/>
              <a:t>Relaxed Problems</a:t>
            </a:r>
          </a:p>
        </p:txBody>
      </p:sp>
    </p:spTree>
    <p:extLst>
      <p:ext uri="{BB962C8B-B14F-4D97-AF65-F5344CB8AC3E}">
        <p14:creationId xmlns:p14="http://schemas.microsoft.com/office/powerpoint/2010/main" val="57546020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0CC0BC-7D53-4C81-9C35-BF8150DD2379}"/>
              </a:ext>
            </a:extLst>
          </p:cNvPr>
          <p:cNvSpPr>
            <a:spLocks noGrp="1"/>
          </p:cNvSpPr>
          <p:nvPr>
            <p:ph sz="quarter" idx="10"/>
          </p:nvPr>
        </p:nvSpPr>
        <p:spPr/>
        <p:txBody>
          <a:bodyPr/>
          <a:lstStyle/>
          <a:p>
            <a:r>
              <a:rPr lang="en-US" dirty="0"/>
              <a:t>Problem Relaxation</a:t>
            </a:r>
          </a:p>
        </p:txBody>
      </p:sp>
      <p:pic>
        <p:nvPicPr>
          <p:cNvPr id="7" name="Content Placeholder 3">
            <a:extLst>
              <a:ext uri="{FF2B5EF4-FFF2-40B4-BE49-F238E27FC236}">
                <a16:creationId xmlns:a16="http://schemas.microsoft.com/office/drawing/2014/main" id="{731048A8-D363-443C-8F4F-87DF1B09E91B}"/>
              </a:ext>
            </a:extLst>
          </p:cNvPr>
          <p:cNvPicPr>
            <a:picLocks noGrp="1" noChangeAspect="1"/>
          </p:cNvPicPr>
          <p:nvPr>
            <p:ph idx="1"/>
          </p:nvPr>
        </p:nvPicPr>
        <p:blipFill rotWithShape="1">
          <a:blip r:embed="rId2"/>
          <a:srcRect t="15014" b="6222"/>
          <a:stretch/>
        </p:blipFill>
        <p:spPr>
          <a:xfrm>
            <a:off x="406400" y="1414325"/>
            <a:ext cx="11692835" cy="4933466"/>
          </a:xfrm>
          <a:prstGeom prst="rect">
            <a:avLst/>
          </a:prstGeom>
        </p:spPr>
      </p:pic>
    </p:spTree>
    <p:extLst>
      <p:ext uri="{BB962C8B-B14F-4D97-AF65-F5344CB8AC3E}">
        <p14:creationId xmlns:p14="http://schemas.microsoft.com/office/powerpoint/2010/main" val="19084729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73723" y="6484620"/>
            <a:ext cx="3106420" cy="0"/>
          </a:xfrm>
          <a:custGeom>
            <a:avLst/>
            <a:gdLst/>
            <a:ahLst/>
            <a:cxnLst/>
            <a:rect l="l" t="t" r="r" b="b"/>
            <a:pathLst>
              <a:path w="3106420">
                <a:moveTo>
                  <a:pt x="0" y="0"/>
                </a:moveTo>
                <a:lnTo>
                  <a:pt x="3105912" y="0"/>
                </a:lnTo>
              </a:path>
            </a:pathLst>
          </a:custGeom>
          <a:ln w="48768">
            <a:solidFill>
              <a:srgbClr val="8EB4E2"/>
            </a:solidFill>
          </a:ln>
        </p:spPr>
        <p:txBody>
          <a:bodyPr wrap="square" lIns="0" tIns="0" rIns="0" bIns="0" rtlCol="0"/>
          <a:lstStyle/>
          <a:p>
            <a:endParaRPr/>
          </a:p>
        </p:txBody>
      </p:sp>
      <p:sp>
        <p:nvSpPr>
          <p:cNvPr id="3" name="object 3"/>
          <p:cNvSpPr/>
          <p:nvPr/>
        </p:nvSpPr>
        <p:spPr>
          <a:xfrm>
            <a:off x="9209531" y="6483096"/>
            <a:ext cx="2982595" cy="0"/>
          </a:xfrm>
          <a:custGeom>
            <a:avLst/>
            <a:gdLst/>
            <a:ahLst/>
            <a:cxnLst/>
            <a:rect l="l" t="t" r="r" b="b"/>
            <a:pathLst>
              <a:path w="2982595">
                <a:moveTo>
                  <a:pt x="0" y="0"/>
                </a:moveTo>
                <a:lnTo>
                  <a:pt x="2982468" y="0"/>
                </a:lnTo>
              </a:path>
            </a:pathLst>
          </a:custGeom>
          <a:ln w="45720">
            <a:solidFill>
              <a:srgbClr val="FF0000"/>
            </a:solidFill>
          </a:ln>
        </p:spPr>
        <p:txBody>
          <a:bodyPr wrap="square" lIns="0" tIns="0" rIns="0" bIns="0" rtlCol="0"/>
          <a:lstStyle/>
          <a:p>
            <a:endParaRPr/>
          </a:p>
        </p:txBody>
      </p:sp>
      <p:sp>
        <p:nvSpPr>
          <p:cNvPr id="4" name="object 4"/>
          <p:cNvSpPr/>
          <p:nvPr/>
        </p:nvSpPr>
        <p:spPr>
          <a:xfrm>
            <a:off x="2779776" y="6484620"/>
            <a:ext cx="3439795" cy="0"/>
          </a:xfrm>
          <a:custGeom>
            <a:avLst/>
            <a:gdLst/>
            <a:ahLst/>
            <a:cxnLst/>
            <a:rect l="l" t="t" r="r" b="b"/>
            <a:pathLst>
              <a:path w="3439795">
                <a:moveTo>
                  <a:pt x="0" y="0"/>
                </a:moveTo>
                <a:lnTo>
                  <a:pt x="3439667" y="0"/>
                </a:lnTo>
              </a:path>
            </a:pathLst>
          </a:custGeom>
          <a:ln w="48768">
            <a:solidFill>
              <a:srgbClr val="FFCE00"/>
            </a:solidFill>
          </a:ln>
        </p:spPr>
        <p:txBody>
          <a:bodyPr wrap="square" lIns="0" tIns="0" rIns="0" bIns="0" rtlCol="0"/>
          <a:lstStyle/>
          <a:p>
            <a:endParaRPr/>
          </a:p>
        </p:txBody>
      </p:sp>
      <p:sp>
        <p:nvSpPr>
          <p:cNvPr id="5" name="object 5"/>
          <p:cNvSpPr/>
          <p:nvPr/>
        </p:nvSpPr>
        <p:spPr>
          <a:xfrm>
            <a:off x="0" y="0"/>
            <a:ext cx="9400540" cy="1126490"/>
          </a:xfrm>
          <a:custGeom>
            <a:avLst/>
            <a:gdLst/>
            <a:ahLst/>
            <a:cxnLst/>
            <a:rect l="l" t="t" r="r" b="b"/>
            <a:pathLst>
              <a:path w="9400540" h="1126490">
                <a:moveTo>
                  <a:pt x="0" y="1126236"/>
                </a:moveTo>
                <a:lnTo>
                  <a:pt x="9400032" y="1126236"/>
                </a:lnTo>
                <a:lnTo>
                  <a:pt x="9400032" y="0"/>
                </a:lnTo>
                <a:lnTo>
                  <a:pt x="0" y="0"/>
                </a:lnTo>
                <a:lnTo>
                  <a:pt x="0" y="1126236"/>
                </a:lnTo>
                <a:close/>
              </a:path>
            </a:pathLst>
          </a:custGeom>
          <a:solidFill>
            <a:srgbClr val="FFFF00"/>
          </a:solidFill>
        </p:spPr>
        <p:txBody>
          <a:bodyPr wrap="square" lIns="0" tIns="0" rIns="0" bIns="0" rtlCol="0"/>
          <a:lstStyle/>
          <a:p>
            <a:endParaRPr/>
          </a:p>
        </p:txBody>
      </p:sp>
      <p:sp>
        <p:nvSpPr>
          <p:cNvPr id="6" name="object 6"/>
          <p:cNvSpPr/>
          <p:nvPr/>
        </p:nvSpPr>
        <p:spPr>
          <a:xfrm>
            <a:off x="3381755" y="1149858"/>
            <a:ext cx="3106420" cy="0"/>
          </a:xfrm>
          <a:custGeom>
            <a:avLst/>
            <a:gdLst/>
            <a:ahLst/>
            <a:cxnLst/>
            <a:rect l="l" t="t" r="r" b="b"/>
            <a:pathLst>
              <a:path w="3106420">
                <a:moveTo>
                  <a:pt x="0" y="0"/>
                </a:moveTo>
                <a:lnTo>
                  <a:pt x="3105912" y="0"/>
                </a:lnTo>
              </a:path>
            </a:pathLst>
          </a:custGeom>
          <a:ln w="47244">
            <a:solidFill>
              <a:srgbClr val="8EB4E2"/>
            </a:solidFill>
          </a:ln>
        </p:spPr>
        <p:txBody>
          <a:bodyPr wrap="square" lIns="0" tIns="0" rIns="0" bIns="0" rtlCol="0"/>
          <a:lstStyle/>
          <a:p>
            <a:endParaRPr/>
          </a:p>
        </p:txBody>
      </p:sp>
      <p:sp>
        <p:nvSpPr>
          <p:cNvPr id="7" name="object 7"/>
          <p:cNvSpPr/>
          <p:nvPr/>
        </p:nvSpPr>
        <p:spPr>
          <a:xfrm>
            <a:off x="6420611" y="1148333"/>
            <a:ext cx="2979420" cy="0"/>
          </a:xfrm>
          <a:custGeom>
            <a:avLst/>
            <a:gdLst/>
            <a:ahLst/>
            <a:cxnLst/>
            <a:rect l="l" t="t" r="r" b="b"/>
            <a:pathLst>
              <a:path w="2979420">
                <a:moveTo>
                  <a:pt x="0" y="0"/>
                </a:moveTo>
                <a:lnTo>
                  <a:pt x="2979419" y="0"/>
                </a:lnTo>
              </a:path>
            </a:pathLst>
          </a:custGeom>
          <a:ln w="44196">
            <a:solidFill>
              <a:srgbClr val="FF0000"/>
            </a:solidFill>
          </a:ln>
        </p:spPr>
        <p:txBody>
          <a:bodyPr wrap="square" lIns="0" tIns="0" rIns="0" bIns="0" rtlCol="0"/>
          <a:lstStyle/>
          <a:p>
            <a:endParaRPr/>
          </a:p>
        </p:txBody>
      </p:sp>
      <p:sp>
        <p:nvSpPr>
          <p:cNvPr id="8" name="object 8"/>
          <p:cNvSpPr/>
          <p:nvPr/>
        </p:nvSpPr>
        <p:spPr>
          <a:xfrm>
            <a:off x="0" y="1149858"/>
            <a:ext cx="3429000" cy="0"/>
          </a:xfrm>
          <a:custGeom>
            <a:avLst/>
            <a:gdLst/>
            <a:ahLst/>
            <a:cxnLst/>
            <a:rect l="l" t="t" r="r" b="b"/>
            <a:pathLst>
              <a:path w="3429000">
                <a:moveTo>
                  <a:pt x="0" y="0"/>
                </a:moveTo>
                <a:lnTo>
                  <a:pt x="3429000" y="0"/>
                </a:lnTo>
              </a:path>
            </a:pathLst>
          </a:custGeom>
          <a:ln w="47244">
            <a:solidFill>
              <a:srgbClr val="FFCE00"/>
            </a:solidFill>
          </a:ln>
        </p:spPr>
        <p:txBody>
          <a:bodyPr wrap="square" lIns="0" tIns="0" rIns="0" bIns="0" rtlCol="0"/>
          <a:lstStyle/>
          <a:p>
            <a:endParaRPr/>
          </a:p>
        </p:txBody>
      </p:sp>
      <p:sp>
        <p:nvSpPr>
          <p:cNvPr id="9" name="object 9"/>
          <p:cNvSpPr txBox="1"/>
          <p:nvPr/>
        </p:nvSpPr>
        <p:spPr>
          <a:xfrm>
            <a:off x="9774428" y="595630"/>
            <a:ext cx="1678305" cy="422275"/>
          </a:xfrm>
          <a:prstGeom prst="rect">
            <a:avLst/>
          </a:prstGeom>
        </p:spPr>
        <p:txBody>
          <a:bodyPr vert="horz" wrap="square" lIns="0" tIns="13335" rIns="0" bIns="0" rtlCol="0">
            <a:spAutoFit/>
          </a:bodyPr>
          <a:lstStyle/>
          <a:p>
            <a:pPr marL="12700">
              <a:lnSpc>
                <a:spcPct val="100000"/>
              </a:lnSpc>
              <a:spcBef>
                <a:spcPts val="105"/>
              </a:spcBef>
            </a:pPr>
            <a:r>
              <a:rPr sz="2600" b="1" dirty="0">
                <a:solidFill>
                  <a:srgbClr val="000099"/>
                </a:solidFill>
                <a:latin typeface="Arial"/>
                <a:cs typeface="Arial"/>
              </a:rPr>
              <a:t>BITS</a:t>
            </a:r>
            <a:r>
              <a:rPr sz="2600" b="1" spc="-85" dirty="0">
                <a:solidFill>
                  <a:srgbClr val="000099"/>
                </a:solidFill>
                <a:latin typeface="Arial"/>
                <a:cs typeface="Arial"/>
              </a:rPr>
              <a:t> </a:t>
            </a:r>
            <a:r>
              <a:rPr sz="2600" dirty="0">
                <a:solidFill>
                  <a:srgbClr val="000099"/>
                </a:solidFill>
                <a:latin typeface="Arial"/>
                <a:cs typeface="Arial"/>
              </a:rPr>
              <a:t>Pilani</a:t>
            </a:r>
            <a:endParaRPr sz="2600">
              <a:latin typeface="Arial"/>
              <a:cs typeface="Arial"/>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8/29/2020 7:42</a:t>
            </a:r>
            <a:r>
              <a:rPr spc="-65" dirty="0"/>
              <a:t> </a:t>
            </a:r>
            <a:r>
              <a:rPr dirty="0"/>
              <a:t>PM</a:t>
            </a: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22</a:t>
            </a:fld>
            <a:endParaRPr dirty="0"/>
          </a:p>
        </p:txBody>
      </p:sp>
      <p:sp>
        <p:nvSpPr>
          <p:cNvPr id="10" name="object 10"/>
          <p:cNvSpPr txBox="1"/>
          <p:nvPr/>
        </p:nvSpPr>
        <p:spPr>
          <a:xfrm>
            <a:off x="9776206" y="973658"/>
            <a:ext cx="1172845" cy="240029"/>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000099"/>
                </a:solidFill>
                <a:latin typeface="Arial"/>
                <a:cs typeface="Arial"/>
              </a:rPr>
              <a:t>Pilani</a:t>
            </a:r>
            <a:r>
              <a:rPr sz="1400" spc="-80" dirty="0">
                <a:solidFill>
                  <a:srgbClr val="000099"/>
                </a:solidFill>
                <a:latin typeface="Arial"/>
                <a:cs typeface="Arial"/>
              </a:rPr>
              <a:t> </a:t>
            </a:r>
            <a:r>
              <a:rPr sz="1400" dirty="0">
                <a:solidFill>
                  <a:srgbClr val="000099"/>
                </a:solidFill>
                <a:latin typeface="Arial"/>
                <a:cs typeface="Arial"/>
              </a:rPr>
              <a:t>Campus</a:t>
            </a:r>
            <a:endParaRPr sz="1400">
              <a:latin typeface="Arial"/>
              <a:cs typeface="Arial"/>
            </a:endParaRPr>
          </a:p>
        </p:txBody>
      </p:sp>
      <p:sp>
        <p:nvSpPr>
          <p:cNvPr id="11" name="object 11"/>
          <p:cNvSpPr txBox="1">
            <a:spLocks noGrp="1"/>
          </p:cNvSpPr>
          <p:nvPr>
            <p:ph type="title"/>
          </p:nvPr>
        </p:nvSpPr>
        <p:spPr>
          <a:xfrm>
            <a:off x="3072510" y="245490"/>
            <a:ext cx="3256279"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001F5F"/>
                </a:solidFill>
                <a:latin typeface="Palatino Linotype"/>
                <a:cs typeface="Palatino Linotype"/>
              </a:rPr>
              <a:t>Rational</a:t>
            </a:r>
            <a:r>
              <a:rPr sz="3600" spc="-215" dirty="0">
                <a:solidFill>
                  <a:srgbClr val="001F5F"/>
                </a:solidFill>
                <a:latin typeface="Palatino Linotype"/>
                <a:cs typeface="Palatino Linotype"/>
              </a:rPr>
              <a:t> </a:t>
            </a:r>
            <a:r>
              <a:rPr sz="3600" dirty="0">
                <a:solidFill>
                  <a:srgbClr val="001F5F"/>
                </a:solidFill>
                <a:latin typeface="Palatino Linotype"/>
                <a:cs typeface="Palatino Linotype"/>
              </a:rPr>
              <a:t>Agents</a:t>
            </a:r>
            <a:endParaRPr sz="3600">
              <a:latin typeface="Palatino Linotype"/>
              <a:cs typeface="Palatino Linotype"/>
            </a:endParaRPr>
          </a:p>
        </p:txBody>
      </p:sp>
      <p:sp>
        <p:nvSpPr>
          <p:cNvPr id="12" name="object 12"/>
          <p:cNvSpPr txBox="1"/>
          <p:nvPr/>
        </p:nvSpPr>
        <p:spPr>
          <a:xfrm>
            <a:off x="78739" y="1240612"/>
            <a:ext cx="10732770" cy="5099685"/>
          </a:xfrm>
          <a:prstGeom prst="rect">
            <a:avLst/>
          </a:prstGeom>
        </p:spPr>
        <p:txBody>
          <a:bodyPr vert="horz" wrap="square" lIns="0" tIns="13335" rIns="0" bIns="0" rtlCol="0">
            <a:spAutoFit/>
          </a:bodyPr>
          <a:lstStyle/>
          <a:p>
            <a:pPr marL="355600" marR="49530" indent="-342900">
              <a:lnSpc>
                <a:spcPct val="100000"/>
              </a:lnSpc>
              <a:spcBef>
                <a:spcPts val="105"/>
              </a:spcBef>
              <a:buFont typeface="Arial"/>
              <a:buChar char="•"/>
              <a:tabLst>
                <a:tab pos="354965" algn="l"/>
                <a:tab pos="355600" algn="l"/>
              </a:tabLst>
            </a:pPr>
            <a:r>
              <a:rPr sz="3200" dirty="0">
                <a:solidFill>
                  <a:srgbClr val="001F5F"/>
                </a:solidFill>
                <a:latin typeface="Palatino Linotype"/>
                <a:cs typeface="Palatino Linotype"/>
              </a:rPr>
              <a:t>An agent </a:t>
            </a:r>
            <a:r>
              <a:rPr sz="3200" spc="-5" dirty="0">
                <a:solidFill>
                  <a:srgbClr val="001F5F"/>
                </a:solidFill>
                <a:latin typeface="Palatino Linotype"/>
                <a:cs typeface="Palatino Linotype"/>
              </a:rPr>
              <a:t>should </a:t>
            </a:r>
            <a:r>
              <a:rPr sz="3200" spc="-15" dirty="0">
                <a:solidFill>
                  <a:srgbClr val="001F5F"/>
                </a:solidFill>
                <a:latin typeface="Palatino Linotype"/>
                <a:cs typeface="Palatino Linotype"/>
              </a:rPr>
              <a:t>strive </a:t>
            </a:r>
            <a:r>
              <a:rPr sz="3200" dirty="0">
                <a:solidFill>
                  <a:srgbClr val="001F5F"/>
                </a:solidFill>
                <a:latin typeface="Palatino Linotype"/>
                <a:cs typeface="Palatino Linotype"/>
              </a:rPr>
              <a:t>to do </a:t>
            </a:r>
            <a:r>
              <a:rPr sz="3200" spc="-5" dirty="0">
                <a:solidFill>
                  <a:srgbClr val="001F5F"/>
                </a:solidFill>
                <a:latin typeface="Palatino Linotype"/>
                <a:cs typeface="Palatino Linotype"/>
              </a:rPr>
              <a:t>the right thing </a:t>
            </a:r>
            <a:r>
              <a:rPr sz="3200" dirty="0">
                <a:solidFill>
                  <a:srgbClr val="001F5F"/>
                </a:solidFill>
                <a:latin typeface="Palatino Linotype"/>
                <a:cs typeface="Palatino Linotype"/>
              </a:rPr>
              <a:t>based on  what it </a:t>
            </a:r>
            <a:r>
              <a:rPr sz="3200" spc="5" dirty="0">
                <a:solidFill>
                  <a:srgbClr val="001F5F"/>
                </a:solidFill>
                <a:latin typeface="Palatino Linotype"/>
                <a:cs typeface="Palatino Linotype"/>
              </a:rPr>
              <a:t>can </a:t>
            </a:r>
            <a:r>
              <a:rPr sz="3200" spc="-10" dirty="0">
                <a:solidFill>
                  <a:srgbClr val="001F5F"/>
                </a:solidFill>
                <a:latin typeface="Palatino Linotype"/>
                <a:cs typeface="Palatino Linotype"/>
              </a:rPr>
              <a:t>perceive </a:t>
            </a:r>
            <a:r>
              <a:rPr sz="3200" dirty="0">
                <a:solidFill>
                  <a:srgbClr val="001F5F"/>
                </a:solidFill>
                <a:latin typeface="Palatino Linotype"/>
                <a:cs typeface="Palatino Linotype"/>
              </a:rPr>
              <a:t>and </a:t>
            </a:r>
            <a:r>
              <a:rPr sz="3200" spc="-5" dirty="0">
                <a:solidFill>
                  <a:srgbClr val="001F5F"/>
                </a:solidFill>
                <a:latin typeface="Palatino Linotype"/>
                <a:cs typeface="Palatino Linotype"/>
              </a:rPr>
              <a:t>the actions it </a:t>
            </a:r>
            <a:r>
              <a:rPr sz="3200" spc="5" dirty="0">
                <a:solidFill>
                  <a:srgbClr val="001F5F"/>
                </a:solidFill>
                <a:latin typeface="Palatino Linotype"/>
                <a:cs typeface="Palatino Linotype"/>
              </a:rPr>
              <a:t>can </a:t>
            </a:r>
            <a:r>
              <a:rPr sz="3200" dirty="0">
                <a:solidFill>
                  <a:srgbClr val="001F5F"/>
                </a:solidFill>
                <a:latin typeface="Palatino Linotype"/>
                <a:cs typeface="Palatino Linotype"/>
              </a:rPr>
              <a:t>perform. </a:t>
            </a:r>
            <a:r>
              <a:rPr sz="3200" spc="-5" dirty="0">
                <a:solidFill>
                  <a:srgbClr val="001F5F"/>
                </a:solidFill>
                <a:latin typeface="Palatino Linotype"/>
                <a:cs typeface="Palatino Linotype"/>
              </a:rPr>
              <a:t>The  right </a:t>
            </a:r>
            <a:r>
              <a:rPr sz="3200" dirty="0">
                <a:solidFill>
                  <a:srgbClr val="001F5F"/>
                </a:solidFill>
                <a:latin typeface="Palatino Linotype"/>
                <a:cs typeface="Palatino Linotype"/>
              </a:rPr>
              <a:t>action </a:t>
            </a:r>
            <a:r>
              <a:rPr sz="3200" spc="-5" dirty="0">
                <a:solidFill>
                  <a:srgbClr val="001F5F"/>
                </a:solidFill>
                <a:latin typeface="Palatino Linotype"/>
                <a:cs typeface="Palatino Linotype"/>
              </a:rPr>
              <a:t>is the </a:t>
            </a:r>
            <a:r>
              <a:rPr sz="3200" dirty="0">
                <a:solidFill>
                  <a:srgbClr val="001F5F"/>
                </a:solidFill>
                <a:latin typeface="Palatino Linotype"/>
                <a:cs typeface="Palatino Linotype"/>
              </a:rPr>
              <a:t>one </a:t>
            </a:r>
            <a:r>
              <a:rPr sz="3200" spc="-5" dirty="0">
                <a:solidFill>
                  <a:srgbClr val="001F5F"/>
                </a:solidFill>
                <a:latin typeface="Palatino Linotype"/>
                <a:cs typeface="Palatino Linotype"/>
              </a:rPr>
              <a:t>that </a:t>
            </a:r>
            <a:r>
              <a:rPr sz="3200" dirty="0">
                <a:solidFill>
                  <a:srgbClr val="001F5F"/>
                </a:solidFill>
                <a:latin typeface="Palatino Linotype"/>
                <a:cs typeface="Palatino Linotype"/>
              </a:rPr>
              <a:t>will cause </a:t>
            </a:r>
            <a:r>
              <a:rPr sz="3200" spc="-5" dirty="0">
                <a:solidFill>
                  <a:srgbClr val="001F5F"/>
                </a:solidFill>
                <a:latin typeface="Palatino Linotype"/>
                <a:cs typeface="Palatino Linotype"/>
              </a:rPr>
              <a:t>the </a:t>
            </a:r>
            <a:r>
              <a:rPr sz="3200" dirty="0">
                <a:solidFill>
                  <a:srgbClr val="001F5F"/>
                </a:solidFill>
                <a:latin typeface="Palatino Linotype"/>
                <a:cs typeface="Palatino Linotype"/>
              </a:rPr>
              <a:t>agent </a:t>
            </a:r>
            <a:r>
              <a:rPr sz="3200" spc="-5" dirty="0">
                <a:solidFill>
                  <a:srgbClr val="001F5F"/>
                </a:solidFill>
                <a:latin typeface="Palatino Linotype"/>
                <a:cs typeface="Palatino Linotype"/>
              </a:rPr>
              <a:t>to be </a:t>
            </a:r>
            <a:r>
              <a:rPr sz="3200" dirty="0">
                <a:solidFill>
                  <a:srgbClr val="001F5F"/>
                </a:solidFill>
                <a:latin typeface="Palatino Linotype"/>
                <a:cs typeface="Palatino Linotype"/>
              </a:rPr>
              <a:t>most  successful.</a:t>
            </a:r>
            <a:endParaRPr sz="3200">
              <a:latin typeface="Palatino Linotype"/>
              <a:cs typeface="Palatino Linotype"/>
            </a:endParaRPr>
          </a:p>
          <a:p>
            <a:pPr marL="355600" indent="-342900">
              <a:lnSpc>
                <a:spcPct val="100000"/>
              </a:lnSpc>
              <a:spcBef>
                <a:spcPts val="775"/>
              </a:spcBef>
              <a:buFont typeface="Arial"/>
              <a:buChar char="•"/>
              <a:tabLst>
                <a:tab pos="354965" algn="l"/>
                <a:tab pos="355600" algn="l"/>
              </a:tabLst>
            </a:pPr>
            <a:r>
              <a:rPr sz="3200" spc="-10" dirty="0">
                <a:solidFill>
                  <a:srgbClr val="001F5F"/>
                </a:solidFill>
                <a:latin typeface="Palatino Linotype"/>
                <a:cs typeface="Palatino Linotype"/>
              </a:rPr>
              <a:t>Performance </a:t>
            </a:r>
            <a:r>
              <a:rPr sz="3200" dirty="0">
                <a:solidFill>
                  <a:srgbClr val="001F5F"/>
                </a:solidFill>
                <a:latin typeface="Palatino Linotype"/>
                <a:cs typeface="Palatino Linotype"/>
              </a:rPr>
              <a:t>measure: An </a:t>
            </a:r>
            <a:r>
              <a:rPr sz="3200" spc="-5" dirty="0">
                <a:solidFill>
                  <a:srgbClr val="001F5F"/>
                </a:solidFill>
                <a:latin typeface="Palatino Linotype"/>
                <a:cs typeface="Palatino Linotype"/>
              </a:rPr>
              <a:t>objective </a:t>
            </a:r>
            <a:r>
              <a:rPr sz="3200" dirty="0">
                <a:solidFill>
                  <a:srgbClr val="001F5F"/>
                </a:solidFill>
                <a:latin typeface="Palatino Linotype"/>
                <a:cs typeface="Palatino Linotype"/>
              </a:rPr>
              <a:t>criterion </a:t>
            </a:r>
            <a:r>
              <a:rPr sz="3200" spc="-5" dirty="0">
                <a:solidFill>
                  <a:srgbClr val="001F5F"/>
                </a:solidFill>
                <a:latin typeface="Palatino Linotype"/>
                <a:cs typeface="Palatino Linotype"/>
              </a:rPr>
              <a:t>for</a:t>
            </a:r>
            <a:r>
              <a:rPr sz="3200" spc="-110" dirty="0">
                <a:solidFill>
                  <a:srgbClr val="001F5F"/>
                </a:solidFill>
                <a:latin typeface="Palatino Linotype"/>
                <a:cs typeface="Palatino Linotype"/>
              </a:rPr>
              <a:t> </a:t>
            </a:r>
            <a:r>
              <a:rPr sz="3200" dirty="0">
                <a:solidFill>
                  <a:srgbClr val="001F5F"/>
                </a:solidFill>
                <a:latin typeface="Palatino Linotype"/>
                <a:cs typeface="Palatino Linotype"/>
              </a:rPr>
              <a:t>success</a:t>
            </a:r>
            <a:endParaRPr sz="3200">
              <a:latin typeface="Palatino Linotype"/>
              <a:cs typeface="Palatino Linotype"/>
            </a:endParaRPr>
          </a:p>
          <a:p>
            <a:pPr marL="355600">
              <a:lnSpc>
                <a:spcPct val="100000"/>
              </a:lnSpc>
            </a:pPr>
            <a:r>
              <a:rPr sz="3200" dirty="0">
                <a:solidFill>
                  <a:srgbClr val="001F5F"/>
                </a:solidFill>
                <a:latin typeface="Palatino Linotype"/>
                <a:cs typeface="Palatino Linotype"/>
              </a:rPr>
              <a:t>of an </a:t>
            </a:r>
            <a:r>
              <a:rPr sz="3200" spc="-50" dirty="0">
                <a:solidFill>
                  <a:srgbClr val="001F5F"/>
                </a:solidFill>
                <a:latin typeface="Palatino Linotype"/>
                <a:cs typeface="Palatino Linotype"/>
              </a:rPr>
              <a:t>agent’s</a:t>
            </a:r>
            <a:r>
              <a:rPr sz="3200" spc="-10" dirty="0">
                <a:solidFill>
                  <a:srgbClr val="001F5F"/>
                </a:solidFill>
                <a:latin typeface="Palatino Linotype"/>
                <a:cs typeface="Palatino Linotype"/>
              </a:rPr>
              <a:t> </a:t>
            </a:r>
            <a:r>
              <a:rPr sz="3200" spc="-5" dirty="0">
                <a:solidFill>
                  <a:srgbClr val="001F5F"/>
                </a:solidFill>
                <a:latin typeface="Palatino Linotype"/>
                <a:cs typeface="Palatino Linotype"/>
              </a:rPr>
              <a:t>behavior</a:t>
            </a:r>
            <a:endParaRPr sz="3200">
              <a:latin typeface="Palatino Linotype"/>
              <a:cs typeface="Palatino Linotype"/>
            </a:endParaRPr>
          </a:p>
          <a:p>
            <a:pPr marL="355600" marR="5080" indent="-342900">
              <a:lnSpc>
                <a:spcPct val="100000"/>
              </a:lnSpc>
              <a:spcBef>
                <a:spcPts val="765"/>
              </a:spcBef>
              <a:buFont typeface="Arial"/>
              <a:buChar char="•"/>
              <a:tabLst>
                <a:tab pos="354965" algn="l"/>
                <a:tab pos="355600" algn="l"/>
              </a:tabLst>
            </a:pPr>
            <a:r>
              <a:rPr sz="3200" spc="-5" dirty="0">
                <a:solidFill>
                  <a:srgbClr val="001F5F"/>
                </a:solidFill>
                <a:latin typeface="Palatino Linotype"/>
                <a:cs typeface="Palatino Linotype"/>
              </a:rPr>
              <a:t>Eg. </a:t>
            </a:r>
            <a:r>
              <a:rPr sz="3200" spc="-10" dirty="0">
                <a:solidFill>
                  <a:srgbClr val="001F5F"/>
                </a:solidFill>
                <a:latin typeface="Palatino Linotype"/>
                <a:cs typeface="Palatino Linotype"/>
              </a:rPr>
              <a:t>Performance </a:t>
            </a:r>
            <a:r>
              <a:rPr sz="3200" dirty="0">
                <a:solidFill>
                  <a:srgbClr val="001F5F"/>
                </a:solidFill>
                <a:latin typeface="Palatino Linotype"/>
                <a:cs typeface="Palatino Linotype"/>
              </a:rPr>
              <a:t>measure of a </a:t>
            </a:r>
            <a:r>
              <a:rPr sz="3200" spc="-10" dirty="0">
                <a:solidFill>
                  <a:srgbClr val="001F5F"/>
                </a:solidFill>
                <a:latin typeface="Palatino Linotype"/>
                <a:cs typeface="Palatino Linotype"/>
              </a:rPr>
              <a:t>vacuum-leaner </a:t>
            </a:r>
            <a:r>
              <a:rPr sz="3200" dirty="0">
                <a:solidFill>
                  <a:srgbClr val="001F5F"/>
                </a:solidFill>
                <a:latin typeface="Palatino Linotype"/>
                <a:cs typeface="Palatino Linotype"/>
              </a:rPr>
              <a:t>agent could  </a:t>
            </a:r>
            <a:r>
              <a:rPr sz="3200" spc="-5" dirty="0">
                <a:solidFill>
                  <a:srgbClr val="001F5F"/>
                </a:solidFill>
                <a:latin typeface="Palatino Linotype"/>
                <a:cs typeface="Palatino Linotype"/>
              </a:rPr>
              <a:t>be the </a:t>
            </a:r>
            <a:r>
              <a:rPr sz="3200" dirty="0">
                <a:solidFill>
                  <a:srgbClr val="001F5F"/>
                </a:solidFill>
                <a:latin typeface="Palatino Linotype"/>
                <a:cs typeface="Palatino Linotype"/>
              </a:rPr>
              <a:t>amount of dirt cleaned </a:t>
            </a:r>
            <a:r>
              <a:rPr sz="3200" spc="-5" dirty="0">
                <a:solidFill>
                  <a:srgbClr val="001F5F"/>
                </a:solidFill>
                <a:latin typeface="Palatino Linotype"/>
                <a:cs typeface="Palatino Linotype"/>
              </a:rPr>
              <a:t>up, </a:t>
            </a:r>
            <a:r>
              <a:rPr sz="3200" dirty="0">
                <a:solidFill>
                  <a:srgbClr val="001F5F"/>
                </a:solidFill>
                <a:latin typeface="Palatino Linotype"/>
                <a:cs typeface="Palatino Linotype"/>
              </a:rPr>
              <a:t>amount of </a:t>
            </a:r>
            <a:r>
              <a:rPr sz="3200" spc="-5" dirty="0">
                <a:solidFill>
                  <a:srgbClr val="001F5F"/>
                </a:solidFill>
                <a:latin typeface="Palatino Linotype"/>
                <a:cs typeface="Palatino Linotype"/>
              </a:rPr>
              <a:t>time taken,  </a:t>
            </a:r>
            <a:r>
              <a:rPr sz="3200" dirty="0">
                <a:solidFill>
                  <a:srgbClr val="001F5F"/>
                </a:solidFill>
                <a:latin typeface="Palatino Linotype"/>
                <a:cs typeface="Palatino Linotype"/>
              </a:rPr>
              <a:t>amount of electricity consumed, amount of </a:t>
            </a:r>
            <a:r>
              <a:rPr sz="3200" spc="-5" dirty="0">
                <a:solidFill>
                  <a:srgbClr val="001F5F"/>
                </a:solidFill>
                <a:latin typeface="Palatino Linotype"/>
                <a:cs typeface="Palatino Linotype"/>
              </a:rPr>
              <a:t>noise  generated</a:t>
            </a:r>
            <a:endParaRPr sz="3200">
              <a:latin typeface="Palatino Linotype"/>
              <a:cs typeface="Palatino Linotype"/>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34AECB-966B-477A-B25A-9F8DF67DA694}"/>
              </a:ext>
            </a:extLst>
          </p:cNvPr>
          <p:cNvSpPr>
            <a:spLocks noGrp="1"/>
          </p:cNvSpPr>
          <p:nvPr>
            <p:ph sz="quarter" idx="10"/>
          </p:nvPr>
        </p:nvSpPr>
        <p:spPr/>
        <p:txBody>
          <a:bodyPr/>
          <a:lstStyle/>
          <a:p>
            <a:r>
              <a:rPr lang="en-US" dirty="0"/>
              <a:t>Relaxed Problem</a:t>
            </a:r>
          </a:p>
        </p:txBody>
      </p:sp>
      <p:pic>
        <p:nvPicPr>
          <p:cNvPr id="7" name="Content Placeholder 3">
            <a:extLst>
              <a:ext uri="{FF2B5EF4-FFF2-40B4-BE49-F238E27FC236}">
                <a16:creationId xmlns:a16="http://schemas.microsoft.com/office/drawing/2014/main" id="{0C2A179F-3679-4ABA-B373-F5A160FB9085}"/>
              </a:ext>
            </a:extLst>
          </p:cNvPr>
          <p:cNvPicPr>
            <a:picLocks noGrp="1" noChangeAspect="1"/>
          </p:cNvPicPr>
          <p:nvPr>
            <p:ph idx="1"/>
          </p:nvPr>
        </p:nvPicPr>
        <p:blipFill rotWithShape="1">
          <a:blip r:embed="rId2"/>
          <a:srcRect t="16770" b="5637"/>
          <a:stretch/>
        </p:blipFill>
        <p:spPr>
          <a:xfrm>
            <a:off x="705423" y="1493838"/>
            <a:ext cx="10374754" cy="4525962"/>
          </a:xfrm>
          <a:prstGeom prst="rect">
            <a:avLst/>
          </a:prstGeom>
        </p:spPr>
      </p:pic>
    </p:spTree>
    <p:extLst>
      <p:ext uri="{BB962C8B-B14F-4D97-AF65-F5344CB8AC3E}">
        <p14:creationId xmlns:p14="http://schemas.microsoft.com/office/powerpoint/2010/main" val="147544941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5D9ED0-DF63-4466-9517-E9F84F899C37}"/>
              </a:ext>
            </a:extLst>
          </p:cNvPr>
          <p:cNvSpPr>
            <a:spLocks noGrp="1"/>
          </p:cNvSpPr>
          <p:nvPr>
            <p:ph sz="quarter" idx="10"/>
          </p:nvPr>
        </p:nvSpPr>
        <p:spPr/>
        <p:txBody>
          <a:bodyPr/>
          <a:lstStyle/>
          <a:p>
            <a:r>
              <a:rPr lang="en-US" dirty="0"/>
              <a:t>Admissible Heuristics</a:t>
            </a:r>
          </a:p>
        </p:txBody>
      </p:sp>
      <p:pic>
        <p:nvPicPr>
          <p:cNvPr id="7" name="Content Placeholder 3">
            <a:extLst>
              <a:ext uri="{FF2B5EF4-FFF2-40B4-BE49-F238E27FC236}">
                <a16:creationId xmlns:a16="http://schemas.microsoft.com/office/drawing/2014/main" id="{14E62692-1887-41FF-A7A8-98C331D7687A}"/>
              </a:ext>
            </a:extLst>
          </p:cNvPr>
          <p:cNvPicPr>
            <a:picLocks noGrp="1" noChangeAspect="1"/>
          </p:cNvPicPr>
          <p:nvPr>
            <p:ph idx="1"/>
          </p:nvPr>
        </p:nvPicPr>
        <p:blipFill rotWithShape="1">
          <a:blip r:embed="rId2"/>
          <a:srcRect t="15892" b="4758"/>
          <a:stretch/>
        </p:blipFill>
        <p:spPr>
          <a:xfrm>
            <a:off x="225287" y="1493838"/>
            <a:ext cx="11476383" cy="4525962"/>
          </a:xfrm>
          <a:prstGeom prst="rect">
            <a:avLst/>
          </a:prstGeom>
        </p:spPr>
      </p:pic>
    </p:spTree>
    <p:extLst>
      <p:ext uri="{BB962C8B-B14F-4D97-AF65-F5344CB8AC3E}">
        <p14:creationId xmlns:p14="http://schemas.microsoft.com/office/powerpoint/2010/main" val="143847989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AA63998-C4D3-4342-BC87-7418C2727F80}"/>
              </a:ext>
            </a:extLst>
          </p:cNvPr>
          <p:cNvPicPr>
            <a:picLocks noGrp="1" noChangeAspect="1"/>
          </p:cNvPicPr>
          <p:nvPr>
            <p:ph idx="1"/>
          </p:nvPr>
        </p:nvPicPr>
        <p:blipFill>
          <a:blip r:embed="rId2"/>
          <a:stretch>
            <a:fillRect/>
          </a:stretch>
        </p:blipFill>
        <p:spPr>
          <a:xfrm>
            <a:off x="225287" y="1470991"/>
            <a:ext cx="10999304" cy="4106536"/>
          </a:xfrm>
          <a:prstGeom prst="rect">
            <a:avLst/>
          </a:prstGeom>
        </p:spPr>
      </p:pic>
      <p:sp>
        <p:nvSpPr>
          <p:cNvPr id="3" name="Content Placeholder 2">
            <a:extLst>
              <a:ext uri="{FF2B5EF4-FFF2-40B4-BE49-F238E27FC236}">
                <a16:creationId xmlns:a16="http://schemas.microsoft.com/office/drawing/2014/main" id="{9302D8EA-6223-43F1-BB78-DC1252B79F60}"/>
              </a:ext>
            </a:extLst>
          </p:cNvPr>
          <p:cNvSpPr>
            <a:spLocks noGrp="1"/>
          </p:cNvSpPr>
          <p:nvPr>
            <p:ph sz="quarter" idx="10"/>
          </p:nvPr>
        </p:nvSpPr>
        <p:spPr/>
        <p:txBody>
          <a:bodyPr/>
          <a:lstStyle/>
          <a:p>
            <a:r>
              <a:rPr lang="en-US" dirty="0"/>
              <a:t>Effective branching factor b*</a:t>
            </a:r>
          </a:p>
        </p:txBody>
      </p:sp>
    </p:spTree>
    <p:extLst>
      <p:ext uri="{BB962C8B-B14F-4D97-AF65-F5344CB8AC3E}">
        <p14:creationId xmlns:p14="http://schemas.microsoft.com/office/powerpoint/2010/main" val="52247538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4208444-87E0-4105-A9E2-6510BC170A92}"/>
              </a:ext>
            </a:extLst>
          </p:cNvPr>
          <p:cNvPicPr>
            <a:picLocks noGrp="1" noChangeAspect="1"/>
          </p:cNvPicPr>
          <p:nvPr>
            <p:ph idx="1"/>
          </p:nvPr>
        </p:nvPicPr>
        <p:blipFill>
          <a:blip r:embed="rId2"/>
          <a:stretch>
            <a:fillRect/>
          </a:stretch>
        </p:blipFill>
        <p:spPr>
          <a:xfrm>
            <a:off x="543339" y="1404730"/>
            <a:ext cx="10681251" cy="4996070"/>
          </a:xfrm>
          <a:prstGeom prst="rect">
            <a:avLst/>
          </a:prstGeom>
        </p:spPr>
      </p:pic>
      <p:sp>
        <p:nvSpPr>
          <p:cNvPr id="3" name="Content Placeholder 2">
            <a:extLst>
              <a:ext uri="{FF2B5EF4-FFF2-40B4-BE49-F238E27FC236}">
                <a16:creationId xmlns:a16="http://schemas.microsoft.com/office/drawing/2014/main" id="{CA2DD8CE-E209-4D9E-AA15-E38B4D9D92B1}"/>
              </a:ext>
            </a:extLst>
          </p:cNvPr>
          <p:cNvSpPr>
            <a:spLocks noGrp="1"/>
          </p:cNvSpPr>
          <p:nvPr>
            <p:ph sz="quarter" idx="10"/>
          </p:nvPr>
        </p:nvSpPr>
        <p:spPr/>
        <p:txBody>
          <a:bodyPr/>
          <a:lstStyle/>
          <a:p>
            <a:r>
              <a:rPr lang="en-US" dirty="0"/>
              <a:t>Effective branching factor b*</a:t>
            </a:r>
          </a:p>
        </p:txBody>
      </p:sp>
    </p:spTree>
    <p:extLst>
      <p:ext uri="{BB962C8B-B14F-4D97-AF65-F5344CB8AC3E}">
        <p14:creationId xmlns:p14="http://schemas.microsoft.com/office/powerpoint/2010/main" val="17493581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7D7F8CA-7B66-45ED-9409-D7F476C61102}"/>
              </a:ext>
            </a:extLst>
          </p:cNvPr>
          <p:cNvPicPr>
            <a:picLocks noGrp="1" noChangeAspect="1"/>
          </p:cNvPicPr>
          <p:nvPr>
            <p:ph idx="1"/>
          </p:nvPr>
        </p:nvPicPr>
        <p:blipFill>
          <a:blip r:embed="rId2"/>
          <a:stretch>
            <a:fillRect/>
          </a:stretch>
        </p:blipFill>
        <p:spPr>
          <a:xfrm>
            <a:off x="406400" y="1404730"/>
            <a:ext cx="10182087" cy="4213257"/>
          </a:xfrm>
          <a:prstGeom prst="rect">
            <a:avLst/>
          </a:prstGeom>
        </p:spPr>
      </p:pic>
      <p:sp>
        <p:nvSpPr>
          <p:cNvPr id="3" name="Content Placeholder 2">
            <a:extLst>
              <a:ext uri="{FF2B5EF4-FFF2-40B4-BE49-F238E27FC236}">
                <a16:creationId xmlns:a16="http://schemas.microsoft.com/office/drawing/2014/main" id="{EE31B497-C3B7-4F29-9918-35D10F68709A}"/>
              </a:ext>
            </a:extLst>
          </p:cNvPr>
          <p:cNvSpPr>
            <a:spLocks noGrp="1"/>
          </p:cNvSpPr>
          <p:nvPr>
            <p:ph sz="quarter" idx="10"/>
          </p:nvPr>
        </p:nvSpPr>
        <p:spPr/>
        <p:txBody>
          <a:bodyPr/>
          <a:lstStyle/>
          <a:p>
            <a:r>
              <a:rPr lang="en-US" dirty="0"/>
              <a:t>Effective branching factor b*</a:t>
            </a:r>
          </a:p>
        </p:txBody>
      </p:sp>
    </p:spTree>
    <p:extLst>
      <p:ext uri="{BB962C8B-B14F-4D97-AF65-F5344CB8AC3E}">
        <p14:creationId xmlns:p14="http://schemas.microsoft.com/office/powerpoint/2010/main" val="342524136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552EA0-0FFA-4E62-A2FC-B7DC0C89024E}"/>
              </a:ext>
            </a:extLst>
          </p:cNvPr>
          <p:cNvSpPr>
            <a:spLocks noGrp="1"/>
          </p:cNvSpPr>
          <p:nvPr>
            <p:ph sz="quarter" idx="10"/>
          </p:nvPr>
        </p:nvSpPr>
        <p:spPr/>
        <p:txBody>
          <a:bodyPr/>
          <a:lstStyle/>
          <a:p>
            <a:r>
              <a:rPr lang="en-US" dirty="0"/>
              <a:t>Consistent heuristic</a:t>
            </a:r>
          </a:p>
        </p:txBody>
      </p:sp>
      <p:sp>
        <p:nvSpPr>
          <p:cNvPr id="6" name="Content Placeholder 5">
            <a:extLst>
              <a:ext uri="{FF2B5EF4-FFF2-40B4-BE49-F238E27FC236}">
                <a16:creationId xmlns:a16="http://schemas.microsoft.com/office/drawing/2014/main" id="{402739B1-9F98-4721-8738-945E8CE15D84}"/>
              </a:ext>
            </a:extLst>
          </p:cNvPr>
          <p:cNvSpPr>
            <a:spLocks noGrp="1"/>
          </p:cNvSpPr>
          <p:nvPr>
            <p:ph idx="1"/>
          </p:nvPr>
        </p:nvSpPr>
        <p:spPr/>
        <p:txBody>
          <a:bodyPr/>
          <a:lstStyle/>
          <a:p>
            <a:endParaRPr lang="en-US"/>
          </a:p>
        </p:txBody>
      </p:sp>
      <p:pic>
        <p:nvPicPr>
          <p:cNvPr id="7" name="Content Placeholder 3">
            <a:extLst>
              <a:ext uri="{FF2B5EF4-FFF2-40B4-BE49-F238E27FC236}">
                <a16:creationId xmlns:a16="http://schemas.microsoft.com/office/drawing/2014/main" id="{1D70A337-685E-47E6-A0B8-C9EA2038FD7B}"/>
              </a:ext>
            </a:extLst>
          </p:cNvPr>
          <p:cNvPicPr>
            <a:picLocks noChangeAspect="1"/>
          </p:cNvPicPr>
          <p:nvPr/>
        </p:nvPicPr>
        <p:blipFill rotWithShape="1">
          <a:blip r:embed="rId2"/>
          <a:srcRect t="15598" b="5930"/>
          <a:stretch/>
        </p:blipFill>
        <p:spPr>
          <a:xfrm>
            <a:off x="406400" y="1493838"/>
            <a:ext cx="9361250" cy="4257605"/>
          </a:xfrm>
          <a:prstGeom prst="rect">
            <a:avLst/>
          </a:prstGeom>
        </p:spPr>
      </p:pic>
    </p:spTree>
    <p:extLst>
      <p:ext uri="{BB962C8B-B14F-4D97-AF65-F5344CB8AC3E}">
        <p14:creationId xmlns:p14="http://schemas.microsoft.com/office/powerpoint/2010/main" val="307163571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301165-ED7D-4676-8C4D-3641A3BACDD5}"/>
              </a:ext>
            </a:extLst>
          </p:cNvPr>
          <p:cNvSpPr>
            <a:spLocks noGrp="1"/>
          </p:cNvSpPr>
          <p:nvPr>
            <p:ph sz="quarter" idx="10"/>
          </p:nvPr>
        </p:nvSpPr>
        <p:spPr/>
        <p:txBody>
          <a:bodyPr/>
          <a:lstStyle/>
          <a:p>
            <a:r>
              <a:rPr lang="en-US" dirty="0"/>
              <a:t>A* difficulties</a:t>
            </a:r>
          </a:p>
        </p:txBody>
      </p:sp>
      <p:sp>
        <p:nvSpPr>
          <p:cNvPr id="6" name="Content Placeholder 5">
            <a:extLst>
              <a:ext uri="{FF2B5EF4-FFF2-40B4-BE49-F238E27FC236}">
                <a16:creationId xmlns:a16="http://schemas.microsoft.com/office/drawing/2014/main" id="{E08DDBA9-9216-431C-846A-6A143D67A65D}"/>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C92E4ED2-4D01-4A41-9F5A-C4DEF29257A4}"/>
              </a:ext>
            </a:extLst>
          </p:cNvPr>
          <p:cNvPicPr>
            <a:picLocks noChangeAspect="1"/>
          </p:cNvPicPr>
          <p:nvPr/>
        </p:nvPicPr>
        <p:blipFill>
          <a:blip r:embed="rId2"/>
          <a:stretch>
            <a:fillRect/>
          </a:stretch>
        </p:blipFill>
        <p:spPr>
          <a:xfrm>
            <a:off x="0" y="1394619"/>
            <a:ext cx="11379200" cy="4724400"/>
          </a:xfrm>
          <a:prstGeom prst="rect">
            <a:avLst/>
          </a:prstGeom>
        </p:spPr>
      </p:pic>
    </p:spTree>
    <p:extLst>
      <p:ext uri="{BB962C8B-B14F-4D97-AF65-F5344CB8AC3E}">
        <p14:creationId xmlns:p14="http://schemas.microsoft.com/office/powerpoint/2010/main" val="55859970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02813A-D981-419D-B25D-3E06024E68AD}"/>
              </a:ext>
            </a:extLst>
          </p:cNvPr>
          <p:cNvSpPr>
            <a:spLocks noGrp="1"/>
          </p:cNvSpPr>
          <p:nvPr>
            <p:ph sz="quarter" idx="10"/>
          </p:nvPr>
        </p:nvSpPr>
        <p:spPr/>
        <p:txBody>
          <a:bodyPr/>
          <a:lstStyle/>
          <a:p>
            <a:r>
              <a:rPr lang="en-US" dirty="0"/>
              <a:t>IDA*</a:t>
            </a:r>
          </a:p>
        </p:txBody>
      </p:sp>
      <p:sp>
        <p:nvSpPr>
          <p:cNvPr id="13" name="Content Placeholder 12">
            <a:extLst>
              <a:ext uri="{FF2B5EF4-FFF2-40B4-BE49-F238E27FC236}">
                <a16:creationId xmlns:a16="http://schemas.microsoft.com/office/drawing/2014/main" id="{38552E2E-A1C9-4F6E-AB8A-D7786548B0A8}"/>
              </a:ext>
            </a:extLst>
          </p:cNvPr>
          <p:cNvSpPr>
            <a:spLocks noGrp="1"/>
          </p:cNvSpPr>
          <p:nvPr>
            <p:ph idx="1"/>
          </p:nvPr>
        </p:nvSpPr>
        <p:spPr/>
        <p:txBody>
          <a:bodyPr/>
          <a:lstStyle/>
          <a:p>
            <a:endParaRPr lang="en-US"/>
          </a:p>
        </p:txBody>
      </p:sp>
      <p:pic>
        <p:nvPicPr>
          <p:cNvPr id="14" name="Content Placeholder 10">
            <a:extLst>
              <a:ext uri="{FF2B5EF4-FFF2-40B4-BE49-F238E27FC236}">
                <a16:creationId xmlns:a16="http://schemas.microsoft.com/office/drawing/2014/main" id="{A6A51634-E120-4692-B818-56AB37B7E66A}"/>
              </a:ext>
            </a:extLst>
          </p:cNvPr>
          <p:cNvPicPr>
            <a:picLocks noChangeAspect="1"/>
          </p:cNvPicPr>
          <p:nvPr/>
        </p:nvPicPr>
        <p:blipFill rotWithShape="1">
          <a:blip r:embed="rId2"/>
          <a:srcRect t="4001"/>
          <a:stretch/>
        </p:blipFill>
        <p:spPr>
          <a:xfrm>
            <a:off x="499165" y="1493838"/>
            <a:ext cx="10698922" cy="4356420"/>
          </a:xfrm>
          <a:prstGeom prst="rect">
            <a:avLst/>
          </a:prstGeom>
        </p:spPr>
      </p:pic>
    </p:spTree>
    <p:extLst>
      <p:ext uri="{BB962C8B-B14F-4D97-AF65-F5344CB8AC3E}">
        <p14:creationId xmlns:p14="http://schemas.microsoft.com/office/powerpoint/2010/main" val="72663888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DB1E1A-FC1B-4BE0-BE4E-08DB0D5E1918}"/>
              </a:ext>
            </a:extLst>
          </p:cNvPr>
          <p:cNvSpPr>
            <a:spLocks noGrp="1"/>
          </p:cNvSpPr>
          <p:nvPr>
            <p:ph sz="quarter" idx="10"/>
          </p:nvPr>
        </p:nvSpPr>
        <p:spPr/>
        <p:txBody>
          <a:bodyPr/>
          <a:lstStyle/>
          <a:p>
            <a:r>
              <a:rPr lang="en-US" dirty="0"/>
              <a:t>IDA*</a:t>
            </a:r>
          </a:p>
        </p:txBody>
      </p:sp>
      <p:pic>
        <p:nvPicPr>
          <p:cNvPr id="14" name="Picture 13">
            <a:extLst>
              <a:ext uri="{FF2B5EF4-FFF2-40B4-BE49-F238E27FC236}">
                <a16:creationId xmlns:a16="http://schemas.microsoft.com/office/drawing/2014/main" id="{4AB52498-7559-4CCF-92C8-DDA9D76606DF}"/>
              </a:ext>
            </a:extLst>
          </p:cNvPr>
          <p:cNvPicPr>
            <a:picLocks noChangeAspect="1"/>
          </p:cNvPicPr>
          <p:nvPr/>
        </p:nvPicPr>
        <p:blipFill>
          <a:blip r:embed="rId2"/>
          <a:stretch>
            <a:fillRect/>
          </a:stretch>
        </p:blipFill>
        <p:spPr>
          <a:xfrm>
            <a:off x="6096000" y="1681162"/>
            <a:ext cx="5067300" cy="3495675"/>
          </a:xfrm>
          <a:prstGeom prst="rect">
            <a:avLst/>
          </a:prstGeom>
        </p:spPr>
      </p:pic>
      <p:pic>
        <p:nvPicPr>
          <p:cNvPr id="15" name="Content Placeholder 7">
            <a:extLst>
              <a:ext uri="{FF2B5EF4-FFF2-40B4-BE49-F238E27FC236}">
                <a16:creationId xmlns:a16="http://schemas.microsoft.com/office/drawing/2014/main" id="{EA006FDB-7D6F-4431-8BC6-EA25F1FD77F1}"/>
              </a:ext>
            </a:extLst>
          </p:cNvPr>
          <p:cNvPicPr>
            <a:picLocks noGrp="1" noChangeAspect="1"/>
          </p:cNvPicPr>
          <p:nvPr>
            <p:ph idx="1"/>
          </p:nvPr>
        </p:nvPicPr>
        <p:blipFill rotWithShape="1">
          <a:blip r:embed="rId3"/>
          <a:srcRect r="76778" b="69468"/>
          <a:stretch/>
        </p:blipFill>
        <p:spPr>
          <a:xfrm>
            <a:off x="810458" y="1681162"/>
            <a:ext cx="4728951" cy="3495675"/>
          </a:xfrm>
          <a:prstGeom prst="rect">
            <a:avLst/>
          </a:prstGeom>
        </p:spPr>
      </p:pic>
    </p:spTree>
    <p:extLst>
      <p:ext uri="{BB962C8B-B14F-4D97-AF65-F5344CB8AC3E}">
        <p14:creationId xmlns:p14="http://schemas.microsoft.com/office/powerpoint/2010/main" val="162063038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5285BA-DDC0-42BF-ADEC-E2D2A7B400F5}"/>
              </a:ext>
            </a:extLst>
          </p:cNvPr>
          <p:cNvSpPr>
            <a:spLocks noGrp="1"/>
          </p:cNvSpPr>
          <p:nvPr>
            <p:ph sz="quarter" idx="10"/>
          </p:nvPr>
        </p:nvSpPr>
        <p:spPr/>
        <p:txBody>
          <a:bodyPr/>
          <a:lstStyle/>
          <a:p>
            <a:r>
              <a:rPr lang="en-US" dirty="0"/>
              <a:t>IDA* Analysis</a:t>
            </a:r>
          </a:p>
        </p:txBody>
      </p:sp>
      <p:sp>
        <p:nvSpPr>
          <p:cNvPr id="16" name="Content Placeholder 15">
            <a:extLst>
              <a:ext uri="{FF2B5EF4-FFF2-40B4-BE49-F238E27FC236}">
                <a16:creationId xmlns:a16="http://schemas.microsoft.com/office/drawing/2014/main" id="{870973E6-A3CA-4F7A-A220-FBE970A4CCDB}"/>
              </a:ext>
            </a:extLst>
          </p:cNvPr>
          <p:cNvSpPr>
            <a:spLocks noGrp="1"/>
          </p:cNvSpPr>
          <p:nvPr>
            <p:ph idx="1"/>
          </p:nvPr>
        </p:nvSpPr>
        <p:spPr/>
        <p:txBody>
          <a:bodyPr/>
          <a:lstStyle/>
          <a:p>
            <a:endParaRPr lang="en-US"/>
          </a:p>
        </p:txBody>
      </p:sp>
      <p:pic>
        <p:nvPicPr>
          <p:cNvPr id="20" name="Picture 19">
            <a:extLst>
              <a:ext uri="{FF2B5EF4-FFF2-40B4-BE49-F238E27FC236}">
                <a16:creationId xmlns:a16="http://schemas.microsoft.com/office/drawing/2014/main" id="{2832B3D7-E9A3-4996-8E82-4922DF9BB160}"/>
              </a:ext>
            </a:extLst>
          </p:cNvPr>
          <p:cNvPicPr>
            <a:picLocks noChangeAspect="1"/>
          </p:cNvPicPr>
          <p:nvPr/>
        </p:nvPicPr>
        <p:blipFill rotWithShape="1">
          <a:blip r:embed="rId2"/>
          <a:srcRect r="35632" b="43318"/>
          <a:stretch/>
        </p:blipFill>
        <p:spPr>
          <a:xfrm>
            <a:off x="145143" y="1493838"/>
            <a:ext cx="11495314" cy="5080489"/>
          </a:xfrm>
          <a:prstGeom prst="rect">
            <a:avLst/>
          </a:prstGeom>
        </p:spPr>
      </p:pic>
    </p:spTree>
    <p:extLst>
      <p:ext uri="{BB962C8B-B14F-4D97-AF65-F5344CB8AC3E}">
        <p14:creationId xmlns:p14="http://schemas.microsoft.com/office/powerpoint/2010/main" val="39073947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73723" y="6484620"/>
            <a:ext cx="3106420" cy="0"/>
          </a:xfrm>
          <a:custGeom>
            <a:avLst/>
            <a:gdLst/>
            <a:ahLst/>
            <a:cxnLst/>
            <a:rect l="l" t="t" r="r" b="b"/>
            <a:pathLst>
              <a:path w="3106420">
                <a:moveTo>
                  <a:pt x="0" y="0"/>
                </a:moveTo>
                <a:lnTo>
                  <a:pt x="3105912" y="0"/>
                </a:lnTo>
              </a:path>
            </a:pathLst>
          </a:custGeom>
          <a:ln w="48768">
            <a:solidFill>
              <a:srgbClr val="8EB4E2"/>
            </a:solidFill>
          </a:ln>
        </p:spPr>
        <p:txBody>
          <a:bodyPr wrap="square" lIns="0" tIns="0" rIns="0" bIns="0" rtlCol="0"/>
          <a:lstStyle/>
          <a:p>
            <a:endParaRPr/>
          </a:p>
        </p:txBody>
      </p:sp>
      <p:sp>
        <p:nvSpPr>
          <p:cNvPr id="3" name="object 3"/>
          <p:cNvSpPr/>
          <p:nvPr/>
        </p:nvSpPr>
        <p:spPr>
          <a:xfrm>
            <a:off x="9209531" y="6483096"/>
            <a:ext cx="2982595" cy="0"/>
          </a:xfrm>
          <a:custGeom>
            <a:avLst/>
            <a:gdLst/>
            <a:ahLst/>
            <a:cxnLst/>
            <a:rect l="l" t="t" r="r" b="b"/>
            <a:pathLst>
              <a:path w="2982595">
                <a:moveTo>
                  <a:pt x="0" y="0"/>
                </a:moveTo>
                <a:lnTo>
                  <a:pt x="2982468" y="0"/>
                </a:lnTo>
              </a:path>
            </a:pathLst>
          </a:custGeom>
          <a:ln w="45720">
            <a:solidFill>
              <a:srgbClr val="FF0000"/>
            </a:solidFill>
          </a:ln>
        </p:spPr>
        <p:txBody>
          <a:bodyPr wrap="square" lIns="0" tIns="0" rIns="0" bIns="0" rtlCol="0"/>
          <a:lstStyle/>
          <a:p>
            <a:endParaRPr/>
          </a:p>
        </p:txBody>
      </p:sp>
      <p:sp>
        <p:nvSpPr>
          <p:cNvPr id="4" name="object 4"/>
          <p:cNvSpPr/>
          <p:nvPr/>
        </p:nvSpPr>
        <p:spPr>
          <a:xfrm>
            <a:off x="2779776" y="6484620"/>
            <a:ext cx="3439795" cy="0"/>
          </a:xfrm>
          <a:custGeom>
            <a:avLst/>
            <a:gdLst/>
            <a:ahLst/>
            <a:cxnLst/>
            <a:rect l="l" t="t" r="r" b="b"/>
            <a:pathLst>
              <a:path w="3439795">
                <a:moveTo>
                  <a:pt x="0" y="0"/>
                </a:moveTo>
                <a:lnTo>
                  <a:pt x="3439667" y="0"/>
                </a:lnTo>
              </a:path>
            </a:pathLst>
          </a:custGeom>
          <a:ln w="48768">
            <a:solidFill>
              <a:srgbClr val="FFCE00"/>
            </a:solidFill>
          </a:ln>
        </p:spPr>
        <p:txBody>
          <a:bodyPr wrap="square" lIns="0" tIns="0" rIns="0" bIns="0" rtlCol="0"/>
          <a:lstStyle/>
          <a:p>
            <a:endParaRPr/>
          </a:p>
        </p:txBody>
      </p:sp>
      <p:sp>
        <p:nvSpPr>
          <p:cNvPr id="5" name="object 5"/>
          <p:cNvSpPr/>
          <p:nvPr/>
        </p:nvSpPr>
        <p:spPr>
          <a:xfrm>
            <a:off x="0" y="0"/>
            <a:ext cx="9400540" cy="1126490"/>
          </a:xfrm>
          <a:custGeom>
            <a:avLst/>
            <a:gdLst/>
            <a:ahLst/>
            <a:cxnLst/>
            <a:rect l="l" t="t" r="r" b="b"/>
            <a:pathLst>
              <a:path w="9400540" h="1126490">
                <a:moveTo>
                  <a:pt x="0" y="1126236"/>
                </a:moveTo>
                <a:lnTo>
                  <a:pt x="9400032" y="1126236"/>
                </a:lnTo>
                <a:lnTo>
                  <a:pt x="9400032" y="0"/>
                </a:lnTo>
                <a:lnTo>
                  <a:pt x="0" y="0"/>
                </a:lnTo>
                <a:lnTo>
                  <a:pt x="0" y="1126236"/>
                </a:lnTo>
                <a:close/>
              </a:path>
            </a:pathLst>
          </a:custGeom>
          <a:solidFill>
            <a:srgbClr val="FFFF00"/>
          </a:solidFill>
        </p:spPr>
        <p:txBody>
          <a:bodyPr wrap="square" lIns="0" tIns="0" rIns="0" bIns="0" rtlCol="0"/>
          <a:lstStyle/>
          <a:p>
            <a:endParaRPr/>
          </a:p>
        </p:txBody>
      </p:sp>
      <p:sp>
        <p:nvSpPr>
          <p:cNvPr id="6" name="object 6"/>
          <p:cNvSpPr/>
          <p:nvPr/>
        </p:nvSpPr>
        <p:spPr>
          <a:xfrm>
            <a:off x="3381755" y="1149858"/>
            <a:ext cx="3106420" cy="0"/>
          </a:xfrm>
          <a:custGeom>
            <a:avLst/>
            <a:gdLst/>
            <a:ahLst/>
            <a:cxnLst/>
            <a:rect l="l" t="t" r="r" b="b"/>
            <a:pathLst>
              <a:path w="3106420">
                <a:moveTo>
                  <a:pt x="0" y="0"/>
                </a:moveTo>
                <a:lnTo>
                  <a:pt x="3105912" y="0"/>
                </a:lnTo>
              </a:path>
            </a:pathLst>
          </a:custGeom>
          <a:ln w="47244">
            <a:solidFill>
              <a:srgbClr val="8EB4E2"/>
            </a:solidFill>
          </a:ln>
        </p:spPr>
        <p:txBody>
          <a:bodyPr wrap="square" lIns="0" tIns="0" rIns="0" bIns="0" rtlCol="0"/>
          <a:lstStyle/>
          <a:p>
            <a:endParaRPr/>
          </a:p>
        </p:txBody>
      </p:sp>
      <p:sp>
        <p:nvSpPr>
          <p:cNvPr id="7" name="object 7"/>
          <p:cNvSpPr/>
          <p:nvPr/>
        </p:nvSpPr>
        <p:spPr>
          <a:xfrm>
            <a:off x="6420611" y="1148333"/>
            <a:ext cx="2979420" cy="0"/>
          </a:xfrm>
          <a:custGeom>
            <a:avLst/>
            <a:gdLst/>
            <a:ahLst/>
            <a:cxnLst/>
            <a:rect l="l" t="t" r="r" b="b"/>
            <a:pathLst>
              <a:path w="2979420">
                <a:moveTo>
                  <a:pt x="0" y="0"/>
                </a:moveTo>
                <a:lnTo>
                  <a:pt x="2979419" y="0"/>
                </a:lnTo>
              </a:path>
            </a:pathLst>
          </a:custGeom>
          <a:ln w="44196">
            <a:solidFill>
              <a:srgbClr val="FF0000"/>
            </a:solidFill>
          </a:ln>
        </p:spPr>
        <p:txBody>
          <a:bodyPr wrap="square" lIns="0" tIns="0" rIns="0" bIns="0" rtlCol="0"/>
          <a:lstStyle/>
          <a:p>
            <a:endParaRPr/>
          </a:p>
        </p:txBody>
      </p:sp>
      <p:sp>
        <p:nvSpPr>
          <p:cNvPr id="8" name="object 8"/>
          <p:cNvSpPr/>
          <p:nvPr/>
        </p:nvSpPr>
        <p:spPr>
          <a:xfrm>
            <a:off x="0" y="1149858"/>
            <a:ext cx="3429000" cy="0"/>
          </a:xfrm>
          <a:custGeom>
            <a:avLst/>
            <a:gdLst/>
            <a:ahLst/>
            <a:cxnLst/>
            <a:rect l="l" t="t" r="r" b="b"/>
            <a:pathLst>
              <a:path w="3429000">
                <a:moveTo>
                  <a:pt x="0" y="0"/>
                </a:moveTo>
                <a:lnTo>
                  <a:pt x="3429000" y="0"/>
                </a:lnTo>
              </a:path>
            </a:pathLst>
          </a:custGeom>
          <a:ln w="47244">
            <a:solidFill>
              <a:srgbClr val="FFCE00"/>
            </a:solidFill>
          </a:ln>
        </p:spPr>
        <p:txBody>
          <a:bodyPr wrap="square" lIns="0" tIns="0" rIns="0" bIns="0" rtlCol="0"/>
          <a:lstStyle/>
          <a:p>
            <a:endParaRPr/>
          </a:p>
        </p:txBody>
      </p:sp>
      <p:sp>
        <p:nvSpPr>
          <p:cNvPr id="9" name="object 9"/>
          <p:cNvSpPr txBox="1"/>
          <p:nvPr/>
        </p:nvSpPr>
        <p:spPr>
          <a:xfrm>
            <a:off x="9774428" y="595630"/>
            <a:ext cx="1678305" cy="617855"/>
          </a:xfrm>
          <a:prstGeom prst="rect">
            <a:avLst/>
          </a:prstGeom>
        </p:spPr>
        <p:txBody>
          <a:bodyPr vert="horz" wrap="square" lIns="0" tIns="13335" rIns="0" bIns="0" rtlCol="0">
            <a:spAutoFit/>
          </a:bodyPr>
          <a:lstStyle/>
          <a:p>
            <a:pPr marL="12700">
              <a:lnSpc>
                <a:spcPts val="3050"/>
              </a:lnSpc>
              <a:spcBef>
                <a:spcPts val="105"/>
              </a:spcBef>
            </a:pPr>
            <a:r>
              <a:rPr sz="2600" b="1" dirty="0">
                <a:solidFill>
                  <a:srgbClr val="000099"/>
                </a:solidFill>
                <a:latin typeface="Arial"/>
                <a:cs typeface="Arial"/>
              </a:rPr>
              <a:t>BITS</a:t>
            </a:r>
            <a:r>
              <a:rPr sz="2600" b="1" spc="-85" dirty="0">
                <a:solidFill>
                  <a:srgbClr val="000099"/>
                </a:solidFill>
                <a:latin typeface="Arial"/>
                <a:cs typeface="Arial"/>
              </a:rPr>
              <a:t> </a:t>
            </a:r>
            <a:r>
              <a:rPr sz="2600" dirty="0">
                <a:solidFill>
                  <a:srgbClr val="000099"/>
                </a:solidFill>
                <a:latin typeface="Arial"/>
                <a:cs typeface="Arial"/>
              </a:rPr>
              <a:t>Pilani</a:t>
            </a:r>
            <a:endParaRPr sz="2600">
              <a:latin typeface="Arial"/>
              <a:cs typeface="Arial"/>
            </a:endParaRPr>
          </a:p>
          <a:p>
            <a:pPr marL="13970">
              <a:lnSpc>
                <a:spcPts val="1610"/>
              </a:lnSpc>
            </a:pPr>
            <a:r>
              <a:rPr sz="1400" dirty="0">
                <a:solidFill>
                  <a:srgbClr val="000099"/>
                </a:solidFill>
                <a:latin typeface="Arial"/>
                <a:cs typeface="Arial"/>
              </a:rPr>
              <a:t>Pilani</a:t>
            </a:r>
            <a:r>
              <a:rPr sz="1400" spc="-20" dirty="0">
                <a:solidFill>
                  <a:srgbClr val="000099"/>
                </a:solidFill>
                <a:latin typeface="Arial"/>
                <a:cs typeface="Arial"/>
              </a:rPr>
              <a:t> </a:t>
            </a:r>
            <a:r>
              <a:rPr sz="1400" dirty="0">
                <a:solidFill>
                  <a:srgbClr val="000099"/>
                </a:solidFill>
                <a:latin typeface="Arial"/>
                <a:cs typeface="Arial"/>
              </a:rPr>
              <a:t>Campus</a:t>
            </a:r>
            <a:endParaRPr sz="1400">
              <a:latin typeface="Arial"/>
              <a:cs typeface="Arial"/>
            </a:endParaRPr>
          </a:p>
        </p:txBody>
      </p:sp>
      <p:sp>
        <p:nvSpPr>
          <p:cNvPr id="10" name="object 10"/>
          <p:cNvSpPr txBox="1">
            <a:spLocks noGrp="1"/>
          </p:cNvSpPr>
          <p:nvPr>
            <p:ph type="title"/>
          </p:nvPr>
        </p:nvSpPr>
        <p:spPr>
          <a:xfrm>
            <a:off x="1973707" y="245490"/>
            <a:ext cx="5445760"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001F5F"/>
                </a:solidFill>
                <a:latin typeface="Palatino Linotype"/>
                <a:cs typeface="Palatino Linotype"/>
              </a:rPr>
              <a:t>Designing Rational</a:t>
            </a:r>
            <a:r>
              <a:rPr sz="3600" spc="-210" dirty="0">
                <a:solidFill>
                  <a:srgbClr val="001F5F"/>
                </a:solidFill>
                <a:latin typeface="Palatino Linotype"/>
                <a:cs typeface="Palatino Linotype"/>
              </a:rPr>
              <a:t> </a:t>
            </a:r>
            <a:r>
              <a:rPr sz="3600" dirty="0">
                <a:solidFill>
                  <a:srgbClr val="001F5F"/>
                </a:solidFill>
                <a:latin typeface="Palatino Linotype"/>
                <a:cs typeface="Palatino Linotype"/>
              </a:rPr>
              <a:t>Agents</a:t>
            </a:r>
            <a:endParaRPr sz="3600">
              <a:latin typeface="Palatino Linotype"/>
              <a:cs typeface="Palatino Linotype"/>
            </a:endParaRPr>
          </a:p>
        </p:txBody>
      </p:sp>
      <p:sp>
        <p:nvSpPr>
          <p:cNvPr id="11" name="object 11"/>
          <p:cNvSpPr txBox="1"/>
          <p:nvPr/>
        </p:nvSpPr>
        <p:spPr>
          <a:xfrm>
            <a:off x="1945894" y="1939569"/>
            <a:ext cx="4501515" cy="1906270"/>
          </a:xfrm>
          <a:prstGeom prst="rect">
            <a:avLst/>
          </a:prstGeom>
        </p:spPr>
        <p:txBody>
          <a:bodyPr vert="horz" wrap="square" lIns="0" tIns="151130" rIns="0" bIns="0" rtlCol="0">
            <a:spAutoFit/>
          </a:bodyPr>
          <a:lstStyle/>
          <a:p>
            <a:pPr marL="355600" indent="-342900">
              <a:lnSpc>
                <a:spcPct val="100000"/>
              </a:lnSpc>
              <a:spcBef>
                <a:spcPts val="1190"/>
              </a:spcBef>
              <a:buFont typeface="Arial"/>
              <a:buChar char="•"/>
              <a:tabLst>
                <a:tab pos="354965" algn="l"/>
                <a:tab pos="355600" algn="l"/>
              </a:tabLst>
            </a:pPr>
            <a:r>
              <a:rPr sz="1600" spc="-10" dirty="0">
                <a:solidFill>
                  <a:srgbClr val="001F5F"/>
                </a:solidFill>
                <a:latin typeface="Palatino Linotype"/>
                <a:cs typeface="Palatino Linotype"/>
              </a:rPr>
              <a:t>An </a:t>
            </a:r>
            <a:r>
              <a:rPr sz="1600" b="1" spc="-5" dirty="0">
                <a:solidFill>
                  <a:srgbClr val="001F5F"/>
                </a:solidFill>
                <a:latin typeface="Palatino Linotype"/>
                <a:cs typeface="Palatino Linotype"/>
              </a:rPr>
              <a:t>agent </a:t>
            </a:r>
            <a:r>
              <a:rPr sz="1600" spc="-5" dirty="0">
                <a:solidFill>
                  <a:srgbClr val="001F5F"/>
                </a:solidFill>
                <a:latin typeface="Palatino Linotype"/>
                <a:cs typeface="Palatino Linotype"/>
              </a:rPr>
              <a:t>is an entity </a:t>
            </a:r>
            <a:r>
              <a:rPr sz="1600" spc="-10" dirty="0">
                <a:solidFill>
                  <a:srgbClr val="001F5F"/>
                </a:solidFill>
                <a:latin typeface="Palatino Linotype"/>
                <a:cs typeface="Palatino Linotype"/>
              </a:rPr>
              <a:t>that </a:t>
            </a:r>
            <a:r>
              <a:rPr sz="1600" i="1" spc="-5" dirty="0">
                <a:solidFill>
                  <a:srgbClr val="001F5F"/>
                </a:solidFill>
                <a:latin typeface="Palatino Linotype"/>
                <a:cs typeface="Palatino Linotype"/>
              </a:rPr>
              <a:t>perceives </a:t>
            </a:r>
            <a:r>
              <a:rPr sz="1600" spc="-5" dirty="0">
                <a:solidFill>
                  <a:srgbClr val="001F5F"/>
                </a:solidFill>
                <a:latin typeface="Palatino Linotype"/>
                <a:cs typeface="Palatino Linotype"/>
              </a:rPr>
              <a:t>and</a:t>
            </a:r>
            <a:r>
              <a:rPr sz="1600" spc="114" dirty="0">
                <a:solidFill>
                  <a:srgbClr val="001F5F"/>
                </a:solidFill>
                <a:latin typeface="Palatino Linotype"/>
                <a:cs typeface="Palatino Linotype"/>
              </a:rPr>
              <a:t> </a:t>
            </a:r>
            <a:r>
              <a:rPr sz="1600" i="1" spc="-5" dirty="0">
                <a:solidFill>
                  <a:srgbClr val="001F5F"/>
                </a:solidFill>
                <a:latin typeface="Palatino Linotype"/>
                <a:cs typeface="Palatino Linotype"/>
              </a:rPr>
              <a:t>acts</a:t>
            </a:r>
            <a:r>
              <a:rPr sz="1600" spc="-5" dirty="0">
                <a:solidFill>
                  <a:srgbClr val="001F5F"/>
                </a:solidFill>
                <a:latin typeface="Palatino Linotype"/>
                <a:cs typeface="Palatino Linotype"/>
              </a:rPr>
              <a:t>.</a:t>
            </a:r>
            <a:endParaRPr sz="1600">
              <a:latin typeface="Palatino Linotype"/>
              <a:cs typeface="Palatino Linotype"/>
            </a:endParaRPr>
          </a:p>
          <a:p>
            <a:pPr marL="355600" marR="5080" indent="-342900">
              <a:lnSpc>
                <a:spcPct val="100000"/>
              </a:lnSpc>
              <a:spcBef>
                <a:spcPts val="1095"/>
              </a:spcBef>
              <a:buFont typeface="Arial"/>
              <a:buChar char="•"/>
              <a:tabLst>
                <a:tab pos="354965" algn="l"/>
                <a:tab pos="355600" algn="l"/>
              </a:tabLst>
            </a:pPr>
            <a:r>
              <a:rPr sz="1600" spc="-5" dirty="0">
                <a:solidFill>
                  <a:srgbClr val="001F5F"/>
                </a:solidFill>
                <a:latin typeface="Palatino Linotype"/>
                <a:cs typeface="Palatino Linotype"/>
              </a:rPr>
              <a:t>A </a:t>
            </a:r>
            <a:r>
              <a:rPr sz="1600" b="1" spc="-5" dirty="0">
                <a:solidFill>
                  <a:srgbClr val="001F5F"/>
                </a:solidFill>
                <a:latin typeface="Palatino Linotype"/>
                <a:cs typeface="Palatino Linotype"/>
              </a:rPr>
              <a:t>rational agent </a:t>
            </a:r>
            <a:r>
              <a:rPr sz="1600" spc="-5" dirty="0">
                <a:solidFill>
                  <a:srgbClr val="001F5F"/>
                </a:solidFill>
                <a:latin typeface="Palatino Linotype"/>
                <a:cs typeface="Palatino Linotype"/>
              </a:rPr>
              <a:t>selects actions </a:t>
            </a:r>
            <a:r>
              <a:rPr sz="1600" spc="-10" dirty="0">
                <a:solidFill>
                  <a:srgbClr val="001F5F"/>
                </a:solidFill>
                <a:latin typeface="Palatino Linotype"/>
                <a:cs typeface="Palatino Linotype"/>
              </a:rPr>
              <a:t>that </a:t>
            </a:r>
            <a:r>
              <a:rPr sz="1600" spc="-5" dirty="0">
                <a:solidFill>
                  <a:srgbClr val="001F5F"/>
                </a:solidFill>
                <a:latin typeface="Palatino Linotype"/>
                <a:cs typeface="Palatino Linotype"/>
              </a:rPr>
              <a:t>maximize  its (expected)</a:t>
            </a:r>
            <a:r>
              <a:rPr sz="1600" spc="20" dirty="0">
                <a:solidFill>
                  <a:srgbClr val="001F5F"/>
                </a:solidFill>
                <a:latin typeface="Palatino Linotype"/>
                <a:cs typeface="Palatino Linotype"/>
              </a:rPr>
              <a:t> </a:t>
            </a:r>
            <a:r>
              <a:rPr sz="1600" b="1" spc="-10" dirty="0">
                <a:solidFill>
                  <a:srgbClr val="001F5F"/>
                </a:solidFill>
                <a:latin typeface="Palatino Linotype"/>
                <a:cs typeface="Palatino Linotype"/>
              </a:rPr>
              <a:t>utility</a:t>
            </a:r>
            <a:r>
              <a:rPr sz="1600" spc="-10" dirty="0">
                <a:solidFill>
                  <a:srgbClr val="001F5F"/>
                </a:solidFill>
                <a:latin typeface="Palatino Linotype"/>
                <a:cs typeface="Palatino Linotype"/>
              </a:rPr>
              <a:t>.</a:t>
            </a:r>
            <a:endParaRPr sz="1600">
              <a:latin typeface="Palatino Linotype"/>
              <a:cs typeface="Palatino Linotype"/>
            </a:endParaRPr>
          </a:p>
          <a:p>
            <a:pPr marL="355600" marR="69850" indent="-342900">
              <a:lnSpc>
                <a:spcPct val="100000"/>
              </a:lnSpc>
              <a:spcBef>
                <a:spcPts val="1100"/>
              </a:spcBef>
              <a:buFont typeface="Arial"/>
              <a:buChar char="•"/>
              <a:tabLst>
                <a:tab pos="354965" algn="l"/>
                <a:tab pos="355600" algn="l"/>
              </a:tabLst>
            </a:pPr>
            <a:r>
              <a:rPr sz="1600" spc="-5" dirty="0">
                <a:solidFill>
                  <a:srgbClr val="001F5F"/>
                </a:solidFill>
                <a:latin typeface="Palatino Linotype"/>
                <a:cs typeface="Palatino Linotype"/>
              </a:rPr>
              <a:t>Characteristics of </a:t>
            </a:r>
            <a:r>
              <a:rPr sz="1600" spc="-10" dirty="0">
                <a:solidFill>
                  <a:srgbClr val="001F5F"/>
                </a:solidFill>
                <a:latin typeface="Palatino Linotype"/>
                <a:cs typeface="Palatino Linotype"/>
              </a:rPr>
              <a:t>the </a:t>
            </a:r>
            <a:r>
              <a:rPr sz="1600" b="1" spc="-5" dirty="0">
                <a:solidFill>
                  <a:srgbClr val="001F5F"/>
                </a:solidFill>
                <a:latin typeface="Palatino Linotype"/>
                <a:cs typeface="Palatino Linotype"/>
              </a:rPr>
              <a:t>percepts, </a:t>
            </a:r>
            <a:r>
              <a:rPr sz="1600" b="1" spc="-10" dirty="0">
                <a:solidFill>
                  <a:srgbClr val="001F5F"/>
                </a:solidFill>
                <a:latin typeface="Palatino Linotype"/>
                <a:cs typeface="Palatino Linotype"/>
              </a:rPr>
              <a:t>environment,  </a:t>
            </a:r>
            <a:r>
              <a:rPr sz="1600" spc="-5" dirty="0">
                <a:solidFill>
                  <a:srgbClr val="001F5F"/>
                </a:solidFill>
                <a:latin typeface="Palatino Linotype"/>
                <a:cs typeface="Palatino Linotype"/>
              </a:rPr>
              <a:t>and </a:t>
            </a:r>
            <a:r>
              <a:rPr sz="1600" b="1" spc="-5" dirty="0">
                <a:solidFill>
                  <a:srgbClr val="001F5F"/>
                </a:solidFill>
                <a:latin typeface="Palatino Linotype"/>
                <a:cs typeface="Palatino Linotype"/>
              </a:rPr>
              <a:t>action space </a:t>
            </a:r>
            <a:r>
              <a:rPr sz="1600" spc="-5" dirty="0">
                <a:solidFill>
                  <a:srgbClr val="001F5F"/>
                </a:solidFill>
                <a:latin typeface="Palatino Linotype"/>
                <a:cs typeface="Palatino Linotype"/>
              </a:rPr>
              <a:t>dictate techniques for  selecting rational</a:t>
            </a:r>
            <a:r>
              <a:rPr sz="1600" spc="10" dirty="0">
                <a:solidFill>
                  <a:srgbClr val="001F5F"/>
                </a:solidFill>
                <a:latin typeface="Palatino Linotype"/>
                <a:cs typeface="Palatino Linotype"/>
              </a:rPr>
              <a:t> </a:t>
            </a:r>
            <a:r>
              <a:rPr sz="1600" spc="-5" dirty="0">
                <a:solidFill>
                  <a:srgbClr val="001F5F"/>
                </a:solidFill>
                <a:latin typeface="Palatino Linotype"/>
                <a:cs typeface="Palatino Linotype"/>
              </a:rPr>
              <a:t>actions</a:t>
            </a:r>
            <a:endParaRPr sz="1600">
              <a:latin typeface="Palatino Linotype"/>
              <a:cs typeface="Palatino Linotype"/>
            </a:endParaRPr>
          </a:p>
        </p:txBody>
      </p:sp>
      <p:sp>
        <p:nvSpPr>
          <p:cNvPr id="12" name="object 12"/>
          <p:cNvSpPr txBox="1"/>
          <p:nvPr/>
        </p:nvSpPr>
        <p:spPr>
          <a:xfrm>
            <a:off x="1945894" y="3928643"/>
            <a:ext cx="4601845" cy="1433830"/>
          </a:xfrm>
          <a:prstGeom prst="rect">
            <a:avLst/>
          </a:prstGeom>
        </p:spPr>
        <p:txBody>
          <a:bodyPr vert="horz" wrap="square" lIns="0" tIns="44450" rIns="0" bIns="0" rtlCol="0">
            <a:spAutoFit/>
          </a:bodyPr>
          <a:lstStyle/>
          <a:p>
            <a:pPr marL="355600" indent="-342900">
              <a:lnSpc>
                <a:spcPct val="100000"/>
              </a:lnSpc>
              <a:spcBef>
                <a:spcPts val="350"/>
              </a:spcBef>
              <a:buFont typeface="Arial"/>
              <a:buChar char="•"/>
              <a:tabLst>
                <a:tab pos="354965" algn="l"/>
                <a:tab pos="355600" algn="l"/>
              </a:tabLst>
            </a:pPr>
            <a:r>
              <a:rPr sz="1600" b="1" spc="-5" dirty="0">
                <a:solidFill>
                  <a:srgbClr val="333399"/>
                </a:solidFill>
                <a:latin typeface="Palatino Linotype"/>
                <a:cs typeface="Palatino Linotype"/>
              </a:rPr>
              <a:t>This course </a:t>
            </a:r>
            <a:r>
              <a:rPr sz="1600" spc="-5" dirty="0">
                <a:solidFill>
                  <a:srgbClr val="333399"/>
                </a:solidFill>
                <a:latin typeface="Palatino Linotype"/>
                <a:cs typeface="Palatino Linotype"/>
              </a:rPr>
              <a:t>is</a:t>
            </a:r>
            <a:r>
              <a:rPr sz="1600" spc="10" dirty="0">
                <a:solidFill>
                  <a:srgbClr val="333399"/>
                </a:solidFill>
                <a:latin typeface="Palatino Linotype"/>
                <a:cs typeface="Palatino Linotype"/>
              </a:rPr>
              <a:t> </a:t>
            </a:r>
            <a:r>
              <a:rPr sz="1600" spc="-5" dirty="0">
                <a:solidFill>
                  <a:srgbClr val="333399"/>
                </a:solidFill>
                <a:latin typeface="Palatino Linotype"/>
                <a:cs typeface="Palatino Linotype"/>
              </a:rPr>
              <a:t>about:</a:t>
            </a:r>
            <a:endParaRPr sz="1600">
              <a:latin typeface="Palatino Linotype"/>
              <a:cs typeface="Palatino Linotype"/>
            </a:endParaRPr>
          </a:p>
          <a:p>
            <a:pPr marL="641985" marR="583565" lvl="1" indent="-256540">
              <a:lnSpc>
                <a:spcPts val="1540"/>
              </a:lnSpc>
              <a:spcBef>
                <a:spcPts val="620"/>
              </a:spcBef>
              <a:buFont typeface="Arial"/>
              <a:buChar char="–"/>
              <a:tabLst>
                <a:tab pos="641985" algn="l"/>
                <a:tab pos="642620" algn="l"/>
              </a:tabLst>
            </a:pPr>
            <a:r>
              <a:rPr sz="1600" spc="-5" dirty="0">
                <a:solidFill>
                  <a:srgbClr val="001F5F"/>
                </a:solidFill>
                <a:latin typeface="Palatino Linotype"/>
                <a:cs typeface="Palatino Linotype"/>
              </a:rPr>
              <a:t>General </a:t>
            </a:r>
            <a:r>
              <a:rPr sz="1600" spc="-10" dirty="0">
                <a:solidFill>
                  <a:srgbClr val="001F5F"/>
                </a:solidFill>
                <a:latin typeface="Palatino Linotype"/>
                <a:cs typeface="Palatino Linotype"/>
              </a:rPr>
              <a:t>AI </a:t>
            </a:r>
            <a:r>
              <a:rPr sz="1600" spc="-5" dirty="0">
                <a:solidFill>
                  <a:srgbClr val="001F5F"/>
                </a:solidFill>
                <a:latin typeface="Palatino Linotype"/>
                <a:cs typeface="Palatino Linotype"/>
              </a:rPr>
              <a:t>techniques for a </a:t>
            </a:r>
            <a:r>
              <a:rPr sz="1600" spc="-15" dirty="0">
                <a:solidFill>
                  <a:srgbClr val="001F5F"/>
                </a:solidFill>
                <a:latin typeface="Palatino Linotype"/>
                <a:cs typeface="Palatino Linotype"/>
              </a:rPr>
              <a:t>variety </a:t>
            </a:r>
            <a:r>
              <a:rPr sz="1600" spc="-5" dirty="0">
                <a:solidFill>
                  <a:srgbClr val="001F5F"/>
                </a:solidFill>
                <a:latin typeface="Palatino Linotype"/>
                <a:cs typeface="Palatino Linotype"/>
              </a:rPr>
              <a:t>of  problem</a:t>
            </a:r>
            <a:r>
              <a:rPr sz="1600" spc="-15" dirty="0">
                <a:solidFill>
                  <a:srgbClr val="001F5F"/>
                </a:solidFill>
                <a:latin typeface="Palatino Linotype"/>
                <a:cs typeface="Palatino Linotype"/>
              </a:rPr>
              <a:t> </a:t>
            </a:r>
            <a:r>
              <a:rPr sz="1600" spc="-10" dirty="0">
                <a:solidFill>
                  <a:srgbClr val="001F5F"/>
                </a:solidFill>
                <a:latin typeface="Palatino Linotype"/>
                <a:cs typeface="Palatino Linotype"/>
              </a:rPr>
              <a:t>types</a:t>
            </a:r>
            <a:endParaRPr sz="1600">
              <a:latin typeface="Palatino Linotype"/>
              <a:cs typeface="Palatino Linotype"/>
            </a:endParaRPr>
          </a:p>
          <a:p>
            <a:pPr marL="641985" marR="5080" lvl="1" indent="-256540">
              <a:lnSpc>
                <a:spcPts val="1540"/>
              </a:lnSpc>
              <a:spcBef>
                <a:spcPts val="595"/>
              </a:spcBef>
              <a:buFont typeface="Arial"/>
              <a:buChar char="–"/>
              <a:tabLst>
                <a:tab pos="641985" algn="l"/>
                <a:tab pos="642620" algn="l"/>
              </a:tabLst>
            </a:pPr>
            <a:r>
              <a:rPr sz="1600" spc="-5" dirty="0">
                <a:solidFill>
                  <a:srgbClr val="001F5F"/>
                </a:solidFill>
                <a:latin typeface="Palatino Linotype"/>
                <a:cs typeface="Palatino Linotype"/>
              </a:rPr>
              <a:t>Learning to recognize when and how a </a:t>
            </a:r>
            <a:r>
              <a:rPr sz="1600" spc="-10" dirty="0">
                <a:solidFill>
                  <a:srgbClr val="001F5F"/>
                </a:solidFill>
                <a:latin typeface="Palatino Linotype"/>
                <a:cs typeface="Palatino Linotype"/>
              </a:rPr>
              <a:t>new  </a:t>
            </a:r>
            <a:r>
              <a:rPr sz="1600" spc="-5" dirty="0">
                <a:solidFill>
                  <a:srgbClr val="001F5F"/>
                </a:solidFill>
                <a:latin typeface="Palatino Linotype"/>
                <a:cs typeface="Palatino Linotype"/>
              </a:rPr>
              <a:t>problem can be </a:t>
            </a:r>
            <a:r>
              <a:rPr sz="1600" spc="-10" dirty="0">
                <a:solidFill>
                  <a:srgbClr val="001F5F"/>
                </a:solidFill>
                <a:latin typeface="Palatino Linotype"/>
                <a:cs typeface="Palatino Linotype"/>
              </a:rPr>
              <a:t>solved </a:t>
            </a:r>
            <a:r>
              <a:rPr sz="1600" spc="-5" dirty="0">
                <a:solidFill>
                  <a:srgbClr val="001F5F"/>
                </a:solidFill>
                <a:latin typeface="Palatino Linotype"/>
                <a:cs typeface="Palatino Linotype"/>
              </a:rPr>
              <a:t>with an existing  technique</a:t>
            </a:r>
            <a:endParaRPr sz="1600">
              <a:latin typeface="Palatino Linotype"/>
              <a:cs typeface="Palatino Linotype"/>
            </a:endParaRPr>
          </a:p>
        </p:txBody>
      </p:sp>
      <p:sp>
        <p:nvSpPr>
          <p:cNvPr id="13" name="object 13"/>
          <p:cNvSpPr/>
          <p:nvPr/>
        </p:nvSpPr>
        <p:spPr>
          <a:xfrm>
            <a:off x="7086600" y="4287011"/>
            <a:ext cx="1371600" cy="1309370"/>
          </a:xfrm>
          <a:custGeom>
            <a:avLst/>
            <a:gdLst/>
            <a:ahLst/>
            <a:cxnLst/>
            <a:rect l="l" t="t" r="r" b="b"/>
            <a:pathLst>
              <a:path w="1371600" h="1309370">
                <a:moveTo>
                  <a:pt x="1228725" y="0"/>
                </a:moveTo>
                <a:lnTo>
                  <a:pt x="142875" y="0"/>
                </a:lnTo>
                <a:lnTo>
                  <a:pt x="97731" y="7287"/>
                </a:lnTo>
                <a:lnTo>
                  <a:pt x="58512" y="27578"/>
                </a:lnTo>
                <a:lnTo>
                  <a:pt x="27578" y="58512"/>
                </a:lnTo>
                <a:lnTo>
                  <a:pt x="7287" y="97731"/>
                </a:lnTo>
                <a:lnTo>
                  <a:pt x="0" y="142875"/>
                </a:lnTo>
                <a:lnTo>
                  <a:pt x="0" y="1166241"/>
                </a:lnTo>
                <a:lnTo>
                  <a:pt x="7287" y="1211384"/>
                </a:lnTo>
                <a:lnTo>
                  <a:pt x="27578" y="1250603"/>
                </a:lnTo>
                <a:lnTo>
                  <a:pt x="58512" y="1281537"/>
                </a:lnTo>
                <a:lnTo>
                  <a:pt x="97731" y="1301828"/>
                </a:lnTo>
                <a:lnTo>
                  <a:pt x="142875" y="1309116"/>
                </a:lnTo>
                <a:lnTo>
                  <a:pt x="1228725" y="1309116"/>
                </a:lnTo>
                <a:lnTo>
                  <a:pt x="1273868" y="1301828"/>
                </a:lnTo>
                <a:lnTo>
                  <a:pt x="1313087" y="1281537"/>
                </a:lnTo>
                <a:lnTo>
                  <a:pt x="1344021" y="1250603"/>
                </a:lnTo>
                <a:lnTo>
                  <a:pt x="1364312" y="1211384"/>
                </a:lnTo>
                <a:lnTo>
                  <a:pt x="1371600" y="1166241"/>
                </a:lnTo>
                <a:lnTo>
                  <a:pt x="1371600" y="142875"/>
                </a:lnTo>
                <a:lnTo>
                  <a:pt x="1364312" y="97731"/>
                </a:lnTo>
                <a:lnTo>
                  <a:pt x="1344021" y="58512"/>
                </a:lnTo>
                <a:lnTo>
                  <a:pt x="1313087" y="27578"/>
                </a:lnTo>
                <a:lnTo>
                  <a:pt x="1273868" y="7287"/>
                </a:lnTo>
                <a:lnTo>
                  <a:pt x="1228725" y="0"/>
                </a:lnTo>
                <a:close/>
              </a:path>
            </a:pathLst>
          </a:custGeom>
          <a:solidFill>
            <a:srgbClr val="9FAFD1"/>
          </a:solidFill>
        </p:spPr>
        <p:txBody>
          <a:bodyPr wrap="square" lIns="0" tIns="0" rIns="0" bIns="0" rtlCol="0"/>
          <a:lstStyle/>
          <a:p>
            <a:endParaRPr/>
          </a:p>
        </p:txBody>
      </p:sp>
      <p:sp>
        <p:nvSpPr>
          <p:cNvPr id="14" name="object 14"/>
          <p:cNvSpPr/>
          <p:nvPr/>
        </p:nvSpPr>
        <p:spPr>
          <a:xfrm>
            <a:off x="7086600" y="4287011"/>
            <a:ext cx="1371600" cy="1309370"/>
          </a:xfrm>
          <a:custGeom>
            <a:avLst/>
            <a:gdLst/>
            <a:ahLst/>
            <a:cxnLst/>
            <a:rect l="l" t="t" r="r" b="b"/>
            <a:pathLst>
              <a:path w="1371600" h="1309370">
                <a:moveTo>
                  <a:pt x="0" y="142875"/>
                </a:moveTo>
                <a:lnTo>
                  <a:pt x="7287" y="97731"/>
                </a:lnTo>
                <a:lnTo>
                  <a:pt x="27578" y="58512"/>
                </a:lnTo>
                <a:lnTo>
                  <a:pt x="58512" y="27578"/>
                </a:lnTo>
                <a:lnTo>
                  <a:pt x="97731" y="7287"/>
                </a:lnTo>
                <a:lnTo>
                  <a:pt x="142875" y="0"/>
                </a:lnTo>
                <a:lnTo>
                  <a:pt x="1228725" y="0"/>
                </a:lnTo>
                <a:lnTo>
                  <a:pt x="1273868" y="7287"/>
                </a:lnTo>
                <a:lnTo>
                  <a:pt x="1313087" y="27578"/>
                </a:lnTo>
                <a:lnTo>
                  <a:pt x="1344021" y="58512"/>
                </a:lnTo>
                <a:lnTo>
                  <a:pt x="1364312" y="97731"/>
                </a:lnTo>
                <a:lnTo>
                  <a:pt x="1371600" y="142875"/>
                </a:lnTo>
                <a:lnTo>
                  <a:pt x="1371600" y="1166241"/>
                </a:lnTo>
                <a:lnTo>
                  <a:pt x="1364312" y="1211384"/>
                </a:lnTo>
                <a:lnTo>
                  <a:pt x="1344021" y="1250603"/>
                </a:lnTo>
                <a:lnTo>
                  <a:pt x="1313087" y="1281537"/>
                </a:lnTo>
                <a:lnTo>
                  <a:pt x="1273868" y="1301828"/>
                </a:lnTo>
                <a:lnTo>
                  <a:pt x="1228725" y="1309116"/>
                </a:lnTo>
                <a:lnTo>
                  <a:pt x="142875" y="1309116"/>
                </a:lnTo>
                <a:lnTo>
                  <a:pt x="97731" y="1301828"/>
                </a:lnTo>
                <a:lnTo>
                  <a:pt x="58512" y="1281537"/>
                </a:lnTo>
                <a:lnTo>
                  <a:pt x="27578" y="1250603"/>
                </a:lnTo>
                <a:lnTo>
                  <a:pt x="7287" y="1211384"/>
                </a:lnTo>
                <a:lnTo>
                  <a:pt x="0" y="1166241"/>
                </a:lnTo>
                <a:lnTo>
                  <a:pt x="0" y="142875"/>
                </a:lnTo>
                <a:close/>
              </a:path>
            </a:pathLst>
          </a:custGeom>
          <a:ln w="12699">
            <a:solidFill>
              <a:srgbClr val="000000"/>
            </a:solidFill>
          </a:ln>
        </p:spPr>
        <p:txBody>
          <a:bodyPr wrap="square" lIns="0" tIns="0" rIns="0" bIns="0" rtlCol="0"/>
          <a:lstStyle/>
          <a:p>
            <a:endParaRPr/>
          </a:p>
        </p:txBody>
      </p:sp>
      <p:sp>
        <p:nvSpPr>
          <p:cNvPr id="15" name="object 15"/>
          <p:cNvSpPr/>
          <p:nvPr/>
        </p:nvSpPr>
        <p:spPr>
          <a:xfrm>
            <a:off x="7760969" y="4758690"/>
            <a:ext cx="76200" cy="532130"/>
          </a:xfrm>
          <a:custGeom>
            <a:avLst/>
            <a:gdLst/>
            <a:ahLst/>
            <a:cxnLst/>
            <a:rect l="l" t="t" r="r" b="b"/>
            <a:pathLst>
              <a:path w="76200" h="532129">
                <a:moveTo>
                  <a:pt x="0" y="455676"/>
                </a:moveTo>
                <a:lnTo>
                  <a:pt x="38100" y="531876"/>
                </a:lnTo>
                <a:lnTo>
                  <a:pt x="63500" y="481076"/>
                </a:lnTo>
                <a:lnTo>
                  <a:pt x="25400" y="481076"/>
                </a:lnTo>
                <a:lnTo>
                  <a:pt x="25400" y="472609"/>
                </a:lnTo>
                <a:lnTo>
                  <a:pt x="0" y="455676"/>
                </a:lnTo>
                <a:close/>
              </a:path>
              <a:path w="76200" h="532129">
                <a:moveTo>
                  <a:pt x="25400" y="472609"/>
                </a:moveTo>
                <a:lnTo>
                  <a:pt x="25400" y="481076"/>
                </a:lnTo>
                <a:lnTo>
                  <a:pt x="38100" y="481076"/>
                </a:lnTo>
                <a:lnTo>
                  <a:pt x="25400" y="472609"/>
                </a:lnTo>
                <a:close/>
              </a:path>
              <a:path w="76200" h="532129">
                <a:moveTo>
                  <a:pt x="50800" y="0"/>
                </a:moveTo>
                <a:lnTo>
                  <a:pt x="25400" y="0"/>
                </a:lnTo>
                <a:lnTo>
                  <a:pt x="25400" y="472609"/>
                </a:lnTo>
                <a:lnTo>
                  <a:pt x="38100" y="481076"/>
                </a:lnTo>
                <a:lnTo>
                  <a:pt x="50800" y="472609"/>
                </a:lnTo>
                <a:lnTo>
                  <a:pt x="50800" y="0"/>
                </a:lnTo>
                <a:close/>
              </a:path>
              <a:path w="76200" h="532129">
                <a:moveTo>
                  <a:pt x="50800" y="472609"/>
                </a:moveTo>
                <a:lnTo>
                  <a:pt x="38100" y="481076"/>
                </a:lnTo>
                <a:lnTo>
                  <a:pt x="50800" y="481076"/>
                </a:lnTo>
                <a:lnTo>
                  <a:pt x="50800" y="472609"/>
                </a:lnTo>
                <a:close/>
              </a:path>
              <a:path w="76200" h="532129">
                <a:moveTo>
                  <a:pt x="76200" y="455676"/>
                </a:moveTo>
                <a:lnTo>
                  <a:pt x="50800" y="472609"/>
                </a:lnTo>
                <a:lnTo>
                  <a:pt x="50800" y="481076"/>
                </a:lnTo>
                <a:lnTo>
                  <a:pt x="63500" y="481076"/>
                </a:lnTo>
                <a:lnTo>
                  <a:pt x="76200" y="455676"/>
                </a:lnTo>
                <a:close/>
              </a:path>
            </a:pathLst>
          </a:custGeom>
          <a:solidFill>
            <a:srgbClr val="000000"/>
          </a:solidFill>
        </p:spPr>
        <p:txBody>
          <a:bodyPr wrap="square" lIns="0" tIns="0" rIns="0" bIns="0" rtlCol="0"/>
          <a:lstStyle/>
          <a:p>
            <a:endParaRPr/>
          </a:p>
        </p:txBody>
      </p:sp>
      <p:sp>
        <p:nvSpPr>
          <p:cNvPr id="16" name="object 16"/>
          <p:cNvSpPr txBox="1"/>
          <p:nvPr/>
        </p:nvSpPr>
        <p:spPr>
          <a:xfrm>
            <a:off x="7189469" y="4674487"/>
            <a:ext cx="228600" cy="521970"/>
          </a:xfrm>
          <a:prstGeom prst="rect">
            <a:avLst/>
          </a:prstGeom>
        </p:spPr>
        <p:txBody>
          <a:bodyPr vert="vert270" wrap="square" lIns="0" tIns="0" rIns="0" bIns="0" rtlCol="0">
            <a:spAutoFit/>
          </a:bodyPr>
          <a:lstStyle/>
          <a:p>
            <a:pPr marL="12700">
              <a:lnSpc>
                <a:spcPts val="1614"/>
              </a:lnSpc>
            </a:pPr>
            <a:r>
              <a:rPr sz="1600" b="1" dirty="0">
                <a:latin typeface="Calibri"/>
                <a:cs typeface="Calibri"/>
              </a:rPr>
              <a:t>A</a:t>
            </a:r>
            <a:r>
              <a:rPr sz="1600" b="1" spc="-15" dirty="0">
                <a:latin typeface="Calibri"/>
                <a:cs typeface="Calibri"/>
              </a:rPr>
              <a:t>g</a:t>
            </a:r>
            <a:r>
              <a:rPr sz="1600" b="1" spc="-5" dirty="0">
                <a:latin typeface="Calibri"/>
                <a:cs typeface="Calibri"/>
              </a:rPr>
              <a:t>e</a:t>
            </a:r>
            <a:r>
              <a:rPr sz="1600" b="1" spc="-20" dirty="0">
                <a:latin typeface="Calibri"/>
                <a:cs typeface="Calibri"/>
              </a:rPr>
              <a:t>n</a:t>
            </a:r>
            <a:r>
              <a:rPr sz="1600" b="1" dirty="0">
                <a:latin typeface="Calibri"/>
                <a:cs typeface="Calibri"/>
              </a:rPr>
              <a:t>t</a:t>
            </a:r>
            <a:endParaRPr sz="1600">
              <a:latin typeface="Calibri"/>
              <a:cs typeface="Calibri"/>
            </a:endParaRPr>
          </a:p>
        </p:txBody>
      </p:sp>
      <p:sp>
        <p:nvSpPr>
          <p:cNvPr id="17" name="object 17"/>
          <p:cNvSpPr/>
          <p:nvPr/>
        </p:nvSpPr>
        <p:spPr>
          <a:xfrm>
            <a:off x="7620000" y="4834128"/>
            <a:ext cx="341630" cy="325120"/>
          </a:xfrm>
          <a:custGeom>
            <a:avLst/>
            <a:gdLst/>
            <a:ahLst/>
            <a:cxnLst/>
            <a:rect l="l" t="t" r="r" b="b"/>
            <a:pathLst>
              <a:path w="341629" h="325120">
                <a:moveTo>
                  <a:pt x="250063" y="0"/>
                </a:moveTo>
                <a:lnTo>
                  <a:pt x="91313" y="0"/>
                </a:lnTo>
                <a:lnTo>
                  <a:pt x="55774" y="7177"/>
                </a:lnTo>
                <a:lnTo>
                  <a:pt x="26749" y="26749"/>
                </a:lnTo>
                <a:lnTo>
                  <a:pt x="7177" y="55774"/>
                </a:lnTo>
                <a:lnTo>
                  <a:pt x="0" y="91313"/>
                </a:lnTo>
                <a:lnTo>
                  <a:pt x="0" y="233299"/>
                </a:lnTo>
                <a:lnTo>
                  <a:pt x="7177" y="268837"/>
                </a:lnTo>
                <a:lnTo>
                  <a:pt x="26749" y="297862"/>
                </a:lnTo>
                <a:lnTo>
                  <a:pt x="55774" y="317434"/>
                </a:lnTo>
                <a:lnTo>
                  <a:pt x="91313" y="324612"/>
                </a:lnTo>
                <a:lnTo>
                  <a:pt x="250063" y="324612"/>
                </a:lnTo>
                <a:lnTo>
                  <a:pt x="285601" y="317434"/>
                </a:lnTo>
                <a:lnTo>
                  <a:pt x="314626" y="297862"/>
                </a:lnTo>
                <a:lnTo>
                  <a:pt x="334198" y="268837"/>
                </a:lnTo>
                <a:lnTo>
                  <a:pt x="341375" y="233299"/>
                </a:lnTo>
                <a:lnTo>
                  <a:pt x="341375" y="91313"/>
                </a:lnTo>
                <a:lnTo>
                  <a:pt x="334198" y="55774"/>
                </a:lnTo>
                <a:lnTo>
                  <a:pt x="314626" y="26749"/>
                </a:lnTo>
                <a:lnTo>
                  <a:pt x="285601" y="7177"/>
                </a:lnTo>
                <a:lnTo>
                  <a:pt x="250063" y="0"/>
                </a:lnTo>
                <a:close/>
              </a:path>
            </a:pathLst>
          </a:custGeom>
          <a:solidFill>
            <a:srgbClr val="FFFFFF"/>
          </a:solidFill>
        </p:spPr>
        <p:txBody>
          <a:bodyPr wrap="square" lIns="0" tIns="0" rIns="0" bIns="0" rtlCol="0"/>
          <a:lstStyle/>
          <a:p>
            <a:endParaRPr/>
          </a:p>
        </p:txBody>
      </p:sp>
      <p:sp>
        <p:nvSpPr>
          <p:cNvPr id="18" name="object 18"/>
          <p:cNvSpPr/>
          <p:nvPr/>
        </p:nvSpPr>
        <p:spPr>
          <a:xfrm>
            <a:off x="7620000" y="4834128"/>
            <a:ext cx="341630" cy="325120"/>
          </a:xfrm>
          <a:custGeom>
            <a:avLst/>
            <a:gdLst/>
            <a:ahLst/>
            <a:cxnLst/>
            <a:rect l="l" t="t" r="r" b="b"/>
            <a:pathLst>
              <a:path w="341629" h="325120">
                <a:moveTo>
                  <a:pt x="0" y="91313"/>
                </a:moveTo>
                <a:lnTo>
                  <a:pt x="7177" y="55774"/>
                </a:lnTo>
                <a:lnTo>
                  <a:pt x="26749" y="26749"/>
                </a:lnTo>
                <a:lnTo>
                  <a:pt x="55774" y="7177"/>
                </a:lnTo>
                <a:lnTo>
                  <a:pt x="91313" y="0"/>
                </a:lnTo>
                <a:lnTo>
                  <a:pt x="250063" y="0"/>
                </a:lnTo>
                <a:lnTo>
                  <a:pt x="285601" y="7177"/>
                </a:lnTo>
                <a:lnTo>
                  <a:pt x="314626" y="26749"/>
                </a:lnTo>
                <a:lnTo>
                  <a:pt x="334198" y="55774"/>
                </a:lnTo>
                <a:lnTo>
                  <a:pt x="341375" y="91313"/>
                </a:lnTo>
                <a:lnTo>
                  <a:pt x="341375" y="233299"/>
                </a:lnTo>
                <a:lnTo>
                  <a:pt x="334198" y="268837"/>
                </a:lnTo>
                <a:lnTo>
                  <a:pt x="314626" y="297862"/>
                </a:lnTo>
                <a:lnTo>
                  <a:pt x="285601" y="317434"/>
                </a:lnTo>
                <a:lnTo>
                  <a:pt x="250063" y="324612"/>
                </a:lnTo>
                <a:lnTo>
                  <a:pt x="91313" y="324612"/>
                </a:lnTo>
                <a:lnTo>
                  <a:pt x="55774" y="317434"/>
                </a:lnTo>
                <a:lnTo>
                  <a:pt x="26749" y="297862"/>
                </a:lnTo>
                <a:lnTo>
                  <a:pt x="7177" y="268837"/>
                </a:lnTo>
                <a:lnTo>
                  <a:pt x="0" y="233299"/>
                </a:lnTo>
                <a:lnTo>
                  <a:pt x="0" y="91313"/>
                </a:lnTo>
                <a:close/>
              </a:path>
            </a:pathLst>
          </a:custGeom>
          <a:ln w="12699">
            <a:solidFill>
              <a:srgbClr val="000000"/>
            </a:solidFill>
          </a:ln>
        </p:spPr>
        <p:txBody>
          <a:bodyPr wrap="square" lIns="0" tIns="0" rIns="0" bIns="0" rtlCol="0"/>
          <a:lstStyle/>
          <a:p>
            <a:endParaRPr/>
          </a:p>
        </p:txBody>
      </p:sp>
      <p:sp>
        <p:nvSpPr>
          <p:cNvPr id="19" name="object 19"/>
          <p:cNvSpPr txBox="1"/>
          <p:nvPr/>
        </p:nvSpPr>
        <p:spPr>
          <a:xfrm>
            <a:off x="7731379" y="4848859"/>
            <a:ext cx="11938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Calibri"/>
                <a:cs typeface="Calibri"/>
              </a:rPr>
              <a:t>?</a:t>
            </a:r>
            <a:endParaRPr sz="1600">
              <a:latin typeface="Calibri"/>
              <a:cs typeface="Calibri"/>
            </a:endParaRPr>
          </a:p>
        </p:txBody>
      </p:sp>
      <p:sp>
        <p:nvSpPr>
          <p:cNvPr id="20" name="object 20"/>
          <p:cNvSpPr txBox="1"/>
          <p:nvPr/>
        </p:nvSpPr>
        <p:spPr>
          <a:xfrm>
            <a:off x="7511922" y="4491685"/>
            <a:ext cx="582930" cy="240029"/>
          </a:xfrm>
          <a:prstGeom prst="rect">
            <a:avLst/>
          </a:prstGeom>
        </p:spPr>
        <p:txBody>
          <a:bodyPr vert="horz" wrap="square" lIns="0" tIns="13335" rIns="0" bIns="0" rtlCol="0">
            <a:spAutoFit/>
          </a:bodyPr>
          <a:lstStyle/>
          <a:p>
            <a:pPr marL="12700">
              <a:lnSpc>
                <a:spcPct val="100000"/>
              </a:lnSpc>
              <a:spcBef>
                <a:spcPts val="105"/>
              </a:spcBef>
            </a:pPr>
            <a:r>
              <a:rPr sz="1400" spc="-5" dirty="0">
                <a:latin typeface="Calibri"/>
                <a:cs typeface="Calibri"/>
              </a:rPr>
              <a:t>Se</a:t>
            </a:r>
            <a:r>
              <a:rPr sz="1400" spc="-10" dirty="0">
                <a:latin typeface="Calibri"/>
                <a:cs typeface="Calibri"/>
              </a:rPr>
              <a:t>n</a:t>
            </a:r>
            <a:r>
              <a:rPr sz="1400" spc="-5" dirty="0">
                <a:latin typeface="Calibri"/>
                <a:cs typeface="Calibri"/>
              </a:rPr>
              <a:t>s</a:t>
            </a:r>
            <a:r>
              <a:rPr sz="1400" dirty="0">
                <a:latin typeface="Calibri"/>
                <a:cs typeface="Calibri"/>
              </a:rPr>
              <a:t>o</a:t>
            </a:r>
            <a:r>
              <a:rPr sz="1400" spc="-25" dirty="0">
                <a:latin typeface="Calibri"/>
                <a:cs typeface="Calibri"/>
              </a:rPr>
              <a:t>r</a:t>
            </a:r>
            <a:r>
              <a:rPr sz="1400" dirty="0">
                <a:latin typeface="Calibri"/>
                <a:cs typeface="Calibri"/>
              </a:rPr>
              <a:t>s</a:t>
            </a:r>
            <a:endParaRPr sz="1400">
              <a:latin typeface="Calibri"/>
              <a:cs typeface="Calibri"/>
            </a:endParaRPr>
          </a:p>
        </p:txBody>
      </p:sp>
      <p:sp>
        <p:nvSpPr>
          <p:cNvPr id="21" name="object 21"/>
          <p:cNvSpPr txBox="1"/>
          <p:nvPr/>
        </p:nvSpPr>
        <p:spPr>
          <a:xfrm>
            <a:off x="7443343" y="5256657"/>
            <a:ext cx="721360" cy="239395"/>
          </a:xfrm>
          <a:prstGeom prst="rect">
            <a:avLst/>
          </a:prstGeom>
        </p:spPr>
        <p:txBody>
          <a:bodyPr vert="horz" wrap="square" lIns="0" tIns="12700" rIns="0" bIns="0" rtlCol="0">
            <a:spAutoFit/>
          </a:bodyPr>
          <a:lstStyle/>
          <a:p>
            <a:pPr marL="12700">
              <a:lnSpc>
                <a:spcPct val="100000"/>
              </a:lnSpc>
              <a:spcBef>
                <a:spcPts val="100"/>
              </a:spcBef>
            </a:pPr>
            <a:r>
              <a:rPr sz="1400" spc="-10" dirty="0">
                <a:latin typeface="Calibri"/>
                <a:cs typeface="Calibri"/>
              </a:rPr>
              <a:t>Actuators</a:t>
            </a:r>
            <a:endParaRPr sz="1400">
              <a:latin typeface="Calibri"/>
              <a:cs typeface="Calibri"/>
            </a:endParaRPr>
          </a:p>
        </p:txBody>
      </p:sp>
      <p:sp>
        <p:nvSpPr>
          <p:cNvPr id="22" name="object 22"/>
          <p:cNvSpPr/>
          <p:nvPr/>
        </p:nvSpPr>
        <p:spPr>
          <a:xfrm>
            <a:off x="9372600" y="4280915"/>
            <a:ext cx="609600" cy="1304925"/>
          </a:xfrm>
          <a:custGeom>
            <a:avLst/>
            <a:gdLst/>
            <a:ahLst/>
            <a:cxnLst/>
            <a:rect l="l" t="t" r="r" b="b"/>
            <a:pathLst>
              <a:path w="609600" h="1304925">
                <a:moveTo>
                  <a:pt x="542925" y="0"/>
                </a:moveTo>
                <a:lnTo>
                  <a:pt x="66675" y="0"/>
                </a:lnTo>
                <a:lnTo>
                  <a:pt x="40719" y="5238"/>
                </a:lnTo>
                <a:lnTo>
                  <a:pt x="19526" y="19526"/>
                </a:lnTo>
                <a:lnTo>
                  <a:pt x="5238" y="40719"/>
                </a:lnTo>
                <a:lnTo>
                  <a:pt x="0" y="66674"/>
                </a:lnTo>
                <a:lnTo>
                  <a:pt x="0" y="1237868"/>
                </a:lnTo>
                <a:lnTo>
                  <a:pt x="5238" y="1263824"/>
                </a:lnTo>
                <a:lnTo>
                  <a:pt x="19526" y="1285017"/>
                </a:lnTo>
                <a:lnTo>
                  <a:pt x="40719" y="1299305"/>
                </a:lnTo>
                <a:lnTo>
                  <a:pt x="66675" y="1304543"/>
                </a:lnTo>
                <a:lnTo>
                  <a:pt x="542925" y="1304543"/>
                </a:lnTo>
                <a:lnTo>
                  <a:pt x="568880" y="1299305"/>
                </a:lnTo>
                <a:lnTo>
                  <a:pt x="590073" y="1285017"/>
                </a:lnTo>
                <a:lnTo>
                  <a:pt x="604361" y="1263824"/>
                </a:lnTo>
                <a:lnTo>
                  <a:pt x="609600" y="1237868"/>
                </a:lnTo>
                <a:lnTo>
                  <a:pt x="609600" y="66674"/>
                </a:lnTo>
                <a:lnTo>
                  <a:pt x="604361" y="40719"/>
                </a:lnTo>
                <a:lnTo>
                  <a:pt x="590073" y="19526"/>
                </a:lnTo>
                <a:lnTo>
                  <a:pt x="568880" y="5238"/>
                </a:lnTo>
                <a:lnTo>
                  <a:pt x="542925" y="0"/>
                </a:lnTo>
                <a:close/>
              </a:path>
            </a:pathLst>
          </a:custGeom>
          <a:solidFill>
            <a:srgbClr val="9FAFD1"/>
          </a:solidFill>
        </p:spPr>
        <p:txBody>
          <a:bodyPr wrap="square" lIns="0" tIns="0" rIns="0" bIns="0" rtlCol="0"/>
          <a:lstStyle/>
          <a:p>
            <a:endParaRPr/>
          </a:p>
        </p:txBody>
      </p:sp>
      <p:sp>
        <p:nvSpPr>
          <p:cNvPr id="23" name="object 23"/>
          <p:cNvSpPr/>
          <p:nvPr/>
        </p:nvSpPr>
        <p:spPr>
          <a:xfrm>
            <a:off x="9372600" y="4280915"/>
            <a:ext cx="609600" cy="1304925"/>
          </a:xfrm>
          <a:custGeom>
            <a:avLst/>
            <a:gdLst/>
            <a:ahLst/>
            <a:cxnLst/>
            <a:rect l="l" t="t" r="r" b="b"/>
            <a:pathLst>
              <a:path w="609600" h="1304925">
                <a:moveTo>
                  <a:pt x="0" y="66674"/>
                </a:moveTo>
                <a:lnTo>
                  <a:pt x="5238" y="40719"/>
                </a:lnTo>
                <a:lnTo>
                  <a:pt x="19526" y="19526"/>
                </a:lnTo>
                <a:lnTo>
                  <a:pt x="40719" y="5238"/>
                </a:lnTo>
                <a:lnTo>
                  <a:pt x="66675" y="0"/>
                </a:lnTo>
                <a:lnTo>
                  <a:pt x="542925" y="0"/>
                </a:lnTo>
                <a:lnTo>
                  <a:pt x="568880" y="5238"/>
                </a:lnTo>
                <a:lnTo>
                  <a:pt x="590073" y="19526"/>
                </a:lnTo>
                <a:lnTo>
                  <a:pt x="604361" y="40719"/>
                </a:lnTo>
                <a:lnTo>
                  <a:pt x="609600" y="66674"/>
                </a:lnTo>
                <a:lnTo>
                  <a:pt x="609600" y="1237868"/>
                </a:lnTo>
                <a:lnTo>
                  <a:pt x="604361" y="1263824"/>
                </a:lnTo>
                <a:lnTo>
                  <a:pt x="590073" y="1285017"/>
                </a:lnTo>
                <a:lnTo>
                  <a:pt x="568880" y="1299305"/>
                </a:lnTo>
                <a:lnTo>
                  <a:pt x="542925" y="1304543"/>
                </a:lnTo>
                <a:lnTo>
                  <a:pt x="66675" y="1304543"/>
                </a:lnTo>
                <a:lnTo>
                  <a:pt x="40719" y="1299305"/>
                </a:lnTo>
                <a:lnTo>
                  <a:pt x="19526" y="1285017"/>
                </a:lnTo>
                <a:lnTo>
                  <a:pt x="5238" y="1263824"/>
                </a:lnTo>
                <a:lnTo>
                  <a:pt x="0" y="1237868"/>
                </a:lnTo>
                <a:lnTo>
                  <a:pt x="0" y="66674"/>
                </a:lnTo>
                <a:close/>
              </a:path>
            </a:pathLst>
          </a:custGeom>
          <a:ln w="12700">
            <a:solidFill>
              <a:srgbClr val="000000"/>
            </a:solidFill>
          </a:ln>
        </p:spPr>
        <p:txBody>
          <a:bodyPr wrap="square" lIns="0" tIns="0" rIns="0" bIns="0" rtlCol="0"/>
          <a:lstStyle/>
          <a:p>
            <a:endParaRPr/>
          </a:p>
        </p:txBody>
      </p:sp>
      <p:sp>
        <p:nvSpPr>
          <p:cNvPr id="24" name="object 24"/>
          <p:cNvSpPr txBox="1"/>
          <p:nvPr/>
        </p:nvSpPr>
        <p:spPr>
          <a:xfrm>
            <a:off x="9624694" y="4370323"/>
            <a:ext cx="228600" cy="1106170"/>
          </a:xfrm>
          <a:prstGeom prst="rect">
            <a:avLst/>
          </a:prstGeom>
        </p:spPr>
        <p:txBody>
          <a:bodyPr vert="vert" wrap="square" lIns="0" tIns="0" rIns="0" bIns="0" rtlCol="0">
            <a:spAutoFit/>
          </a:bodyPr>
          <a:lstStyle/>
          <a:p>
            <a:pPr marL="12700">
              <a:lnSpc>
                <a:spcPts val="1614"/>
              </a:lnSpc>
            </a:pPr>
            <a:r>
              <a:rPr sz="1600" b="1" spc="-15" dirty="0">
                <a:latin typeface="Calibri"/>
                <a:cs typeface="Calibri"/>
              </a:rPr>
              <a:t>Environment</a:t>
            </a:r>
            <a:endParaRPr sz="1600">
              <a:latin typeface="Calibri"/>
              <a:cs typeface="Calibri"/>
            </a:endParaRPr>
          </a:p>
        </p:txBody>
      </p:sp>
      <p:sp>
        <p:nvSpPr>
          <p:cNvPr id="25" name="object 25"/>
          <p:cNvSpPr/>
          <p:nvPr/>
        </p:nvSpPr>
        <p:spPr>
          <a:xfrm>
            <a:off x="8207502" y="4623053"/>
            <a:ext cx="1329055" cy="76200"/>
          </a:xfrm>
          <a:custGeom>
            <a:avLst/>
            <a:gdLst/>
            <a:ahLst/>
            <a:cxnLst/>
            <a:rect l="l" t="t" r="r" b="b"/>
            <a:pathLst>
              <a:path w="1329054" h="76200">
                <a:moveTo>
                  <a:pt x="76200" y="0"/>
                </a:moveTo>
                <a:lnTo>
                  <a:pt x="0" y="38100"/>
                </a:lnTo>
                <a:lnTo>
                  <a:pt x="76200" y="76200"/>
                </a:lnTo>
                <a:lnTo>
                  <a:pt x="59266" y="50800"/>
                </a:lnTo>
                <a:lnTo>
                  <a:pt x="50800" y="50800"/>
                </a:lnTo>
                <a:lnTo>
                  <a:pt x="50800" y="25400"/>
                </a:lnTo>
                <a:lnTo>
                  <a:pt x="59266" y="25400"/>
                </a:lnTo>
                <a:lnTo>
                  <a:pt x="76200" y="0"/>
                </a:lnTo>
                <a:close/>
              </a:path>
              <a:path w="1329054" h="76200">
                <a:moveTo>
                  <a:pt x="50800" y="38100"/>
                </a:moveTo>
                <a:lnTo>
                  <a:pt x="50800" y="50800"/>
                </a:lnTo>
                <a:lnTo>
                  <a:pt x="59266" y="50800"/>
                </a:lnTo>
                <a:lnTo>
                  <a:pt x="50800" y="38100"/>
                </a:lnTo>
                <a:close/>
              </a:path>
              <a:path w="1329054" h="76200">
                <a:moveTo>
                  <a:pt x="1328927" y="25400"/>
                </a:moveTo>
                <a:lnTo>
                  <a:pt x="59266" y="25400"/>
                </a:lnTo>
                <a:lnTo>
                  <a:pt x="50800" y="38100"/>
                </a:lnTo>
                <a:lnTo>
                  <a:pt x="59266" y="50800"/>
                </a:lnTo>
                <a:lnTo>
                  <a:pt x="1328927" y="50800"/>
                </a:lnTo>
                <a:lnTo>
                  <a:pt x="1328927" y="25400"/>
                </a:lnTo>
                <a:close/>
              </a:path>
              <a:path w="1329054" h="76200">
                <a:moveTo>
                  <a:pt x="59266" y="25400"/>
                </a:moveTo>
                <a:lnTo>
                  <a:pt x="50800" y="25400"/>
                </a:lnTo>
                <a:lnTo>
                  <a:pt x="50800" y="38100"/>
                </a:lnTo>
                <a:lnTo>
                  <a:pt x="59266" y="25400"/>
                </a:lnTo>
                <a:close/>
              </a:path>
            </a:pathLst>
          </a:custGeom>
          <a:solidFill>
            <a:srgbClr val="000000"/>
          </a:solidFill>
        </p:spPr>
        <p:txBody>
          <a:bodyPr wrap="square" lIns="0" tIns="0" rIns="0" bIns="0" rtlCol="0"/>
          <a:lstStyle/>
          <a:p>
            <a:endParaRPr/>
          </a:p>
        </p:txBody>
      </p:sp>
      <p:sp>
        <p:nvSpPr>
          <p:cNvPr id="26" name="object 26"/>
          <p:cNvSpPr/>
          <p:nvPr/>
        </p:nvSpPr>
        <p:spPr>
          <a:xfrm>
            <a:off x="8273033" y="5372861"/>
            <a:ext cx="1259205" cy="76200"/>
          </a:xfrm>
          <a:custGeom>
            <a:avLst/>
            <a:gdLst/>
            <a:ahLst/>
            <a:cxnLst/>
            <a:rect l="l" t="t" r="r" b="b"/>
            <a:pathLst>
              <a:path w="1259204" h="76200">
                <a:moveTo>
                  <a:pt x="1208024" y="38100"/>
                </a:moveTo>
                <a:lnTo>
                  <a:pt x="1182624" y="76200"/>
                </a:lnTo>
                <a:lnTo>
                  <a:pt x="1233424" y="50800"/>
                </a:lnTo>
                <a:lnTo>
                  <a:pt x="1208024" y="50800"/>
                </a:lnTo>
                <a:lnTo>
                  <a:pt x="1208024" y="38100"/>
                </a:lnTo>
                <a:close/>
              </a:path>
              <a:path w="1259204" h="76200">
                <a:moveTo>
                  <a:pt x="1199557" y="25400"/>
                </a:moveTo>
                <a:lnTo>
                  <a:pt x="0" y="25400"/>
                </a:lnTo>
                <a:lnTo>
                  <a:pt x="0" y="50800"/>
                </a:lnTo>
                <a:lnTo>
                  <a:pt x="1199557" y="50800"/>
                </a:lnTo>
                <a:lnTo>
                  <a:pt x="1208024" y="38100"/>
                </a:lnTo>
                <a:lnTo>
                  <a:pt x="1199557" y="25400"/>
                </a:lnTo>
                <a:close/>
              </a:path>
              <a:path w="1259204" h="76200">
                <a:moveTo>
                  <a:pt x="1233424" y="25400"/>
                </a:moveTo>
                <a:lnTo>
                  <a:pt x="1208024" y="25400"/>
                </a:lnTo>
                <a:lnTo>
                  <a:pt x="1208024" y="50800"/>
                </a:lnTo>
                <a:lnTo>
                  <a:pt x="1233424" y="50800"/>
                </a:lnTo>
                <a:lnTo>
                  <a:pt x="1258824" y="38100"/>
                </a:lnTo>
                <a:lnTo>
                  <a:pt x="1233424" y="25400"/>
                </a:lnTo>
                <a:close/>
              </a:path>
              <a:path w="1259204" h="76200">
                <a:moveTo>
                  <a:pt x="1182624" y="0"/>
                </a:moveTo>
                <a:lnTo>
                  <a:pt x="1208024" y="38100"/>
                </a:lnTo>
                <a:lnTo>
                  <a:pt x="1208024" y="25400"/>
                </a:lnTo>
                <a:lnTo>
                  <a:pt x="1233424" y="25400"/>
                </a:lnTo>
                <a:lnTo>
                  <a:pt x="1182624" y="0"/>
                </a:lnTo>
                <a:close/>
              </a:path>
            </a:pathLst>
          </a:custGeom>
          <a:solidFill>
            <a:srgbClr val="000000"/>
          </a:solidFill>
        </p:spPr>
        <p:txBody>
          <a:bodyPr wrap="square" lIns="0" tIns="0" rIns="0" bIns="0" rtlCol="0"/>
          <a:lstStyle/>
          <a:p>
            <a:endParaRPr/>
          </a:p>
        </p:txBody>
      </p:sp>
      <p:sp>
        <p:nvSpPr>
          <p:cNvPr id="27" name="object 27"/>
          <p:cNvSpPr txBox="1"/>
          <p:nvPr/>
        </p:nvSpPr>
        <p:spPr>
          <a:xfrm>
            <a:off x="8640318" y="4649851"/>
            <a:ext cx="52197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Calibri"/>
                <a:cs typeface="Calibri"/>
              </a:rPr>
              <a:t>Perce</a:t>
            </a:r>
            <a:r>
              <a:rPr sz="1100" spc="-5" dirty="0">
                <a:latin typeface="Calibri"/>
                <a:cs typeface="Calibri"/>
              </a:rPr>
              <a:t>p</a:t>
            </a:r>
            <a:r>
              <a:rPr sz="1100" dirty="0">
                <a:latin typeface="Calibri"/>
                <a:cs typeface="Calibri"/>
              </a:rPr>
              <a:t>ts</a:t>
            </a:r>
            <a:endParaRPr sz="1100">
              <a:latin typeface="Calibri"/>
              <a:cs typeface="Calibri"/>
            </a:endParaRPr>
          </a:p>
        </p:txBody>
      </p:sp>
      <p:sp>
        <p:nvSpPr>
          <p:cNvPr id="28" name="object 28"/>
          <p:cNvSpPr txBox="1"/>
          <p:nvPr/>
        </p:nvSpPr>
        <p:spPr>
          <a:xfrm>
            <a:off x="8677402" y="5389626"/>
            <a:ext cx="447675"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Calibri"/>
                <a:cs typeface="Calibri"/>
              </a:rPr>
              <a:t>Actio</a:t>
            </a:r>
            <a:r>
              <a:rPr sz="1100" spc="-5" dirty="0">
                <a:latin typeface="Calibri"/>
                <a:cs typeface="Calibri"/>
              </a:rPr>
              <a:t>n</a:t>
            </a:r>
            <a:r>
              <a:rPr sz="1100" dirty="0">
                <a:latin typeface="Calibri"/>
                <a:cs typeface="Calibri"/>
              </a:rPr>
              <a:t>s</a:t>
            </a:r>
            <a:endParaRPr sz="1100">
              <a:latin typeface="Calibri"/>
              <a:cs typeface="Calibri"/>
            </a:endParaRPr>
          </a:p>
        </p:txBody>
      </p:sp>
      <p:sp>
        <p:nvSpPr>
          <p:cNvPr id="29" name="object 29"/>
          <p:cNvSpPr/>
          <p:nvPr/>
        </p:nvSpPr>
        <p:spPr>
          <a:xfrm>
            <a:off x="7356784" y="2004205"/>
            <a:ext cx="2752865" cy="2153534"/>
          </a:xfrm>
          <a:prstGeom prst="rect">
            <a:avLst/>
          </a:prstGeom>
          <a:blipFill>
            <a:blip r:embed="rId2" cstate="print"/>
            <a:stretch>
              <a:fillRect/>
            </a:stretch>
          </a:blipFill>
        </p:spPr>
        <p:txBody>
          <a:bodyPr wrap="square" lIns="0" tIns="0" rIns="0" bIns="0" rtlCol="0"/>
          <a:lstStyle/>
          <a:p>
            <a:endParaRPr/>
          </a:p>
        </p:txBody>
      </p:sp>
      <p:sp>
        <p:nvSpPr>
          <p:cNvPr id="30" name="object 30"/>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8/29/2020 7:42</a:t>
            </a:r>
            <a:r>
              <a:rPr spc="-65" dirty="0"/>
              <a:t> </a:t>
            </a:r>
            <a:r>
              <a:rPr dirty="0"/>
              <a:t>PM</a:t>
            </a:r>
          </a:p>
        </p:txBody>
      </p:sp>
      <p:sp>
        <p:nvSpPr>
          <p:cNvPr id="31" name="object 31"/>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23</a:t>
            </a:fld>
            <a:endParaRPr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FCB356-64D0-4C71-AC9A-C4E5B98ED745}"/>
              </a:ext>
            </a:extLst>
          </p:cNvPr>
          <p:cNvSpPr>
            <a:spLocks noGrp="1"/>
          </p:cNvSpPr>
          <p:nvPr>
            <p:ph sz="quarter" idx="10"/>
          </p:nvPr>
        </p:nvSpPr>
        <p:spPr/>
        <p:txBody>
          <a:bodyPr/>
          <a:lstStyle/>
          <a:p>
            <a:r>
              <a:rPr lang="en-US" dirty="0"/>
              <a:t>IDA* Analysis</a:t>
            </a:r>
          </a:p>
        </p:txBody>
      </p:sp>
      <p:sp>
        <p:nvSpPr>
          <p:cNvPr id="9" name="Content Placeholder 8">
            <a:extLst>
              <a:ext uri="{FF2B5EF4-FFF2-40B4-BE49-F238E27FC236}">
                <a16:creationId xmlns:a16="http://schemas.microsoft.com/office/drawing/2014/main" id="{93251760-042E-4B48-B693-F3C90312C51E}"/>
              </a:ext>
            </a:extLst>
          </p:cNvPr>
          <p:cNvSpPr>
            <a:spLocks noGrp="1"/>
          </p:cNvSpPr>
          <p:nvPr>
            <p:ph idx="1"/>
          </p:nvPr>
        </p:nvSpPr>
        <p:spPr/>
        <p:txBody>
          <a:bodyPr/>
          <a:lstStyle/>
          <a:p>
            <a:endParaRPr lang="en-US"/>
          </a:p>
        </p:txBody>
      </p:sp>
      <p:pic>
        <p:nvPicPr>
          <p:cNvPr id="12" name="Picture 11">
            <a:extLst>
              <a:ext uri="{FF2B5EF4-FFF2-40B4-BE49-F238E27FC236}">
                <a16:creationId xmlns:a16="http://schemas.microsoft.com/office/drawing/2014/main" id="{2A5E5C25-73BA-485A-9876-F02A9099DDA5}"/>
              </a:ext>
            </a:extLst>
          </p:cNvPr>
          <p:cNvPicPr>
            <a:picLocks noChangeAspect="1"/>
          </p:cNvPicPr>
          <p:nvPr/>
        </p:nvPicPr>
        <p:blipFill rotWithShape="1">
          <a:blip r:embed="rId2"/>
          <a:srcRect t="9565" r="8929" b="19696"/>
          <a:stretch/>
        </p:blipFill>
        <p:spPr>
          <a:xfrm>
            <a:off x="72571" y="1493838"/>
            <a:ext cx="11916229" cy="4848905"/>
          </a:xfrm>
          <a:prstGeom prst="rect">
            <a:avLst/>
          </a:prstGeom>
        </p:spPr>
      </p:pic>
    </p:spTree>
    <p:extLst>
      <p:ext uri="{BB962C8B-B14F-4D97-AF65-F5344CB8AC3E}">
        <p14:creationId xmlns:p14="http://schemas.microsoft.com/office/powerpoint/2010/main" val="260449703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81BFE4-497B-4773-AA13-C19E7AA4142D}"/>
              </a:ext>
            </a:extLst>
          </p:cNvPr>
          <p:cNvSpPr>
            <a:spLocks noGrp="1"/>
          </p:cNvSpPr>
          <p:nvPr>
            <p:ph sz="quarter" idx="10"/>
          </p:nvPr>
        </p:nvSpPr>
        <p:spPr/>
        <p:txBody>
          <a:bodyPr/>
          <a:lstStyle/>
          <a:p>
            <a:r>
              <a:rPr lang="en-US" dirty="0"/>
              <a:t>IDA* Analysis</a:t>
            </a:r>
          </a:p>
        </p:txBody>
      </p:sp>
      <p:pic>
        <p:nvPicPr>
          <p:cNvPr id="11" name="Content Placeholder 10">
            <a:extLst>
              <a:ext uri="{FF2B5EF4-FFF2-40B4-BE49-F238E27FC236}">
                <a16:creationId xmlns:a16="http://schemas.microsoft.com/office/drawing/2014/main" id="{0BDECEFE-4CA6-4859-B94B-96B77AB218A8}"/>
              </a:ext>
            </a:extLst>
          </p:cNvPr>
          <p:cNvPicPr>
            <a:picLocks noGrp="1" noChangeAspect="1"/>
          </p:cNvPicPr>
          <p:nvPr>
            <p:ph idx="1"/>
          </p:nvPr>
        </p:nvPicPr>
        <p:blipFill rotWithShape="1">
          <a:blip r:embed="rId2"/>
          <a:srcRect t="11673" r="61071" b="59229"/>
          <a:stretch/>
        </p:blipFill>
        <p:spPr>
          <a:xfrm>
            <a:off x="0" y="1399464"/>
            <a:ext cx="12046856" cy="5062605"/>
          </a:xfrm>
          <a:prstGeom prst="rect">
            <a:avLst/>
          </a:prstGeom>
        </p:spPr>
      </p:pic>
    </p:spTree>
    <p:extLst>
      <p:ext uri="{BB962C8B-B14F-4D97-AF65-F5344CB8AC3E}">
        <p14:creationId xmlns:p14="http://schemas.microsoft.com/office/powerpoint/2010/main" val="260725127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2"/>
          <p:cNvPicPr>
            <a:picLocks noGrp="1" noChangeAspect="1" noChangeArrowheads="1"/>
          </p:cNvPicPr>
          <p:nvPr>
            <p:ph idx="1"/>
          </p:nvPr>
        </p:nvPicPr>
        <p:blipFill>
          <a:blip r:embed="rId2"/>
          <a:stretch>
            <a:fillRect/>
          </a:stretch>
        </p:blipFill>
        <p:spPr bwMode="auto">
          <a:xfrm>
            <a:off x="2797175" y="1908969"/>
            <a:ext cx="6191250" cy="3695700"/>
          </a:xfrm>
          <a:prstGeom prst="rect">
            <a:avLst/>
          </a:prstGeom>
          <a:noFill/>
          <a:ln w="9525">
            <a:noFill/>
            <a:miter lim="800000"/>
            <a:headEnd/>
            <a:tailEnd/>
          </a:ln>
          <a:effectLst/>
        </p:spPr>
      </p:pic>
      <p:sp>
        <p:nvSpPr>
          <p:cNvPr id="2" name="Content Placeholder 1">
            <a:extLst>
              <a:ext uri="{FF2B5EF4-FFF2-40B4-BE49-F238E27FC236}">
                <a16:creationId xmlns:a16="http://schemas.microsoft.com/office/drawing/2014/main" id="{620FA3C0-D002-4EF2-B6B4-98DC70D77770}"/>
              </a:ext>
            </a:extLst>
          </p:cNvPr>
          <p:cNvSpPr>
            <a:spLocks noGrp="1"/>
          </p:cNvSpPr>
          <p:nvPr>
            <p:ph sz="quarter" idx="10"/>
          </p:nvPr>
        </p:nvSpPr>
        <p:spPr>
          <a:xfrm>
            <a:off x="406399" y="152400"/>
            <a:ext cx="10087429" cy="1143000"/>
          </a:xfrm>
        </p:spPr>
        <p:txBody>
          <a:bodyPr/>
          <a:lstStyle/>
          <a:p>
            <a:r>
              <a:rPr lang="en-US" dirty="0"/>
              <a:t>Example</a:t>
            </a:r>
          </a:p>
        </p:txBody>
      </p:sp>
    </p:spTree>
    <p:extLst>
      <p:ext uri="{BB962C8B-B14F-4D97-AF65-F5344CB8AC3E}">
        <p14:creationId xmlns:p14="http://schemas.microsoft.com/office/powerpoint/2010/main" val="290833126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7" name="Picture 3"/>
          <p:cNvPicPr>
            <a:picLocks noChangeAspect="1" noChangeArrowheads="1"/>
          </p:cNvPicPr>
          <p:nvPr/>
        </p:nvPicPr>
        <p:blipFill>
          <a:blip r:embed="rId2"/>
          <a:srcRect/>
          <a:stretch>
            <a:fillRect/>
          </a:stretch>
        </p:blipFill>
        <p:spPr bwMode="auto">
          <a:xfrm>
            <a:off x="3561906" y="2942682"/>
            <a:ext cx="7868093" cy="2914650"/>
          </a:xfrm>
          <a:prstGeom prst="rect">
            <a:avLst/>
          </a:prstGeom>
          <a:noFill/>
          <a:ln w="9525">
            <a:noFill/>
            <a:miter lim="800000"/>
            <a:headEnd/>
            <a:tailEnd/>
          </a:ln>
          <a:effectLst/>
        </p:spPr>
      </p:pic>
      <p:sp>
        <p:nvSpPr>
          <p:cNvPr id="5" name="Content Placeholder 4">
            <a:extLst>
              <a:ext uri="{FF2B5EF4-FFF2-40B4-BE49-F238E27FC236}">
                <a16:creationId xmlns:a16="http://schemas.microsoft.com/office/drawing/2014/main" id="{D4052D7C-F1D7-4048-8FFB-C68E9E4BEB5D}"/>
              </a:ext>
            </a:extLst>
          </p:cNvPr>
          <p:cNvSpPr>
            <a:spLocks noGrp="1"/>
          </p:cNvSpPr>
          <p:nvPr>
            <p:ph idx="1"/>
          </p:nvPr>
        </p:nvSpPr>
        <p:spPr>
          <a:xfrm>
            <a:off x="-101600" y="0"/>
            <a:ext cx="12293600" cy="6858000"/>
          </a:xfrm>
        </p:spPr>
        <p:txBody>
          <a:bodyPr/>
          <a:lstStyle/>
          <a:p>
            <a:endParaRPr lang="en-US" dirty="0"/>
          </a:p>
        </p:txBody>
      </p:sp>
      <p:pic>
        <p:nvPicPr>
          <p:cNvPr id="9" name="Picture 2">
            <a:extLst>
              <a:ext uri="{FF2B5EF4-FFF2-40B4-BE49-F238E27FC236}">
                <a16:creationId xmlns:a16="http://schemas.microsoft.com/office/drawing/2014/main" id="{FFA73D82-6D90-4028-B32A-987563FA0A5E}"/>
              </a:ext>
            </a:extLst>
          </p:cNvPr>
          <p:cNvPicPr>
            <a:picLocks noChangeAspect="1" noChangeArrowheads="1"/>
          </p:cNvPicPr>
          <p:nvPr/>
        </p:nvPicPr>
        <p:blipFill rotWithShape="1">
          <a:blip r:embed="rId3"/>
          <a:srcRect b="19311"/>
          <a:stretch/>
        </p:blipFill>
        <p:spPr bwMode="auto">
          <a:xfrm>
            <a:off x="1616993" y="394065"/>
            <a:ext cx="7868092" cy="1783078"/>
          </a:xfrm>
          <a:prstGeom prst="rect">
            <a:avLst/>
          </a:prstGeom>
          <a:noFill/>
          <a:ln w="9525">
            <a:noFill/>
            <a:miter lim="800000"/>
            <a:headEnd/>
            <a:tailEnd/>
          </a:ln>
          <a:effectLst/>
        </p:spPr>
      </p:pic>
    </p:spTree>
    <p:extLst>
      <p:ext uri="{BB962C8B-B14F-4D97-AF65-F5344CB8AC3E}">
        <p14:creationId xmlns:p14="http://schemas.microsoft.com/office/powerpoint/2010/main" val="258356393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11" name="Picture 3"/>
          <p:cNvPicPr>
            <a:picLocks noChangeAspect="1" noChangeArrowheads="1"/>
          </p:cNvPicPr>
          <p:nvPr/>
        </p:nvPicPr>
        <p:blipFill>
          <a:blip r:embed="rId2"/>
          <a:srcRect/>
          <a:stretch>
            <a:fillRect/>
          </a:stretch>
        </p:blipFill>
        <p:spPr bwMode="auto">
          <a:xfrm>
            <a:off x="3530009" y="2722789"/>
            <a:ext cx="8048847" cy="2571750"/>
          </a:xfrm>
          <a:prstGeom prst="rect">
            <a:avLst/>
          </a:prstGeom>
          <a:noFill/>
          <a:ln w="9525">
            <a:noFill/>
            <a:miter lim="800000"/>
            <a:headEnd/>
            <a:tailEnd/>
          </a:ln>
          <a:effectLst/>
        </p:spPr>
      </p:pic>
      <p:pic>
        <p:nvPicPr>
          <p:cNvPr id="8" name="Picture 2">
            <a:extLst>
              <a:ext uri="{FF2B5EF4-FFF2-40B4-BE49-F238E27FC236}">
                <a16:creationId xmlns:a16="http://schemas.microsoft.com/office/drawing/2014/main" id="{34BBC837-5251-42CA-A76A-7DD013C25C72}"/>
              </a:ext>
            </a:extLst>
          </p:cNvPr>
          <p:cNvPicPr>
            <a:picLocks noChangeAspect="1" noChangeArrowheads="1"/>
          </p:cNvPicPr>
          <p:nvPr/>
        </p:nvPicPr>
        <p:blipFill rotWithShape="1">
          <a:blip r:embed="rId3"/>
          <a:srcRect b="23495"/>
          <a:stretch/>
        </p:blipFill>
        <p:spPr bwMode="auto">
          <a:xfrm>
            <a:off x="838200" y="350407"/>
            <a:ext cx="10515599" cy="1923800"/>
          </a:xfrm>
          <a:prstGeom prst="rect">
            <a:avLst/>
          </a:prstGeom>
          <a:noFill/>
          <a:ln w="9525">
            <a:noFill/>
            <a:miter lim="800000"/>
            <a:headEnd/>
            <a:tailEnd/>
          </a:ln>
          <a:effectLst/>
        </p:spPr>
      </p:pic>
    </p:spTree>
    <p:extLst>
      <p:ext uri="{BB962C8B-B14F-4D97-AF65-F5344CB8AC3E}">
        <p14:creationId xmlns:p14="http://schemas.microsoft.com/office/powerpoint/2010/main" val="153893397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4" name="Picture 2"/>
          <p:cNvPicPr>
            <a:picLocks noChangeAspect="1" noChangeArrowheads="1"/>
          </p:cNvPicPr>
          <p:nvPr/>
        </p:nvPicPr>
        <p:blipFill>
          <a:blip r:embed="rId2"/>
          <a:srcRect/>
          <a:stretch>
            <a:fillRect/>
          </a:stretch>
        </p:blipFill>
        <p:spPr bwMode="auto">
          <a:xfrm>
            <a:off x="953540" y="136524"/>
            <a:ext cx="8133906" cy="2962275"/>
          </a:xfrm>
          <a:prstGeom prst="rect">
            <a:avLst/>
          </a:prstGeom>
          <a:noFill/>
          <a:ln w="9525">
            <a:noFill/>
            <a:miter lim="800000"/>
            <a:headEnd/>
            <a:tailEnd/>
          </a:ln>
          <a:effectLst/>
        </p:spPr>
      </p:pic>
      <p:pic>
        <p:nvPicPr>
          <p:cNvPr id="6" name="Picture 3">
            <a:extLst>
              <a:ext uri="{FF2B5EF4-FFF2-40B4-BE49-F238E27FC236}">
                <a16:creationId xmlns:a16="http://schemas.microsoft.com/office/drawing/2014/main" id="{AD2EFAF0-B7E6-4B8E-A4E6-2522F2178558}"/>
              </a:ext>
            </a:extLst>
          </p:cNvPr>
          <p:cNvPicPr>
            <a:picLocks noChangeAspect="1" noChangeArrowheads="1"/>
          </p:cNvPicPr>
          <p:nvPr/>
        </p:nvPicPr>
        <p:blipFill rotWithShape="1">
          <a:blip r:embed="rId3"/>
          <a:srcRect b="19732"/>
          <a:stretch/>
        </p:blipFill>
        <p:spPr bwMode="auto">
          <a:xfrm>
            <a:off x="953539" y="3944732"/>
            <a:ext cx="8133907" cy="1781402"/>
          </a:xfrm>
          <a:prstGeom prst="rect">
            <a:avLst/>
          </a:prstGeom>
          <a:noFill/>
          <a:ln w="9525">
            <a:noFill/>
            <a:miter lim="800000"/>
            <a:headEnd/>
            <a:tailEnd/>
          </a:ln>
          <a:effectLst/>
        </p:spPr>
      </p:pic>
    </p:spTree>
    <p:extLst>
      <p:ext uri="{BB962C8B-B14F-4D97-AF65-F5344CB8AC3E}">
        <p14:creationId xmlns:p14="http://schemas.microsoft.com/office/powerpoint/2010/main" val="396985422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rcRect/>
          <a:stretch>
            <a:fillRect/>
          </a:stretch>
        </p:blipFill>
        <p:spPr bwMode="auto">
          <a:xfrm>
            <a:off x="1223263" y="-119280"/>
            <a:ext cx="8150801" cy="2568102"/>
          </a:xfrm>
          <a:prstGeom prst="rect">
            <a:avLst/>
          </a:prstGeom>
          <a:noFill/>
          <a:ln w="9525">
            <a:noFill/>
            <a:miter lim="800000"/>
            <a:headEnd/>
            <a:tailEnd/>
          </a:ln>
        </p:spPr>
      </p:pic>
      <p:pic>
        <p:nvPicPr>
          <p:cNvPr id="6" name="Content Placeholder 5"/>
          <p:cNvPicPr>
            <a:picLocks noGrp="1"/>
          </p:cNvPicPr>
          <p:nvPr>
            <p:ph idx="1"/>
          </p:nvPr>
        </p:nvPicPr>
        <p:blipFill>
          <a:blip r:embed="rId3"/>
          <a:srcRect/>
          <a:stretch>
            <a:fillRect/>
          </a:stretch>
        </p:blipFill>
        <p:spPr bwMode="auto">
          <a:xfrm>
            <a:off x="322115" y="3429000"/>
            <a:ext cx="8267700" cy="3278482"/>
          </a:xfrm>
          <a:prstGeom prst="rect">
            <a:avLst/>
          </a:prstGeom>
          <a:noFill/>
          <a:ln w="9525">
            <a:noFill/>
            <a:miter lim="800000"/>
            <a:headEnd/>
            <a:tailEnd/>
          </a:ln>
        </p:spPr>
      </p:pic>
    </p:spTree>
    <p:extLst>
      <p:ext uri="{BB962C8B-B14F-4D97-AF65-F5344CB8AC3E}">
        <p14:creationId xmlns:p14="http://schemas.microsoft.com/office/powerpoint/2010/main" val="122681769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rcRect/>
          <a:stretch>
            <a:fillRect/>
          </a:stretch>
        </p:blipFill>
        <p:spPr bwMode="auto">
          <a:xfrm>
            <a:off x="1074798" y="228826"/>
            <a:ext cx="8070112" cy="3017522"/>
          </a:xfrm>
          <a:prstGeom prst="rect">
            <a:avLst/>
          </a:prstGeom>
          <a:noFill/>
          <a:ln w="9525">
            <a:noFill/>
            <a:miter lim="800000"/>
            <a:headEnd/>
            <a:tailEnd/>
          </a:ln>
        </p:spPr>
      </p:pic>
      <p:pic>
        <p:nvPicPr>
          <p:cNvPr id="8" name="Picture 7">
            <a:extLst>
              <a:ext uri="{FF2B5EF4-FFF2-40B4-BE49-F238E27FC236}">
                <a16:creationId xmlns:a16="http://schemas.microsoft.com/office/drawing/2014/main" id="{C5B7EFED-1CD7-4982-8048-D8AD0D79715C}"/>
              </a:ext>
            </a:extLst>
          </p:cNvPr>
          <p:cNvPicPr/>
          <p:nvPr/>
        </p:nvPicPr>
        <p:blipFill rotWithShape="1">
          <a:blip r:embed="rId3"/>
          <a:srcRect b="26016"/>
          <a:stretch/>
        </p:blipFill>
        <p:spPr bwMode="auto">
          <a:xfrm>
            <a:off x="1074798" y="4397317"/>
            <a:ext cx="8250865" cy="1837260"/>
          </a:xfrm>
          <a:prstGeom prst="rect">
            <a:avLst/>
          </a:prstGeom>
          <a:noFill/>
          <a:ln w="9525">
            <a:noFill/>
            <a:miter lim="800000"/>
            <a:headEnd/>
            <a:tailEnd/>
          </a:ln>
        </p:spPr>
      </p:pic>
    </p:spTree>
    <p:extLst>
      <p:ext uri="{BB962C8B-B14F-4D97-AF65-F5344CB8AC3E}">
        <p14:creationId xmlns:p14="http://schemas.microsoft.com/office/powerpoint/2010/main" val="213939779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2"/>
          <a:srcRect/>
          <a:stretch>
            <a:fillRect/>
          </a:stretch>
        </p:blipFill>
        <p:spPr bwMode="auto">
          <a:xfrm>
            <a:off x="970565" y="2788618"/>
            <a:ext cx="9846762" cy="3618711"/>
          </a:xfrm>
          <a:prstGeom prst="rect">
            <a:avLst/>
          </a:prstGeom>
          <a:noFill/>
          <a:ln w="9525">
            <a:noFill/>
            <a:miter lim="800000"/>
            <a:headEnd/>
            <a:tailEnd/>
          </a:ln>
        </p:spPr>
      </p:pic>
      <p:pic>
        <p:nvPicPr>
          <p:cNvPr id="8" name="Picture 7">
            <a:extLst>
              <a:ext uri="{FF2B5EF4-FFF2-40B4-BE49-F238E27FC236}">
                <a16:creationId xmlns:a16="http://schemas.microsoft.com/office/drawing/2014/main" id="{03A43317-42FC-4098-9249-97CD5365EC71}"/>
              </a:ext>
            </a:extLst>
          </p:cNvPr>
          <p:cNvPicPr/>
          <p:nvPr/>
        </p:nvPicPr>
        <p:blipFill rotWithShape="1">
          <a:blip r:embed="rId3"/>
          <a:srcRect b="20401"/>
          <a:stretch/>
        </p:blipFill>
        <p:spPr bwMode="auto">
          <a:xfrm>
            <a:off x="809240" y="0"/>
            <a:ext cx="8070112" cy="2260027"/>
          </a:xfrm>
          <a:prstGeom prst="rect">
            <a:avLst/>
          </a:prstGeom>
          <a:noFill/>
          <a:ln w="9525">
            <a:noFill/>
            <a:miter lim="800000"/>
            <a:headEnd/>
            <a:tailEnd/>
          </a:ln>
        </p:spPr>
      </p:pic>
    </p:spTree>
    <p:extLst>
      <p:ext uri="{BB962C8B-B14F-4D97-AF65-F5344CB8AC3E}">
        <p14:creationId xmlns:p14="http://schemas.microsoft.com/office/powerpoint/2010/main" val="321428331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014E86-E8AB-4F4F-A6EF-65D50563407A}"/>
              </a:ext>
            </a:extLst>
          </p:cNvPr>
          <p:cNvPicPr/>
          <p:nvPr/>
        </p:nvPicPr>
        <p:blipFill rotWithShape="1">
          <a:blip r:embed="rId2"/>
          <a:srcRect b="26869"/>
          <a:stretch/>
        </p:blipFill>
        <p:spPr bwMode="auto">
          <a:xfrm>
            <a:off x="2143615" y="403919"/>
            <a:ext cx="8123275" cy="1655218"/>
          </a:xfrm>
          <a:prstGeom prst="rect">
            <a:avLst/>
          </a:prstGeom>
          <a:noFill/>
          <a:ln w="9525">
            <a:noFill/>
            <a:miter lim="800000"/>
            <a:headEnd/>
            <a:tailEnd/>
          </a:ln>
        </p:spPr>
      </p:pic>
      <p:pic>
        <p:nvPicPr>
          <p:cNvPr id="12" name="Picture 11">
            <a:extLst>
              <a:ext uri="{FF2B5EF4-FFF2-40B4-BE49-F238E27FC236}">
                <a16:creationId xmlns:a16="http://schemas.microsoft.com/office/drawing/2014/main" id="{AF87F482-324E-4FF8-A545-D8DDA2AA5FFE}"/>
              </a:ext>
            </a:extLst>
          </p:cNvPr>
          <p:cNvPicPr>
            <a:picLocks noChangeAspect="1"/>
          </p:cNvPicPr>
          <p:nvPr/>
        </p:nvPicPr>
        <p:blipFill>
          <a:blip r:embed="rId3"/>
          <a:stretch>
            <a:fillRect/>
          </a:stretch>
        </p:blipFill>
        <p:spPr>
          <a:xfrm>
            <a:off x="1074382" y="3332556"/>
            <a:ext cx="8124825" cy="2505075"/>
          </a:xfrm>
          <a:prstGeom prst="rect">
            <a:avLst/>
          </a:prstGeom>
        </p:spPr>
      </p:pic>
    </p:spTree>
    <p:extLst>
      <p:ext uri="{BB962C8B-B14F-4D97-AF65-F5344CB8AC3E}">
        <p14:creationId xmlns:p14="http://schemas.microsoft.com/office/powerpoint/2010/main" val="7820423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73723" y="6484620"/>
            <a:ext cx="3106420" cy="0"/>
          </a:xfrm>
          <a:custGeom>
            <a:avLst/>
            <a:gdLst/>
            <a:ahLst/>
            <a:cxnLst/>
            <a:rect l="l" t="t" r="r" b="b"/>
            <a:pathLst>
              <a:path w="3106420">
                <a:moveTo>
                  <a:pt x="0" y="0"/>
                </a:moveTo>
                <a:lnTo>
                  <a:pt x="3105912" y="0"/>
                </a:lnTo>
              </a:path>
            </a:pathLst>
          </a:custGeom>
          <a:ln w="48768">
            <a:solidFill>
              <a:srgbClr val="8EB4E2"/>
            </a:solidFill>
          </a:ln>
        </p:spPr>
        <p:txBody>
          <a:bodyPr wrap="square" lIns="0" tIns="0" rIns="0" bIns="0" rtlCol="0"/>
          <a:lstStyle/>
          <a:p>
            <a:endParaRPr/>
          </a:p>
        </p:txBody>
      </p:sp>
      <p:sp>
        <p:nvSpPr>
          <p:cNvPr id="3" name="object 3"/>
          <p:cNvSpPr/>
          <p:nvPr/>
        </p:nvSpPr>
        <p:spPr>
          <a:xfrm>
            <a:off x="9209531" y="6483096"/>
            <a:ext cx="2982595" cy="0"/>
          </a:xfrm>
          <a:custGeom>
            <a:avLst/>
            <a:gdLst/>
            <a:ahLst/>
            <a:cxnLst/>
            <a:rect l="l" t="t" r="r" b="b"/>
            <a:pathLst>
              <a:path w="2982595">
                <a:moveTo>
                  <a:pt x="0" y="0"/>
                </a:moveTo>
                <a:lnTo>
                  <a:pt x="2982468" y="0"/>
                </a:lnTo>
              </a:path>
            </a:pathLst>
          </a:custGeom>
          <a:ln w="45720">
            <a:solidFill>
              <a:srgbClr val="FF0000"/>
            </a:solidFill>
          </a:ln>
        </p:spPr>
        <p:txBody>
          <a:bodyPr wrap="square" lIns="0" tIns="0" rIns="0" bIns="0" rtlCol="0"/>
          <a:lstStyle/>
          <a:p>
            <a:endParaRPr/>
          </a:p>
        </p:txBody>
      </p:sp>
      <p:sp>
        <p:nvSpPr>
          <p:cNvPr id="4" name="object 4"/>
          <p:cNvSpPr/>
          <p:nvPr/>
        </p:nvSpPr>
        <p:spPr>
          <a:xfrm>
            <a:off x="2779776" y="6484620"/>
            <a:ext cx="3439795" cy="0"/>
          </a:xfrm>
          <a:custGeom>
            <a:avLst/>
            <a:gdLst/>
            <a:ahLst/>
            <a:cxnLst/>
            <a:rect l="l" t="t" r="r" b="b"/>
            <a:pathLst>
              <a:path w="3439795">
                <a:moveTo>
                  <a:pt x="0" y="0"/>
                </a:moveTo>
                <a:lnTo>
                  <a:pt x="3439667" y="0"/>
                </a:lnTo>
              </a:path>
            </a:pathLst>
          </a:custGeom>
          <a:ln w="48768">
            <a:solidFill>
              <a:srgbClr val="FFCE00"/>
            </a:solidFill>
          </a:ln>
        </p:spPr>
        <p:txBody>
          <a:bodyPr wrap="square" lIns="0" tIns="0" rIns="0" bIns="0" rtlCol="0"/>
          <a:lstStyle/>
          <a:p>
            <a:endParaRPr/>
          </a:p>
        </p:txBody>
      </p:sp>
      <p:sp>
        <p:nvSpPr>
          <p:cNvPr id="5" name="object 5"/>
          <p:cNvSpPr/>
          <p:nvPr/>
        </p:nvSpPr>
        <p:spPr>
          <a:xfrm>
            <a:off x="0" y="0"/>
            <a:ext cx="9400540" cy="1126490"/>
          </a:xfrm>
          <a:custGeom>
            <a:avLst/>
            <a:gdLst/>
            <a:ahLst/>
            <a:cxnLst/>
            <a:rect l="l" t="t" r="r" b="b"/>
            <a:pathLst>
              <a:path w="9400540" h="1126490">
                <a:moveTo>
                  <a:pt x="0" y="1126236"/>
                </a:moveTo>
                <a:lnTo>
                  <a:pt x="9400032" y="1126236"/>
                </a:lnTo>
                <a:lnTo>
                  <a:pt x="9400032" y="0"/>
                </a:lnTo>
                <a:lnTo>
                  <a:pt x="0" y="0"/>
                </a:lnTo>
                <a:lnTo>
                  <a:pt x="0" y="1126236"/>
                </a:lnTo>
                <a:close/>
              </a:path>
            </a:pathLst>
          </a:custGeom>
          <a:solidFill>
            <a:srgbClr val="FFFF00"/>
          </a:solidFill>
        </p:spPr>
        <p:txBody>
          <a:bodyPr wrap="square" lIns="0" tIns="0" rIns="0" bIns="0" rtlCol="0"/>
          <a:lstStyle/>
          <a:p>
            <a:endParaRPr/>
          </a:p>
        </p:txBody>
      </p:sp>
      <p:sp>
        <p:nvSpPr>
          <p:cNvPr id="6" name="object 6"/>
          <p:cNvSpPr/>
          <p:nvPr/>
        </p:nvSpPr>
        <p:spPr>
          <a:xfrm>
            <a:off x="3381755" y="1149858"/>
            <a:ext cx="3106420" cy="0"/>
          </a:xfrm>
          <a:custGeom>
            <a:avLst/>
            <a:gdLst/>
            <a:ahLst/>
            <a:cxnLst/>
            <a:rect l="l" t="t" r="r" b="b"/>
            <a:pathLst>
              <a:path w="3106420">
                <a:moveTo>
                  <a:pt x="0" y="0"/>
                </a:moveTo>
                <a:lnTo>
                  <a:pt x="3105912" y="0"/>
                </a:lnTo>
              </a:path>
            </a:pathLst>
          </a:custGeom>
          <a:ln w="47244">
            <a:solidFill>
              <a:srgbClr val="8EB4E2"/>
            </a:solidFill>
          </a:ln>
        </p:spPr>
        <p:txBody>
          <a:bodyPr wrap="square" lIns="0" tIns="0" rIns="0" bIns="0" rtlCol="0"/>
          <a:lstStyle/>
          <a:p>
            <a:endParaRPr/>
          </a:p>
        </p:txBody>
      </p:sp>
      <p:sp>
        <p:nvSpPr>
          <p:cNvPr id="7" name="object 7"/>
          <p:cNvSpPr/>
          <p:nvPr/>
        </p:nvSpPr>
        <p:spPr>
          <a:xfrm>
            <a:off x="6420611" y="1148333"/>
            <a:ext cx="2979420" cy="0"/>
          </a:xfrm>
          <a:custGeom>
            <a:avLst/>
            <a:gdLst/>
            <a:ahLst/>
            <a:cxnLst/>
            <a:rect l="l" t="t" r="r" b="b"/>
            <a:pathLst>
              <a:path w="2979420">
                <a:moveTo>
                  <a:pt x="0" y="0"/>
                </a:moveTo>
                <a:lnTo>
                  <a:pt x="2979419" y="0"/>
                </a:lnTo>
              </a:path>
            </a:pathLst>
          </a:custGeom>
          <a:ln w="44196">
            <a:solidFill>
              <a:srgbClr val="FF0000"/>
            </a:solidFill>
          </a:ln>
        </p:spPr>
        <p:txBody>
          <a:bodyPr wrap="square" lIns="0" tIns="0" rIns="0" bIns="0" rtlCol="0"/>
          <a:lstStyle/>
          <a:p>
            <a:endParaRPr/>
          </a:p>
        </p:txBody>
      </p:sp>
      <p:sp>
        <p:nvSpPr>
          <p:cNvPr id="8" name="object 8"/>
          <p:cNvSpPr/>
          <p:nvPr/>
        </p:nvSpPr>
        <p:spPr>
          <a:xfrm>
            <a:off x="0" y="1149858"/>
            <a:ext cx="3429000" cy="0"/>
          </a:xfrm>
          <a:custGeom>
            <a:avLst/>
            <a:gdLst/>
            <a:ahLst/>
            <a:cxnLst/>
            <a:rect l="l" t="t" r="r" b="b"/>
            <a:pathLst>
              <a:path w="3429000">
                <a:moveTo>
                  <a:pt x="0" y="0"/>
                </a:moveTo>
                <a:lnTo>
                  <a:pt x="3429000" y="0"/>
                </a:lnTo>
              </a:path>
            </a:pathLst>
          </a:custGeom>
          <a:ln w="47244">
            <a:solidFill>
              <a:srgbClr val="FFCE00"/>
            </a:solidFill>
          </a:ln>
        </p:spPr>
        <p:txBody>
          <a:bodyPr wrap="square" lIns="0" tIns="0" rIns="0" bIns="0" rtlCol="0"/>
          <a:lstStyle/>
          <a:p>
            <a:endParaRPr/>
          </a:p>
        </p:txBody>
      </p:sp>
      <p:sp>
        <p:nvSpPr>
          <p:cNvPr id="9" name="object 9"/>
          <p:cNvSpPr txBox="1"/>
          <p:nvPr/>
        </p:nvSpPr>
        <p:spPr>
          <a:xfrm>
            <a:off x="9774428" y="595630"/>
            <a:ext cx="1678305" cy="617855"/>
          </a:xfrm>
          <a:prstGeom prst="rect">
            <a:avLst/>
          </a:prstGeom>
        </p:spPr>
        <p:txBody>
          <a:bodyPr vert="horz" wrap="square" lIns="0" tIns="13335" rIns="0" bIns="0" rtlCol="0">
            <a:spAutoFit/>
          </a:bodyPr>
          <a:lstStyle/>
          <a:p>
            <a:pPr marL="12700">
              <a:lnSpc>
                <a:spcPts val="3050"/>
              </a:lnSpc>
              <a:spcBef>
                <a:spcPts val="105"/>
              </a:spcBef>
            </a:pPr>
            <a:r>
              <a:rPr sz="2600" b="1" dirty="0">
                <a:solidFill>
                  <a:srgbClr val="000099"/>
                </a:solidFill>
                <a:latin typeface="Arial"/>
                <a:cs typeface="Arial"/>
              </a:rPr>
              <a:t>BITS</a:t>
            </a:r>
            <a:r>
              <a:rPr sz="2600" b="1" spc="-85" dirty="0">
                <a:solidFill>
                  <a:srgbClr val="000099"/>
                </a:solidFill>
                <a:latin typeface="Arial"/>
                <a:cs typeface="Arial"/>
              </a:rPr>
              <a:t> </a:t>
            </a:r>
            <a:r>
              <a:rPr sz="2600" dirty="0">
                <a:solidFill>
                  <a:srgbClr val="000099"/>
                </a:solidFill>
                <a:latin typeface="Arial"/>
                <a:cs typeface="Arial"/>
              </a:rPr>
              <a:t>Pilani</a:t>
            </a:r>
            <a:endParaRPr sz="2600">
              <a:latin typeface="Arial"/>
              <a:cs typeface="Arial"/>
            </a:endParaRPr>
          </a:p>
          <a:p>
            <a:pPr marL="13970">
              <a:lnSpc>
                <a:spcPts val="1610"/>
              </a:lnSpc>
            </a:pPr>
            <a:r>
              <a:rPr sz="1400" dirty="0">
                <a:solidFill>
                  <a:srgbClr val="000099"/>
                </a:solidFill>
                <a:latin typeface="Arial"/>
                <a:cs typeface="Arial"/>
              </a:rPr>
              <a:t>Pilani</a:t>
            </a:r>
            <a:r>
              <a:rPr sz="1400" spc="-20" dirty="0">
                <a:solidFill>
                  <a:srgbClr val="000099"/>
                </a:solidFill>
                <a:latin typeface="Arial"/>
                <a:cs typeface="Arial"/>
              </a:rPr>
              <a:t> </a:t>
            </a:r>
            <a:r>
              <a:rPr sz="1400" dirty="0">
                <a:solidFill>
                  <a:srgbClr val="000099"/>
                </a:solidFill>
                <a:latin typeface="Arial"/>
                <a:cs typeface="Arial"/>
              </a:rPr>
              <a:t>Campus</a:t>
            </a:r>
            <a:endParaRPr sz="1400">
              <a:latin typeface="Arial"/>
              <a:cs typeface="Arial"/>
            </a:endParaRPr>
          </a:p>
        </p:txBody>
      </p:sp>
      <p:sp>
        <p:nvSpPr>
          <p:cNvPr id="10" name="object 10"/>
          <p:cNvSpPr txBox="1">
            <a:spLocks noGrp="1"/>
          </p:cNvSpPr>
          <p:nvPr>
            <p:ph type="title"/>
          </p:nvPr>
        </p:nvSpPr>
        <p:spPr>
          <a:xfrm>
            <a:off x="2124201" y="245490"/>
            <a:ext cx="5153660"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001F5F"/>
                </a:solidFill>
                <a:latin typeface="Palatino Linotype"/>
                <a:cs typeface="Palatino Linotype"/>
              </a:rPr>
              <a:t>TYPICAL AI</a:t>
            </a:r>
            <a:r>
              <a:rPr sz="3600" spc="-335" dirty="0">
                <a:solidFill>
                  <a:srgbClr val="001F5F"/>
                </a:solidFill>
                <a:latin typeface="Palatino Linotype"/>
                <a:cs typeface="Palatino Linotype"/>
              </a:rPr>
              <a:t> </a:t>
            </a:r>
            <a:r>
              <a:rPr sz="3600" spc="-10" dirty="0">
                <a:solidFill>
                  <a:srgbClr val="001F5F"/>
                </a:solidFill>
                <a:latin typeface="Palatino Linotype"/>
                <a:cs typeface="Palatino Linotype"/>
              </a:rPr>
              <a:t>PROBLEMS</a:t>
            </a:r>
            <a:endParaRPr sz="3600">
              <a:latin typeface="Palatino Linotype"/>
              <a:cs typeface="Palatino Linotype"/>
            </a:endParaRPr>
          </a:p>
        </p:txBody>
      </p:sp>
      <p:sp>
        <p:nvSpPr>
          <p:cNvPr id="11" name="object 11"/>
          <p:cNvSpPr txBox="1"/>
          <p:nvPr/>
        </p:nvSpPr>
        <p:spPr>
          <a:xfrm>
            <a:off x="688340" y="1526794"/>
            <a:ext cx="10237470" cy="4507230"/>
          </a:xfrm>
          <a:prstGeom prst="rect">
            <a:avLst/>
          </a:prstGeom>
        </p:spPr>
        <p:txBody>
          <a:bodyPr vert="horz" wrap="square" lIns="0" tIns="100965" rIns="0" bIns="0" rtlCol="0">
            <a:spAutoFit/>
          </a:bodyPr>
          <a:lstStyle/>
          <a:p>
            <a:pPr marL="355600" marR="5080" indent="-342900">
              <a:lnSpc>
                <a:spcPts val="2880"/>
              </a:lnSpc>
              <a:spcBef>
                <a:spcPts val="795"/>
              </a:spcBef>
              <a:buFont typeface="Wingdings"/>
              <a:buChar char=""/>
              <a:tabLst>
                <a:tab pos="355600" algn="l"/>
              </a:tabLst>
            </a:pPr>
            <a:r>
              <a:rPr sz="3000" dirty="0">
                <a:solidFill>
                  <a:srgbClr val="001F5F"/>
                </a:solidFill>
                <a:latin typeface="Palatino Linotype"/>
                <a:cs typeface="Palatino Linotype"/>
              </a:rPr>
              <a:t>Intelligent entities should </a:t>
            </a:r>
            <a:r>
              <a:rPr sz="3000" spc="-5" dirty="0">
                <a:solidFill>
                  <a:srgbClr val="001F5F"/>
                </a:solidFill>
                <a:latin typeface="Palatino Linotype"/>
                <a:cs typeface="Palatino Linotype"/>
              </a:rPr>
              <a:t>be </a:t>
            </a:r>
            <a:r>
              <a:rPr sz="3000" dirty="0">
                <a:solidFill>
                  <a:srgbClr val="001F5F"/>
                </a:solidFill>
                <a:latin typeface="Palatino Linotype"/>
                <a:cs typeface="Palatino Linotype"/>
              </a:rPr>
              <a:t>able to do </a:t>
            </a:r>
            <a:r>
              <a:rPr sz="3000" spc="-5" dirty="0">
                <a:solidFill>
                  <a:srgbClr val="001F5F"/>
                </a:solidFill>
                <a:latin typeface="Palatino Linotype"/>
                <a:cs typeface="Palatino Linotype"/>
              </a:rPr>
              <a:t>both </a:t>
            </a:r>
            <a:r>
              <a:rPr sz="3000" dirty="0">
                <a:solidFill>
                  <a:srgbClr val="001F5F"/>
                </a:solidFill>
                <a:latin typeface="Palatino Linotype"/>
                <a:cs typeface="Palatino Linotype"/>
              </a:rPr>
              <a:t>mundane and  expert</a:t>
            </a:r>
            <a:r>
              <a:rPr sz="3000" spc="-15" dirty="0">
                <a:solidFill>
                  <a:srgbClr val="001F5F"/>
                </a:solidFill>
                <a:latin typeface="Palatino Linotype"/>
                <a:cs typeface="Palatino Linotype"/>
              </a:rPr>
              <a:t> </a:t>
            </a:r>
            <a:r>
              <a:rPr sz="3000" spc="-5" dirty="0">
                <a:solidFill>
                  <a:srgbClr val="001F5F"/>
                </a:solidFill>
                <a:latin typeface="Palatino Linotype"/>
                <a:cs typeface="Palatino Linotype"/>
              </a:rPr>
              <a:t>tasks.</a:t>
            </a:r>
            <a:endParaRPr sz="3000">
              <a:latin typeface="Palatino Linotype"/>
              <a:cs typeface="Palatino Linotype"/>
            </a:endParaRPr>
          </a:p>
          <a:p>
            <a:pPr marL="355600" indent="-342900">
              <a:lnSpc>
                <a:spcPct val="100000"/>
              </a:lnSpc>
              <a:spcBef>
                <a:spcPts val="25"/>
              </a:spcBef>
              <a:buFont typeface="Wingdings"/>
              <a:buChar char=""/>
              <a:tabLst>
                <a:tab pos="355600" algn="l"/>
              </a:tabLst>
            </a:pPr>
            <a:r>
              <a:rPr sz="3000" dirty="0">
                <a:solidFill>
                  <a:srgbClr val="001F5F"/>
                </a:solidFill>
                <a:latin typeface="Palatino Linotype"/>
                <a:cs typeface="Palatino Linotype"/>
              </a:rPr>
              <a:t>Mundane </a:t>
            </a:r>
            <a:r>
              <a:rPr sz="3000" spc="-5" dirty="0">
                <a:solidFill>
                  <a:srgbClr val="001F5F"/>
                </a:solidFill>
                <a:latin typeface="Palatino Linotype"/>
                <a:cs typeface="Palatino Linotype"/>
              </a:rPr>
              <a:t>tasks:</a:t>
            </a:r>
            <a:endParaRPr sz="3000">
              <a:latin typeface="Palatino Linotype"/>
              <a:cs typeface="Palatino Linotype"/>
            </a:endParaRPr>
          </a:p>
          <a:p>
            <a:pPr marL="1231900" lvl="1" indent="-762635">
              <a:lnSpc>
                <a:spcPct val="100000"/>
              </a:lnSpc>
              <a:buFont typeface="Arial"/>
              <a:buChar char="–"/>
              <a:tabLst>
                <a:tab pos="1231900" algn="l"/>
                <a:tab pos="1232535" algn="l"/>
              </a:tabLst>
            </a:pPr>
            <a:r>
              <a:rPr sz="3000" dirty="0">
                <a:solidFill>
                  <a:srgbClr val="001F5F"/>
                </a:solidFill>
                <a:latin typeface="Palatino Linotype"/>
                <a:cs typeface="Palatino Linotype"/>
              </a:rPr>
              <a:t>Planning </a:t>
            </a:r>
            <a:r>
              <a:rPr sz="3000" spc="-5" dirty="0">
                <a:solidFill>
                  <a:srgbClr val="001F5F"/>
                </a:solidFill>
                <a:latin typeface="Palatino Linotype"/>
                <a:cs typeface="Palatino Linotype"/>
              </a:rPr>
              <a:t>route,</a:t>
            </a:r>
            <a:r>
              <a:rPr sz="3000" spc="-25" dirty="0">
                <a:solidFill>
                  <a:srgbClr val="001F5F"/>
                </a:solidFill>
                <a:latin typeface="Palatino Linotype"/>
                <a:cs typeface="Palatino Linotype"/>
              </a:rPr>
              <a:t> </a:t>
            </a:r>
            <a:r>
              <a:rPr sz="3000" dirty="0">
                <a:solidFill>
                  <a:srgbClr val="001F5F"/>
                </a:solidFill>
                <a:latin typeface="Palatino Linotype"/>
                <a:cs typeface="Palatino Linotype"/>
              </a:rPr>
              <a:t>activity</a:t>
            </a:r>
            <a:endParaRPr sz="3000">
              <a:latin typeface="Palatino Linotype"/>
              <a:cs typeface="Palatino Linotype"/>
            </a:endParaRPr>
          </a:p>
          <a:p>
            <a:pPr marL="1231900" lvl="1" indent="-762635">
              <a:lnSpc>
                <a:spcPct val="100000"/>
              </a:lnSpc>
              <a:buFont typeface="Arial"/>
              <a:buChar char="–"/>
              <a:tabLst>
                <a:tab pos="1231900" algn="l"/>
                <a:tab pos="1232535" algn="l"/>
              </a:tabLst>
            </a:pPr>
            <a:r>
              <a:rPr sz="3000" spc="-5" dirty="0">
                <a:solidFill>
                  <a:srgbClr val="001F5F"/>
                </a:solidFill>
                <a:latin typeface="Palatino Linotype"/>
                <a:cs typeface="Palatino Linotype"/>
              </a:rPr>
              <a:t>Recognizing people,</a:t>
            </a:r>
            <a:r>
              <a:rPr sz="3000" dirty="0">
                <a:solidFill>
                  <a:srgbClr val="001F5F"/>
                </a:solidFill>
                <a:latin typeface="Palatino Linotype"/>
                <a:cs typeface="Palatino Linotype"/>
              </a:rPr>
              <a:t> </a:t>
            </a:r>
            <a:r>
              <a:rPr sz="3000" spc="-5" dirty="0">
                <a:solidFill>
                  <a:srgbClr val="001F5F"/>
                </a:solidFill>
                <a:latin typeface="Palatino Linotype"/>
                <a:cs typeface="Palatino Linotype"/>
              </a:rPr>
              <a:t>objects</a:t>
            </a:r>
            <a:endParaRPr sz="3000">
              <a:latin typeface="Palatino Linotype"/>
              <a:cs typeface="Palatino Linotype"/>
            </a:endParaRPr>
          </a:p>
          <a:p>
            <a:pPr marL="1231900" lvl="1" indent="-762635">
              <a:lnSpc>
                <a:spcPct val="100000"/>
              </a:lnSpc>
              <a:spcBef>
                <a:spcPts val="5"/>
              </a:spcBef>
              <a:buFont typeface="Arial"/>
              <a:buChar char="–"/>
              <a:tabLst>
                <a:tab pos="1231900" algn="l"/>
                <a:tab pos="1232535" algn="l"/>
              </a:tabLst>
            </a:pPr>
            <a:r>
              <a:rPr sz="3000" spc="-5" dirty="0">
                <a:solidFill>
                  <a:srgbClr val="001F5F"/>
                </a:solidFill>
                <a:latin typeface="Palatino Linotype"/>
                <a:cs typeface="Palatino Linotype"/>
              </a:rPr>
              <a:t>Communicating through natural</a:t>
            </a:r>
            <a:r>
              <a:rPr sz="3000" spc="-10" dirty="0">
                <a:solidFill>
                  <a:srgbClr val="001F5F"/>
                </a:solidFill>
                <a:latin typeface="Palatino Linotype"/>
                <a:cs typeface="Palatino Linotype"/>
              </a:rPr>
              <a:t> </a:t>
            </a:r>
            <a:r>
              <a:rPr sz="3000" dirty="0">
                <a:solidFill>
                  <a:srgbClr val="001F5F"/>
                </a:solidFill>
                <a:latin typeface="Palatino Linotype"/>
                <a:cs typeface="Palatino Linotype"/>
              </a:rPr>
              <a:t>language</a:t>
            </a:r>
            <a:endParaRPr sz="3000">
              <a:latin typeface="Palatino Linotype"/>
              <a:cs typeface="Palatino Linotype"/>
            </a:endParaRPr>
          </a:p>
          <a:p>
            <a:pPr marL="1231900" lvl="1" indent="-762635">
              <a:lnSpc>
                <a:spcPct val="100000"/>
              </a:lnSpc>
              <a:buFont typeface="Arial"/>
              <a:buChar char="–"/>
              <a:tabLst>
                <a:tab pos="1231900" algn="l"/>
                <a:tab pos="1232535" algn="l"/>
              </a:tabLst>
            </a:pPr>
            <a:r>
              <a:rPr sz="3000" spc="-5" dirty="0">
                <a:solidFill>
                  <a:srgbClr val="001F5F"/>
                </a:solidFill>
                <a:latin typeface="Palatino Linotype"/>
                <a:cs typeface="Palatino Linotype"/>
              </a:rPr>
              <a:t>Navigating round obstacles </a:t>
            </a:r>
            <a:r>
              <a:rPr sz="3000" dirty="0">
                <a:solidFill>
                  <a:srgbClr val="001F5F"/>
                </a:solidFill>
                <a:latin typeface="Palatino Linotype"/>
                <a:cs typeface="Palatino Linotype"/>
              </a:rPr>
              <a:t>on the</a:t>
            </a:r>
            <a:r>
              <a:rPr sz="3000" spc="-5" dirty="0">
                <a:solidFill>
                  <a:srgbClr val="001F5F"/>
                </a:solidFill>
                <a:latin typeface="Palatino Linotype"/>
                <a:cs typeface="Palatino Linotype"/>
              </a:rPr>
              <a:t> </a:t>
            </a:r>
            <a:r>
              <a:rPr sz="3000" dirty="0">
                <a:solidFill>
                  <a:srgbClr val="001F5F"/>
                </a:solidFill>
                <a:latin typeface="Palatino Linotype"/>
                <a:cs typeface="Palatino Linotype"/>
              </a:rPr>
              <a:t>streets.</a:t>
            </a:r>
            <a:endParaRPr sz="3000">
              <a:latin typeface="Palatino Linotype"/>
              <a:cs typeface="Palatino Linotype"/>
            </a:endParaRPr>
          </a:p>
          <a:p>
            <a:pPr marL="355600" indent="-342900">
              <a:lnSpc>
                <a:spcPct val="100000"/>
              </a:lnSpc>
              <a:buFont typeface="Wingdings"/>
              <a:buChar char=""/>
              <a:tabLst>
                <a:tab pos="355600" algn="l"/>
              </a:tabLst>
            </a:pPr>
            <a:r>
              <a:rPr sz="3000" dirty="0">
                <a:solidFill>
                  <a:srgbClr val="001F5F"/>
                </a:solidFill>
                <a:latin typeface="Palatino Linotype"/>
                <a:cs typeface="Palatino Linotype"/>
              </a:rPr>
              <a:t>Expert </a:t>
            </a:r>
            <a:r>
              <a:rPr sz="3000" spc="-5" dirty="0">
                <a:solidFill>
                  <a:srgbClr val="001F5F"/>
                </a:solidFill>
                <a:latin typeface="Palatino Linotype"/>
                <a:cs typeface="Palatino Linotype"/>
              </a:rPr>
              <a:t>tasks:</a:t>
            </a:r>
            <a:endParaRPr sz="3000">
              <a:latin typeface="Palatino Linotype"/>
              <a:cs typeface="Palatino Linotype"/>
            </a:endParaRPr>
          </a:p>
          <a:p>
            <a:pPr marL="1137285" lvl="1" indent="-668020">
              <a:lnSpc>
                <a:spcPct val="100000"/>
              </a:lnSpc>
              <a:buFont typeface="Arial"/>
              <a:buChar char="–"/>
              <a:tabLst>
                <a:tab pos="1137285" algn="l"/>
                <a:tab pos="1137920" algn="l"/>
              </a:tabLst>
            </a:pPr>
            <a:r>
              <a:rPr sz="3000" dirty="0">
                <a:solidFill>
                  <a:srgbClr val="001F5F"/>
                </a:solidFill>
                <a:latin typeface="Palatino Linotype"/>
                <a:cs typeface="Palatino Linotype"/>
              </a:rPr>
              <a:t>Medical</a:t>
            </a:r>
            <a:r>
              <a:rPr sz="3000" spc="5" dirty="0">
                <a:solidFill>
                  <a:srgbClr val="001F5F"/>
                </a:solidFill>
                <a:latin typeface="Palatino Linotype"/>
                <a:cs typeface="Palatino Linotype"/>
              </a:rPr>
              <a:t> </a:t>
            </a:r>
            <a:r>
              <a:rPr sz="3000" dirty="0">
                <a:solidFill>
                  <a:srgbClr val="001F5F"/>
                </a:solidFill>
                <a:latin typeface="Palatino Linotype"/>
                <a:cs typeface="Palatino Linotype"/>
              </a:rPr>
              <a:t>diagnosis</a:t>
            </a:r>
            <a:endParaRPr sz="3000">
              <a:latin typeface="Palatino Linotype"/>
              <a:cs typeface="Palatino Linotype"/>
            </a:endParaRPr>
          </a:p>
          <a:p>
            <a:pPr marL="1137285" lvl="1" indent="-668020">
              <a:lnSpc>
                <a:spcPct val="100000"/>
              </a:lnSpc>
              <a:buFont typeface="Arial"/>
              <a:buChar char="–"/>
              <a:tabLst>
                <a:tab pos="1137285" algn="l"/>
                <a:tab pos="1137920" algn="l"/>
              </a:tabLst>
            </a:pPr>
            <a:r>
              <a:rPr sz="3000" dirty="0">
                <a:solidFill>
                  <a:srgbClr val="001F5F"/>
                </a:solidFill>
                <a:latin typeface="Palatino Linotype"/>
                <a:cs typeface="Palatino Linotype"/>
              </a:rPr>
              <a:t>Mathematical </a:t>
            </a:r>
            <a:r>
              <a:rPr sz="3000" spc="-5" dirty="0">
                <a:solidFill>
                  <a:srgbClr val="001F5F"/>
                </a:solidFill>
                <a:latin typeface="Palatino Linotype"/>
                <a:cs typeface="Palatino Linotype"/>
              </a:rPr>
              <a:t>problem</a:t>
            </a:r>
            <a:r>
              <a:rPr sz="3000" spc="-15" dirty="0">
                <a:solidFill>
                  <a:srgbClr val="001F5F"/>
                </a:solidFill>
                <a:latin typeface="Palatino Linotype"/>
                <a:cs typeface="Palatino Linotype"/>
              </a:rPr>
              <a:t> </a:t>
            </a:r>
            <a:r>
              <a:rPr sz="3000" dirty="0">
                <a:solidFill>
                  <a:srgbClr val="001F5F"/>
                </a:solidFill>
                <a:latin typeface="Palatino Linotype"/>
                <a:cs typeface="Palatino Linotype"/>
              </a:rPr>
              <a:t>solving</a:t>
            </a:r>
            <a:endParaRPr sz="3000">
              <a:latin typeface="Palatino Linotype"/>
              <a:cs typeface="Palatino Linotype"/>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2"/>
          <a:srcRect/>
          <a:stretch>
            <a:fillRect/>
          </a:stretch>
        </p:blipFill>
        <p:spPr bwMode="auto">
          <a:xfrm>
            <a:off x="3490719" y="2955115"/>
            <a:ext cx="8293395" cy="3493372"/>
          </a:xfrm>
          <a:prstGeom prst="rect">
            <a:avLst/>
          </a:prstGeom>
          <a:noFill/>
          <a:ln w="9525">
            <a:noFill/>
            <a:miter lim="800000"/>
            <a:headEnd/>
            <a:tailEnd/>
          </a:ln>
        </p:spPr>
      </p:pic>
      <p:pic>
        <p:nvPicPr>
          <p:cNvPr id="3" name="Picture 2">
            <a:extLst>
              <a:ext uri="{FF2B5EF4-FFF2-40B4-BE49-F238E27FC236}">
                <a16:creationId xmlns:a16="http://schemas.microsoft.com/office/drawing/2014/main" id="{A44C8FDC-5FA6-4713-ADF3-C31B3E28709C}"/>
              </a:ext>
            </a:extLst>
          </p:cNvPr>
          <p:cNvPicPr>
            <a:picLocks noChangeAspect="1"/>
          </p:cNvPicPr>
          <p:nvPr/>
        </p:nvPicPr>
        <p:blipFill>
          <a:blip r:embed="rId3"/>
          <a:stretch>
            <a:fillRect/>
          </a:stretch>
        </p:blipFill>
        <p:spPr>
          <a:xfrm>
            <a:off x="2265915" y="117406"/>
            <a:ext cx="7426656" cy="3129257"/>
          </a:xfrm>
          <a:prstGeom prst="rect">
            <a:avLst/>
          </a:prstGeom>
        </p:spPr>
      </p:pic>
    </p:spTree>
    <p:extLst>
      <p:ext uri="{BB962C8B-B14F-4D97-AF65-F5344CB8AC3E}">
        <p14:creationId xmlns:p14="http://schemas.microsoft.com/office/powerpoint/2010/main" val="226572527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rcRect/>
          <a:stretch>
            <a:fillRect/>
          </a:stretch>
        </p:blipFill>
        <p:spPr bwMode="auto">
          <a:xfrm>
            <a:off x="2905895" y="546364"/>
            <a:ext cx="8059480" cy="5208887"/>
          </a:xfrm>
          <a:prstGeom prst="rect">
            <a:avLst/>
          </a:prstGeom>
          <a:noFill/>
          <a:ln w="9525">
            <a:noFill/>
            <a:miter lim="800000"/>
            <a:headEnd/>
            <a:tailEnd/>
          </a:ln>
        </p:spPr>
      </p:pic>
    </p:spTree>
    <p:extLst>
      <p:ext uri="{BB962C8B-B14F-4D97-AF65-F5344CB8AC3E}">
        <p14:creationId xmlns:p14="http://schemas.microsoft.com/office/powerpoint/2010/main" val="341983613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0B5A7D-B68F-42E5-A743-7BE0FFF5A556}"/>
              </a:ext>
            </a:extLst>
          </p:cNvPr>
          <p:cNvSpPr>
            <a:spLocks noGrp="1"/>
          </p:cNvSpPr>
          <p:nvPr>
            <p:ph sz="quarter" idx="10"/>
          </p:nvPr>
        </p:nvSpPr>
        <p:spPr>
          <a:xfrm>
            <a:off x="406400" y="152400"/>
            <a:ext cx="8432800" cy="957424"/>
          </a:xfrm>
        </p:spPr>
        <p:txBody>
          <a:bodyPr/>
          <a:lstStyle/>
          <a:p>
            <a:r>
              <a:rPr lang="en-US" dirty="0"/>
              <a:t>RBFS(Recursive Best First Search)</a:t>
            </a:r>
          </a:p>
        </p:txBody>
      </p:sp>
      <p:sp>
        <p:nvSpPr>
          <p:cNvPr id="4" name="Content Placeholder 3">
            <a:extLst>
              <a:ext uri="{FF2B5EF4-FFF2-40B4-BE49-F238E27FC236}">
                <a16:creationId xmlns:a16="http://schemas.microsoft.com/office/drawing/2014/main" id="{FFA2D826-C113-4572-B8E8-3FE7712FD830}"/>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EA4622D7-98BB-403A-B5F2-811C7F42A97F}"/>
              </a:ext>
            </a:extLst>
          </p:cNvPr>
          <p:cNvPicPr>
            <a:picLocks noChangeAspect="1"/>
          </p:cNvPicPr>
          <p:nvPr/>
        </p:nvPicPr>
        <p:blipFill rotWithShape="1">
          <a:blip r:embed="rId2"/>
          <a:srcRect l="15435" t="12204" r="15399" b="9159"/>
          <a:stretch/>
        </p:blipFill>
        <p:spPr>
          <a:xfrm>
            <a:off x="132521" y="1109824"/>
            <a:ext cx="12059479" cy="5293990"/>
          </a:xfrm>
          <a:prstGeom prst="rect">
            <a:avLst/>
          </a:prstGeom>
        </p:spPr>
      </p:pic>
    </p:spTree>
    <p:extLst>
      <p:ext uri="{BB962C8B-B14F-4D97-AF65-F5344CB8AC3E}">
        <p14:creationId xmlns:p14="http://schemas.microsoft.com/office/powerpoint/2010/main" val="325857740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04BC09C-70F4-4371-A9E8-536D692A39B1}"/>
              </a:ext>
            </a:extLst>
          </p:cNvPr>
          <p:cNvSpPr>
            <a:spLocks noGrp="1"/>
          </p:cNvSpPr>
          <p:nvPr>
            <p:ph sz="quarter" idx="10"/>
          </p:nvPr>
        </p:nvSpPr>
        <p:spPr/>
        <p:txBody>
          <a:bodyPr/>
          <a:lstStyle/>
          <a:p>
            <a:r>
              <a:rPr lang="en-US" dirty="0"/>
              <a:t>RBFS: Example</a:t>
            </a:r>
          </a:p>
        </p:txBody>
      </p:sp>
      <p:sp>
        <p:nvSpPr>
          <p:cNvPr id="5" name="Content Placeholder 4">
            <a:extLst>
              <a:ext uri="{FF2B5EF4-FFF2-40B4-BE49-F238E27FC236}">
                <a16:creationId xmlns:a16="http://schemas.microsoft.com/office/drawing/2014/main" id="{F04EEBFF-85E8-4092-9F01-AACAB583F7BA}"/>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A4909830-A5E6-4340-9063-5DF7785C01A7}"/>
              </a:ext>
            </a:extLst>
          </p:cNvPr>
          <p:cNvPicPr>
            <a:picLocks noChangeAspect="1"/>
          </p:cNvPicPr>
          <p:nvPr/>
        </p:nvPicPr>
        <p:blipFill rotWithShape="1">
          <a:blip r:embed="rId2"/>
          <a:srcRect t="20128"/>
          <a:stretch/>
        </p:blipFill>
        <p:spPr>
          <a:xfrm>
            <a:off x="406400" y="1493838"/>
            <a:ext cx="9662981" cy="3911285"/>
          </a:xfrm>
          <a:prstGeom prst="rect">
            <a:avLst/>
          </a:prstGeom>
        </p:spPr>
      </p:pic>
    </p:spTree>
    <p:extLst>
      <p:ext uri="{BB962C8B-B14F-4D97-AF65-F5344CB8AC3E}">
        <p14:creationId xmlns:p14="http://schemas.microsoft.com/office/powerpoint/2010/main" val="9117579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5ABE3C-DC3C-4B43-9F3B-E01E0799225F}"/>
              </a:ext>
            </a:extLst>
          </p:cNvPr>
          <p:cNvSpPr>
            <a:spLocks noGrp="1"/>
          </p:cNvSpPr>
          <p:nvPr>
            <p:ph sz="quarter" idx="10"/>
          </p:nvPr>
        </p:nvSpPr>
        <p:spPr/>
        <p:txBody>
          <a:bodyPr/>
          <a:lstStyle/>
          <a:p>
            <a:r>
              <a:rPr lang="en-US" dirty="0"/>
              <a:t>Step 1</a:t>
            </a:r>
          </a:p>
        </p:txBody>
      </p:sp>
      <p:pic>
        <p:nvPicPr>
          <p:cNvPr id="1026" name="Picture 2">
            <a:extLst>
              <a:ext uri="{FF2B5EF4-FFF2-40B4-BE49-F238E27FC236}">
                <a16:creationId xmlns:a16="http://schemas.microsoft.com/office/drawing/2014/main" id="{8295881D-30F7-44CB-9EA2-4B43C2331F5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9200" y="1775791"/>
            <a:ext cx="8839199" cy="3419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514680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035520-419A-4ED4-8E81-6F0576F6F4D3}"/>
              </a:ext>
            </a:extLst>
          </p:cNvPr>
          <p:cNvSpPr>
            <a:spLocks noGrp="1"/>
          </p:cNvSpPr>
          <p:nvPr>
            <p:ph sz="quarter" idx="10"/>
          </p:nvPr>
        </p:nvSpPr>
        <p:spPr/>
        <p:txBody>
          <a:bodyPr/>
          <a:lstStyle/>
          <a:p>
            <a:r>
              <a:rPr lang="en-US" dirty="0"/>
              <a:t>Step 2</a:t>
            </a:r>
          </a:p>
        </p:txBody>
      </p:sp>
      <p:pic>
        <p:nvPicPr>
          <p:cNvPr id="2050" name="Picture 2">
            <a:extLst>
              <a:ext uri="{FF2B5EF4-FFF2-40B4-BE49-F238E27FC236}">
                <a16:creationId xmlns:a16="http://schemas.microsoft.com/office/drawing/2014/main" id="{9356A064-A026-4F39-9BED-A743C748D39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08383" y="1391478"/>
            <a:ext cx="10124660" cy="3803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667787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84D730-02E6-4CF8-B01F-8E6086935087}"/>
              </a:ext>
            </a:extLst>
          </p:cNvPr>
          <p:cNvSpPr>
            <a:spLocks noGrp="1"/>
          </p:cNvSpPr>
          <p:nvPr>
            <p:ph sz="quarter" idx="10"/>
          </p:nvPr>
        </p:nvSpPr>
        <p:spPr/>
        <p:txBody>
          <a:bodyPr/>
          <a:lstStyle/>
          <a:p>
            <a:r>
              <a:rPr lang="en-US" dirty="0"/>
              <a:t>Step 3</a:t>
            </a:r>
          </a:p>
        </p:txBody>
      </p:sp>
      <p:pic>
        <p:nvPicPr>
          <p:cNvPr id="3076" name="Picture 4">
            <a:extLst>
              <a:ext uri="{FF2B5EF4-FFF2-40B4-BE49-F238E27FC236}">
                <a16:creationId xmlns:a16="http://schemas.microsoft.com/office/drawing/2014/main" id="{763C7809-409E-4F0F-8D8B-37B3D497AD6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25217" y="1709529"/>
            <a:ext cx="9674087" cy="4028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34428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21ED61-C355-4D36-AA6E-82BEE5A62433}"/>
              </a:ext>
            </a:extLst>
          </p:cNvPr>
          <p:cNvSpPr>
            <a:spLocks noGrp="1"/>
          </p:cNvSpPr>
          <p:nvPr>
            <p:ph sz="quarter" idx="10"/>
          </p:nvPr>
        </p:nvSpPr>
        <p:spPr/>
        <p:txBody>
          <a:bodyPr/>
          <a:lstStyle/>
          <a:p>
            <a:r>
              <a:rPr lang="en-US" dirty="0"/>
              <a:t>Step 4</a:t>
            </a:r>
          </a:p>
        </p:txBody>
      </p:sp>
      <p:pic>
        <p:nvPicPr>
          <p:cNvPr id="5122" name="Picture 2">
            <a:extLst>
              <a:ext uri="{FF2B5EF4-FFF2-40B4-BE49-F238E27FC236}">
                <a16:creationId xmlns:a16="http://schemas.microsoft.com/office/drawing/2014/main" id="{B119C2CC-9E89-4C10-8676-76D425705D9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95131" y="1577009"/>
            <a:ext cx="9766852" cy="3909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287430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F84822-9114-4499-8B32-C6F75CD46861}"/>
              </a:ext>
            </a:extLst>
          </p:cNvPr>
          <p:cNvSpPr>
            <a:spLocks noGrp="1"/>
          </p:cNvSpPr>
          <p:nvPr>
            <p:ph sz="quarter" idx="10"/>
          </p:nvPr>
        </p:nvSpPr>
        <p:spPr/>
        <p:txBody>
          <a:bodyPr/>
          <a:lstStyle/>
          <a:p>
            <a:r>
              <a:rPr lang="en-US" dirty="0"/>
              <a:t>Step 5: Goal found!</a:t>
            </a:r>
          </a:p>
        </p:txBody>
      </p:sp>
      <p:pic>
        <p:nvPicPr>
          <p:cNvPr id="6146" name="Picture 2">
            <a:extLst>
              <a:ext uri="{FF2B5EF4-FFF2-40B4-BE49-F238E27FC236}">
                <a16:creationId xmlns:a16="http://schemas.microsoft.com/office/drawing/2014/main" id="{60C2ED28-B747-41BB-87DB-E23EA3365C8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6835" y="1401416"/>
            <a:ext cx="10588487" cy="4456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3649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9C872F-084F-4110-A13A-E6F858B8D5D8}"/>
              </a:ext>
            </a:extLst>
          </p:cNvPr>
          <p:cNvSpPr>
            <a:spLocks noGrp="1"/>
          </p:cNvSpPr>
          <p:nvPr>
            <p:ph sz="quarter" idx="10"/>
          </p:nvPr>
        </p:nvSpPr>
        <p:spPr/>
        <p:txBody>
          <a:bodyPr/>
          <a:lstStyle/>
          <a:p>
            <a:r>
              <a:rPr lang="en-US" dirty="0"/>
              <a:t>Example 2: RBFS</a:t>
            </a:r>
          </a:p>
        </p:txBody>
      </p:sp>
      <p:pic>
        <p:nvPicPr>
          <p:cNvPr id="4" name="Picture 4" descr="RBFS">
            <a:extLst>
              <a:ext uri="{FF2B5EF4-FFF2-40B4-BE49-F238E27FC236}">
                <a16:creationId xmlns:a16="http://schemas.microsoft.com/office/drawing/2014/main" id="{4BF7CEDD-943C-424B-BFCA-C80C3A41FF07}"/>
              </a:ext>
            </a:extLst>
          </p:cNvPr>
          <p:cNvPicPr>
            <a:picLocks noGrp="1" noChangeAspect="1" noChangeArrowheads="1"/>
          </p:cNvPicPr>
          <p:nvPr>
            <p:ph idx="1"/>
          </p:nvPr>
        </p:nvPicPr>
        <p:blipFill>
          <a:blip r:embed="rId2"/>
          <a:srcRect t="14444" b="8888"/>
          <a:stretch>
            <a:fillRect/>
          </a:stretch>
        </p:blipFill>
        <p:spPr bwMode="auto">
          <a:xfrm>
            <a:off x="119270" y="278296"/>
            <a:ext cx="11820939" cy="6334538"/>
          </a:xfrm>
          <a:prstGeom prst="rect">
            <a:avLst/>
          </a:prstGeom>
          <a:noFill/>
        </p:spPr>
      </p:pic>
    </p:spTree>
    <p:extLst>
      <p:ext uri="{BB962C8B-B14F-4D97-AF65-F5344CB8AC3E}">
        <p14:creationId xmlns:p14="http://schemas.microsoft.com/office/powerpoint/2010/main" val="1973529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73723" y="6484620"/>
            <a:ext cx="3106420" cy="0"/>
          </a:xfrm>
          <a:custGeom>
            <a:avLst/>
            <a:gdLst/>
            <a:ahLst/>
            <a:cxnLst/>
            <a:rect l="l" t="t" r="r" b="b"/>
            <a:pathLst>
              <a:path w="3106420">
                <a:moveTo>
                  <a:pt x="0" y="0"/>
                </a:moveTo>
                <a:lnTo>
                  <a:pt x="3105912" y="0"/>
                </a:lnTo>
              </a:path>
            </a:pathLst>
          </a:custGeom>
          <a:ln w="48768">
            <a:solidFill>
              <a:srgbClr val="8EB4E2"/>
            </a:solidFill>
          </a:ln>
        </p:spPr>
        <p:txBody>
          <a:bodyPr wrap="square" lIns="0" tIns="0" rIns="0" bIns="0" rtlCol="0"/>
          <a:lstStyle/>
          <a:p>
            <a:endParaRPr/>
          </a:p>
        </p:txBody>
      </p:sp>
      <p:sp>
        <p:nvSpPr>
          <p:cNvPr id="3" name="object 3"/>
          <p:cNvSpPr/>
          <p:nvPr/>
        </p:nvSpPr>
        <p:spPr>
          <a:xfrm>
            <a:off x="9209531" y="6483096"/>
            <a:ext cx="2982595" cy="0"/>
          </a:xfrm>
          <a:custGeom>
            <a:avLst/>
            <a:gdLst/>
            <a:ahLst/>
            <a:cxnLst/>
            <a:rect l="l" t="t" r="r" b="b"/>
            <a:pathLst>
              <a:path w="2982595">
                <a:moveTo>
                  <a:pt x="0" y="0"/>
                </a:moveTo>
                <a:lnTo>
                  <a:pt x="2982468" y="0"/>
                </a:lnTo>
              </a:path>
            </a:pathLst>
          </a:custGeom>
          <a:ln w="45720">
            <a:solidFill>
              <a:srgbClr val="FF0000"/>
            </a:solidFill>
          </a:ln>
        </p:spPr>
        <p:txBody>
          <a:bodyPr wrap="square" lIns="0" tIns="0" rIns="0" bIns="0" rtlCol="0"/>
          <a:lstStyle/>
          <a:p>
            <a:endParaRPr/>
          </a:p>
        </p:txBody>
      </p:sp>
      <p:sp>
        <p:nvSpPr>
          <p:cNvPr id="4" name="object 4"/>
          <p:cNvSpPr/>
          <p:nvPr/>
        </p:nvSpPr>
        <p:spPr>
          <a:xfrm>
            <a:off x="2779776" y="6484620"/>
            <a:ext cx="3439795" cy="0"/>
          </a:xfrm>
          <a:custGeom>
            <a:avLst/>
            <a:gdLst/>
            <a:ahLst/>
            <a:cxnLst/>
            <a:rect l="l" t="t" r="r" b="b"/>
            <a:pathLst>
              <a:path w="3439795">
                <a:moveTo>
                  <a:pt x="0" y="0"/>
                </a:moveTo>
                <a:lnTo>
                  <a:pt x="3439667" y="0"/>
                </a:lnTo>
              </a:path>
            </a:pathLst>
          </a:custGeom>
          <a:ln w="48768">
            <a:solidFill>
              <a:srgbClr val="FFCE00"/>
            </a:solidFill>
          </a:ln>
        </p:spPr>
        <p:txBody>
          <a:bodyPr wrap="square" lIns="0" tIns="0" rIns="0" bIns="0" rtlCol="0"/>
          <a:lstStyle/>
          <a:p>
            <a:endParaRPr/>
          </a:p>
        </p:txBody>
      </p:sp>
      <p:sp>
        <p:nvSpPr>
          <p:cNvPr id="5" name="object 5"/>
          <p:cNvSpPr/>
          <p:nvPr/>
        </p:nvSpPr>
        <p:spPr>
          <a:xfrm>
            <a:off x="0" y="0"/>
            <a:ext cx="9400540" cy="1126490"/>
          </a:xfrm>
          <a:custGeom>
            <a:avLst/>
            <a:gdLst/>
            <a:ahLst/>
            <a:cxnLst/>
            <a:rect l="l" t="t" r="r" b="b"/>
            <a:pathLst>
              <a:path w="9400540" h="1126490">
                <a:moveTo>
                  <a:pt x="0" y="1126236"/>
                </a:moveTo>
                <a:lnTo>
                  <a:pt x="9400032" y="1126236"/>
                </a:lnTo>
                <a:lnTo>
                  <a:pt x="9400032" y="0"/>
                </a:lnTo>
                <a:lnTo>
                  <a:pt x="0" y="0"/>
                </a:lnTo>
                <a:lnTo>
                  <a:pt x="0" y="1126236"/>
                </a:lnTo>
                <a:close/>
              </a:path>
            </a:pathLst>
          </a:custGeom>
          <a:solidFill>
            <a:srgbClr val="FFFF00"/>
          </a:solidFill>
        </p:spPr>
        <p:txBody>
          <a:bodyPr wrap="square" lIns="0" tIns="0" rIns="0" bIns="0" rtlCol="0"/>
          <a:lstStyle/>
          <a:p>
            <a:endParaRPr/>
          </a:p>
        </p:txBody>
      </p:sp>
      <p:sp>
        <p:nvSpPr>
          <p:cNvPr id="6" name="object 6"/>
          <p:cNvSpPr/>
          <p:nvPr/>
        </p:nvSpPr>
        <p:spPr>
          <a:xfrm>
            <a:off x="3381755" y="1149858"/>
            <a:ext cx="3106420" cy="0"/>
          </a:xfrm>
          <a:custGeom>
            <a:avLst/>
            <a:gdLst/>
            <a:ahLst/>
            <a:cxnLst/>
            <a:rect l="l" t="t" r="r" b="b"/>
            <a:pathLst>
              <a:path w="3106420">
                <a:moveTo>
                  <a:pt x="0" y="0"/>
                </a:moveTo>
                <a:lnTo>
                  <a:pt x="3105912" y="0"/>
                </a:lnTo>
              </a:path>
            </a:pathLst>
          </a:custGeom>
          <a:ln w="47244">
            <a:solidFill>
              <a:srgbClr val="8EB4E2"/>
            </a:solidFill>
          </a:ln>
        </p:spPr>
        <p:txBody>
          <a:bodyPr wrap="square" lIns="0" tIns="0" rIns="0" bIns="0" rtlCol="0"/>
          <a:lstStyle/>
          <a:p>
            <a:endParaRPr/>
          </a:p>
        </p:txBody>
      </p:sp>
      <p:sp>
        <p:nvSpPr>
          <p:cNvPr id="7" name="object 7"/>
          <p:cNvSpPr/>
          <p:nvPr/>
        </p:nvSpPr>
        <p:spPr>
          <a:xfrm>
            <a:off x="6420611" y="1148333"/>
            <a:ext cx="2979420" cy="0"/>
          </a:xfrm>
          <a:custGeom>
            <a:avLst/>
            <a:gdLst/>
            <a:ahLst/>
            <a:cxnLst/>
            <a:rect l="l" t="t" r="r" b="b"/>
            <a:pathLst>
              <a:path w="2979420">
                <a:moveTo>
                  <a:pt x="0" y="0"/>
                </a:moveTo>
                <a:lnTo>
                  <a:pt x="2979419" y="0"/>
                </a:lnTo>
              </a:path>
            </a:pathLst>
          </a:custGeom>
          <a:ln w="44196">
            <a:solidFill>
              <a:srgbClr val="FF0000"/>
            </a:solidFill>
          </a:ln>
        </p:spPr>
        <p:txBody>
          <a:bodyPr wrap="square" lIns="0" tIns="0" rIns="0" bIns="0" rtlCol="0"/>
          <a:lstStyle/>
          <a:p>
            <a:endParaRPr/>
          </a:p>
        </p:txBody>
      </p:sp>
      <p:sp>
        <p:nvSpPr>
          <p:cNvPr id="8" name="object 8"/>
          <p:cNvSpPr/>
          <p:nvPr/>
        </p:nvSpPr>
        <p:spPr>
          <a:xfrm>
            <a:off x="0" y="1149858"/>
            <a:ext cx="3429000" cy="0"/>
          </a:xfrm>
          <a:custGeom>
            <a:avLst/>
            <a:gdLst/>
            <a:ahLst/>
            <a:cxnLst/>
            <a:rect l="l" t="t" r="r" b="b"/>
            <a:pathLst>
              <a:path w="3429000">
                <a:moveTo>
                  <a:pt x="0" y="0"/>
                </a:moveTo>
                <a:lnTo>
                  <a:pt x="3429000" y="0"/>
                </a:lnTo>
              </a:path>
            </a:pathLst>
          </a:custGeom>
          <a:ln w="47244">
            <a:solidFill>
              <a:srgbClr val="FFCE00"/>
            </a:solidFill>
          </a:ln>
        </p:spPr>
        <p:txBody>
          <a:bodyPr wrap="square" lIns="0" tIns="0" rIns="0" bIns="0" rtlCol="0"/>
          <a:lstStyle/>
          <a:p>
            <a:endParaRPr/>
          </a:p>
        </p:txBody>
      </p:sp>
      <p:sp>
        <p:nvSpPr>
          <p:cNvPr id="9" name="object 9"/>
          <p:cNvSpPr txBox="1"/>
          <p:nvPr/>
        </p:nvSpPr>
        <p:spPr>
          <a:xfrm>
            <a:off x="9774428" y="595630"/>
            <a:ext cx="1678305" cy="617855"/>
          </a:xfrm>
          <a:prstGeom prst="rect">
            <a:avLst/>
          </a:prstGeom>
        </p:spPr>
        <p:txBody>
          <a:bodyPr vert="horz" wrap="square" lIns="0" tIns="13335" rIns="0" bIns="0" rtlCol="0">
            <a:spAutoFit/>
          </a:bodyPr>
          <a:lstStyle/>
          <a:p>
            <a:pPr marL="12700">
              <a:lnSpc>
                <a:spcPts val="3050"/>
              </a:lnSpc>
              <a:spcBef>
                <a:spcPts val="105"/>
              </a:spcBef>
            </a:pPr>
            <a:r>
              <a:rPr sz="2600" b="1" dirty="0">
                <a:solidFill>
                  <a:srgbClr val="000099"/>
                </a:solidFill>
                <a:latin typeface="Arial"/>
                <a:cs typeface="Arial"/>
              </a:rPr>
              <a:t>BITS</a:t>
            </a:r>
            <a:r>
              <a:rPr sz="2600" b="1" spc="-85" dirty="0">
                <a:solidFill>
                  <a:srgbClr val="000099"/>
                </a:solidFill>
                <a:latin typeface="Arial"/>
                <a:cs typeface="Arial"/>
              </a:rPr>
              <a:t> </a:t>
            </a:r>
            <a:r>
              <a:rPr sz="2600" dirty="0">
                <a:solidFill>
                  <a:srgbClr val="000099"/>
                </a:solidFill>
                <a:latin typeface="Arial"/>
                <a:cs typeface="Arial"/>
              </a:rPr>
              <a:t>Pilani</a:t>
            </a:r>
            <a:endParaRPr sz="2600">
              <a:latin typeface="Arial"/>
              <a:cs typeface="Arial"/>
            </a:endParaRPr>
          </a:p>
          <a:p>
            <a:pPr marL="13970">
              <a:lnSpc>
                <a:spcPts val="1610"/>
              </a:lnSpc>
            </a:pPr>
            <a:r>
              <a:rPr sz="1400" dirty="0">
                <a:solidFill>
                  <a:srgbClr val="000099"/>
                </a:solidFill>
                <a:latin typeface="Arial"/>
                <a:cs typeface="Arial"/>
              </a:rPr>
              <a:t>Pilani</a:t>
            </a:r>
            <a:r>
              <a:rPr sz="1400" spc="-20" dirty="0">
                <a:solidFill>
                  <a:srgbClr val="000099"/>
                </a:solidFill>
                <a:latin typeface="Arial"/>
                <a:cs typeface="Arial"/>
              </a:rPr>
              <a:t> </a:t>
            </a:r>
            <a:r>
              <a:rPr sz="1400" dirty="0">
                <a:solidFill>
                  <a:srgbClr val="000099"/>
                </a:solidFill>
                <a:latin typeface="Arial"/>
                <a:cs typeface="Arial"/>
              </a:rPr>
              <a:t>Campus</a:t>
            </a:r>
            <a:endParaRPr sz="1400">
              <a:latin typeface="Arial"/>
              <a:cs typeface="Arial"/>
            </a:endParaRPr>
          </a:p>
        </p:txBody>
      </p:sp>
      <p:sp>
        <p:nvSpPr>
          <p:cNvPr id="10" name="object 10"/>
          <p:cNvSpPr txBox="1">
            <a:spLocks noGrp="1"/>
          </p:cNvSpPr>
          <p:nvPr>
            <p:ph type="title"/>
          </p:nvPr>
        </p:nvSpPr>
        <p:spPr>
          <a:xfrm>
            <a:off x="1810257" y="245490"/>
            <a:ext cx="5778500" cy="574040"/>
          </a:xfrm>
          <a:prstGeom prst="rect">
            <a:avLst/>
          </a:prstGeom>
        </p:spPr>
        <p:txBody>
          <a:bodyPr vert="horz" wrap="square" lIns="0" tIns="12700" rIns="0" bIns="0" rtlCol="0">
            <a:spAutoFit/>
          </a:bodyPr>
          <a:lstStyle/>
          <a:p>
            <a:pPr marL="12700">
              <a:lnSpc>
                <a:spcPct val="100000"/>
              </a:lnSpc>
              <a:spcBef>
                <a:spcPts val="100"/>
              </a:spcBef>
            </a:pPr>
            <a:r>
              <a:rPr sz="3600" spc="-65" dirty="0">
                <a:solidFill>
                  <a:srgbClr val="001F5F"/>
                </a:solidFill>
                <a:latin typeface="Palatino Linotype"/>
                <a:cs typeface="Palatino Linotype"/>
              </a:rPr>
              <a:t>What’s </a:t>
            </a:r>
            <a:r>
              <a:rPr sz="3600" dirty="0">
                <a:solidFill>
                  <a:srgbClr val="001F5F"/>
                </a:solidFill>
                <a:latin typeface="Palatino Linotype"/>
                <a:cs typeface="Palatino Linotype"/>
              </a:rPr>
              <a:t>easy and </a:t>
            </a:r>
            <a:r>
              <a:rPr sz="3600" spc="-65" dirty="0">
                <a:solidFill>
                  <a:srgbClr val="001F5F"/>
                </a:solidFill>
                <a:latin typeface="Palatino Linotype"/>
                <a:cs typeface="Palatino Linotype"/>
              </a:rPr>
              <a:t>what’s</a:t>
            </a:r>
            <a:r>
              <a:rPr sz="3600" spc="-25" dirty="0">
                <a:solidFill>
                  <a:srgbClr val="001F5F"/>
                </a:solidFill>
                <a:latin typeface="Palatino Linotype"/>
                <a:cs typeface="Palatino Linotype"/>
              </a:rPr>
              <a:t> </a:t>
            </a:r>
            <a:r>
              <a:rPr sz="3600" spc="-5" dirty="0">
                <a:solidFill>
                  <a:srgbClr val="001F5F"/>
                </a:solidFill>
                <a:latin typeface="Palatino Linotype"/>
                <a:cs typeface="Palatino Linotype"/>
              </a:rPr>
              <a:t>hard</a:t>
            </a:r>
            <a:endParaRPr sz="3600">
              <a:latin typeface="Palatino Linotype"/>
              <a:cs typeface="Palatino Linotype"/>
            </a:endParaRPr>
          </a:p>
        </p:txBody>
      </p:sp>
      <p:sp>
        <p:nvSpPr>
          <p:cNvPr id="11" name="object 11"/>
          <p:cNvSpPr txBox="1"/>
          <p:nvPr/>
        </p:nvSpPr>
        <p:spPr>
          <a:xfrm>
            <a:off x="871524" y="1172082"/>
            <a:ext cx="10102215" cy="4903470"/>
          </a:xfrm>
          <a:prstGeom prst="rect">
            <a:avLst/>
          </a:prstGeom>
        </p:spPr>
        <p:txBody>
          <a:bodyPr vert="horz" wrap="square" lIns="0" tIns="13335" rIns="0" bIns="0" rtlCol="0">
            <a:spAutoFit/>
          </a:bodyPr>
          <a:lstStyle/>
          <a:p>
            <a:pPr marL="12700" marR="5080">
              <a:lnSpc>
                <a:spcPct val="100000"/>
              </a:lnSpc>
              <a:spcBef>
                <a:spcPts val="105"/>
              </a:spcBef>
              <a:tabLst>
                <a:tab pos="897255" algn="l"/>
              </a:tabLst>
            </a:pPr>
            <a:r>
              <a:rPr sz="3200" dirty="0">
                <a:solidFill>
                  <a:srgbClr val="001F5F"/>
                </a:solidFill>
                <a:latin typeface="Palatino Linotype"/>
                <a:cs typeface="Palatino Linotype"/>
              </a:rPr>
              <a:t>The	following </a:t>
            </a:r>
            <a:r>
              <a:rPr sz="3200" spc="-5" dirty="0">
                <a:solidFill>
                  <a:srgbClr val="001F5F"/>
                </a:solidFill>
                <a:latin typeface="Palatino Linotype"/>
                <a:cs typeface="Palatino Linotype"/>
              </a:rPr>
              <a:t>requires </a:t>
            </a:r>
            <a:r>
              <a:rPr sz="3200" dirty="0">
                <a:solidFill>
                  <a:srgbClr val="001F5F"/>
                </a:solidFill>
                <a:latin typeface="Palatino Linotype"/>
                <a:cs typeface="Palatino Linotype"/>
              </a:rPr>
              <a:t>skill </a:t>
            </a:r>
            <a:r>
              <a:rPr sz="3200" spc="-5" dirty="0">
                <a:solidFill>
                  <a:srgbClr val="001F5F"/>
                </a:solidFill>
                <a:latin typeface="Palatino Linotype"/>
                <a:cs typeface="Palatino Linotype"/>
              </a:rPr>
              <a:t>development </a:t>
            </a:r>
            <a:r>
              <a:rPr sz="3200" dirty="0">
                <a:solidFill>
                  <a:srgbClr val="001F5F"/>
                </a:solidFill>
                <a:latin typeface="Palatino Linotype"/>
                <a:cs typeface="Palatino Linotype"/>
              </a:rPr>
              <a:t>and/or  </a:t>
            </a:r>
            <a:r>
              <a:rPr sz="3200" spc="-5" dirty="0">
                <a:solidFill>
                  <a:srgbClr val="001F5F"/>
                </a:solidFill>
                <a:latin typeface="Palatino Linotype"/>
                <a:cs typeface="Palatino Linotype"/>
              </a:rPr>
              <a:t>intelligence </a:t>
            </a:r>
            <a:r>
              <a:rPr sz="3200" dirty="0">
                <a:solidFill>
                  <a:srgbClr val="001F5F"/>
                </a:solidFill>
                <a:latin typeface="Palatino Linotype"/>
                <a:cs typeface="Palatino Linotype"/>
              </a:rPr>
              <a:t>and </a:t>
            </a:r>
            <a:r>
              <a:rPr sz="3200" spc="-5" dirty="0">
                <a:solidFill>
                  <a:srgbClr val="001F5F"/>
                </a:solidFill>
                <a:latin typeface="Palatino Linotype"/>
                <a:cs typeface="Palatino Linotype"/>
              </a:rPr>
              <a:t>only </a:t>
            </a:r>
            <a:r>
              <a:rPr sz="3200" dirty="0">
                <a:solidFill>
                  <a:srgbClr val="001F5F"/>
                </a:solidFill>
                <a:latin typeface="Palatino Linotype"/>
                <a:cs typeface="Palatino Linotype"/>
              </a:rPr>
              <a:t>some </a:t>
            </a:r>
            <a:r>
              <a:rPr sz="3200" spc="-5" dirty="0">
                <a:solidFill>
                  <a:srgbClr val="001F5F"/>
                </a:solidFill>
                <a:latin typeface="Palatino Linotype"/>
                <a:cs typeface="Palatino Linotype"/>
              </a:rPr>
              <a:t>specialists </a:t>
            </a:r>
            <a:r>
              <a:rPr sz="3200" spc="5" dirty="0">
                <a:solidFill>
                  <a:srgbClr val="001F5F"/>
                </a:solidFill>
                <a:latin typeface="Palatino Linotype"/>
                <a:cs typeface="Palatino Linotype"/>
              </a:rPr>
              <a:t>can </a:t>
            </a:r>
            <a:r>
              <a:rPr sz="3200" spc="-5" dirty="0">
                <a:solidFill>
                  <a:srgbClr val="001F5F"/>
                </a:solidFill>
                <a:latin typeface="Palatino Linotype"/>
                <a:cs typeface="Palatino Linotype"/>
              </a:rPr>
              <a:t>perform them  </a:t>
            </a:r>
            <a:r>
              <a:rPr sz="3200" spc="-15" dirty="0">
                <a:solidFill>
                  <a:srgbClr val="001F5F"/>
                </a:solidFill>
                <a:latin typeface="Palatino Linotype"/>
                <a:cs typeface="Palatino Linotype"/>
              </a:rPr>
              <a:t>well.</a:t>
            </a:r>
            <a:endParaRPr sz="3200">
              <a:latin typeface="Palatino Linotype"/>
              <a:cs typeface="Palatino Linotype"/>
            </a:endParaRPr>
          </a:p>
          <a:p>
            <a:pPr marL="336550" indent="-324485">
              <a:lnSpc>
                <a:spcPct val="100000"/>
              </a:lnSpc>
              <a:spcBef>
                <a:spcPts val="770"/>
              </a:spcBef>
              <a:buSzPct val="96875"/>
              <a:buFont typeface="Wingdings"/>
              <a:buChar char=""/>
              <a:tabLst>
                <a:tab pos="337185" algn="l"/>
              </a:tabLst>
            </a:pPr>
            <a:r>
              <a:rPr sz="3200" dirty="0">
                <a:solidFill>
                  <a:srgbClr val="001F5F"/>
                </a:solidFill>
                <a:latin typeface="Palatino Linotype"/>
                <a:cs typeface="Palatino Linotype"/>
              </a:rPr>
              <a:t>Symbolic</a:t>
            </a:r>
            <a:r>
              <a:rPr sz="3200" spc="-15" dirty="0">
                <a:solidFill>
                  <a:srgbClr val="001F5F"/>
                </a:solidFill>
                <a:latin typeface="Palatino Linotype"/>
                <a:cs typeface="Palatino Linotype"/>
              </a:rPr>
              <a:t> </a:t>
            </a:r>
            <a:r>
              <a:rPr sz="3200" spc="-5" dirty="0">
                <a:solidFill>
                  <a:srgbClr val="001F5F"/>
                </a:solidFill>
                <a:latin typeface="Palatino Linotype"/>
                <a:cs typeface="Palatino Linotype"/>
              </a:rPr>
              <a:t>integration</a:t>
            </a:r>
            <a:endParaRPr sz="3200">
              <a:latin typeface="Palatino Linotype"/>
              <a:cs typeface="Palatino Linotype"/>
            </a:endParaRPr>
          </a:p>
          <a:p>
            <a:pPr marL="336550" indent="-324485">
              <a:lnSpc>
                <a:spcPct val="100000"/>
              </a:lnSpc>
              <a:spcBef>
                <a:spcPts val="765"/>
              </a:spcBef>
              <a:buSzPct val="96875"/>
              <a:buFont typeface="Wingdings"/>
              <a:buChar char=""/>
              <a:tabLst>
                <a:tab pos="337185" algn="l"/>
              </a:tabLst>
            </a:pPr>
            <a:r>
              <a:rPr sz="3200" dirty="0">
                <a:solidFill>
                  <a:srgbClr val="001F5F"/>
                </a:solidFill>
                <a:latin typeface="Palatino Linotype"/>
                <a:cs typeface="Palatino Linotype"/>
              </a:rPr>
              <a:t>Proving</a:t>
            </a:r>
            <a:r>
              <a:rPr sz="3200" spc="-15" dirty="0">
                <a:solidFill>
                  <a:srgbClr val="001F5F"/>
                </a:solidFill>
                <a:latin typeface="Palatino Linotype"/>
                <a:cs typeface="Palatino Linotype"/>
              </a:rPr>
              <a:t> </a:t>
            </a:r>
            <a:r>
              <a:rPr sz="3200" spc="-5" dirty="0">
                <a:solidFill>
                  <a:srgbClr val="001F5F"/>
                </a:solidFill>
                <a:latin typeface="Palatino Linotype"/>
                <a:cs typeface="Palatino Linotype"/>
              </a:rPr>
              <a:t>theorems</a:t>
            </a:r>
            <a:endParaRPr sz="3200">
              <a:latin typeface="Palatino Linotype"/>
              <a:cs typeface="Palatino Linotype"/>
            </a:endParaRPr>
          </a:p>
          <a:p>
            <a:pPr marL="336550" indent="-324485">
              <a:lnSpc>
                <a:spcPct val="100000"/>
              </a:lnSpc>
              <a:spcBef>
                <a:spcPts val="770"/>
              </a:spcBef>
              <a:buSzPct val="96875"/>
              <a:buFont typeface="Wingdings"/>
              <a:buChar char=""/>
              <a:tabLst>
                <a:tab pos="337185" algn="l"/>
              </a:tabLst>
            </a:pPr>
            <a:r>
              <a:rPr sz="3200" dirty="0">
                <a:solidFill>
                  <a:srgbClr val="001F5F"/>
                </a:solidFill>
                <a:latin typeface="Palatino Linotype"/>
                <a:cs typeface="Palatino Linotype"/>
              </a:rPr>
              <a:t>Playing</a:t>
            </a:r>
            <a:r>
              <a:rPr sz="3200" spc="-20" dirty="0">
                <a:solidFill>
                  <a:srgbClr val="001F5F"/>
                </a:solidFill>
                <a:latin typeface="Palatino Linotype"/>
                <a:cs typeface="Palatino Linotype"/>
              </a:rPr>
              <a:t> </a:t>
            </a:r>
            <a:r>
              <a:rPr sz="3200" dirty="0">
                <a:solidFill>
                  <a:srgbClr val="001F5F"/>
                </a:solidFill>
                <a:latin typeface="Palatino Linotype"/>
                <a:cs typeface="Palatino Linotype"/>
              </a:rPr>
              <a:t>chess</a:t>
            </a:r>
            <a:endParaRPr sz="3200">
              <a:latin typeface="Palatino Linotype"/>
              <a:cs typeface="Palatino Linotype"/>
            </a:endParaRPr>
          </a:p>
          <a:p>
            <a:pPr marL="336550" indent="-324485">
              <a:lnSpc>
                <a:spcPct val="100000"/>
              </a:lnSpc>
              <a:spcBef>
                <a:spcPts val="770"/>
              </a:spcBef>
              <a:buSzPct val="96875"/>
              <a:buFont typeface="Wingdings"/>
              <a:buChar char=""/>
              <a:tabLst>
                <a:tab pos="337185" algn="l"/>
              </a:tabLst>
            </a:pPr>
            <a:r>
              <a:rPr sz="3200" dirty="0">
                <a:solidFill>
                  <a:srgbClr val="001F5F"/>
                </a:solidFill>
                <a:latin typeface="Palatino Linotype"/>
                <a:cs typeface="Palatino Linotype"/>
              </a:rPr>
              <a:t>Medical</a:t>
            </a:r>
            <a:r>
              <a:rPr sz="3200" spc="-20" dirty="0">
                <a:solidFill>
                  <a:srgbClr val="001F5F"/>
                </a:solidFill>
                <a:latin typeface="Palatino Linotype"/>
                <a:cs typeface="Palatino Linotype"/>
              </a:rPr>
              <a:t> </a:t>
            </a:r>
            <a:r>
              <a:rPr sz="3200" dirty="0">
                <a:solidFill>
                  <a:srgbClr val="001F5F"/>
                </a:solidFill>
                <a:latin typeface="Palatino Linotype"/>
                <a:cs typeface="Palatino Linotype"/>
              </a:rPr>
              <a:t>diagnosis</a:t>
            </a:r>
            <a:endParaRPr sz="3200">
              <a:latin typeface="Palatino Linotype"/>
              <a:cs typeface="Palatino Linotype"/>
            </a:endParaRPr>
          </a:p>
          <a:p>
            <a:pPr marL="12700" marR="1256030">
              <a:lnSpc>
                <a:spcPct val="100000"/>
              </a:lnSpc>
              <a:spcBef>
                <a:spcPts val="770"/>
              </a:spcBef>
            </a:pPr>
            <a:r>
              <a:rPr sz="3200" dirty="0">
                <a:solidFill>
                  <a:srgbClr val="001F5F"/>
                </a:solidFill>
                <a:latin typeface="Palatino Linotype"/>
                <a:cs typeface="Palatino Linotype"/>
              </a:rPr>
              <a:t>Computer </a:t>
            </a:r>
            <a:r>
              <a:rPr sz="3200" spc="-5" dirty="0">
                <a:solidFill>
                  <a:srgbClr val="001F5F"/>
                </a:solidFill>
                <a:latin typeface="Palatino Linotype"/>
                <a:cs typeface="Palatino Linotype"/>
              </a:rPr>
              <a:t>systems </a:t>
            </a:r>
            <a:r>
              <a:rPr sz="3200" spc="-20" dirty="0">
                <a:solidFill>
                  <a:srgbClr val="001F5F"/>
                </a:solidFill>
                <a:latin typeface="Palatino Linotype"/>
                <a:cs typeface="Palatino Linotype"/>
              </a:rPr>
              <a:t>have </a:t>
            </a:r>
            <a:r>
              <a:rPr sz="3200" spc="5" dirty="0">
                <a:solidFill>
                  <a:srgbClr val="001F5F"/>
                </a:solidFill>
                <a:latin typeface="Palatino Linotype"/>
                <a:cs typeface="Palatino Linotype"/>
              </a:rPr>
              <a:t>made </a:t>
            </a:r>
            <a:r>
              <a:rPr sz="3200" dirty="0">
                <a:solidFill>
                  <a:srgbClr val="001F5F"/>
                </a:solidFill>
                <a:latin typeface="Palatino Linotype"/>
                <a:cs typeface="Palatino Linotype"/>
              </a:rPr>
              <a:t>an </a:t>
            </a:r>
            <a:r>
              <a:rPr sz="3200" spc="-5" dirty="0">
                <a:solidFill>
                  <a:srgbClr val="001F5F"/>
                </a:solidFill>
                <a:latin typeface="Palatino Linotype"/>
                <a:cs typeface="Palatino Linotype"/>
              </a:rPr>
              <a:t>achievement in  </a:t>
            </a:r>
            <a:r>
              <a:rPr sz="3200" dirty="0">
                <a:solidFill>
                  <a:srgbClr val="001F5F"/>
                </a:solidFill>
                <a:latin typeface="Palatino Linotype"/>
                <a:cs typeface="Palatino Linotype"/>
              </a:rPr>
              <a:t>accomplishing </a:t>
            </a:r>
            <a:r>
              <a:rPr sz="3200" spc="-5" dirty="0">
                <a:solidFill>
                  <a:srgbClr val="001F5F"/>
                </a:solidFill>
                <a:latin typeface="Palatino Linotype"/>
                <a:cs typeface="Palatino Linotype"/>
              </a:rPr>
              <a:t>these tasks.</a:t>
            </a:r>
            <a:endParaRPr sz="3200">
              <a:latin typeface="Palatino Linotype"/>
              <a:cs typeface="Palatino Linotype"/>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0A0F58-637F-47DC-8FEB-C4C8A39AC2F0}"/>
              </a:ext>
            </a:extLst>
          </p:cNvPr>
          <p:cNvSpPr>
            <a:spLocks noGrp="1"/>
          </p:cNvSpPr>
          <p:nvPr>
            <p:ph idx="1"/>
          </p:nvPr>
        </p:nvSpPr>
        <p:spPr/>
        <p:txBody>
          <a:bodyPr/>
          <a:lstStyle/>
          <a:p>
            <a:r>
              <a:rPr lang="en-US" dirty="0"/>
              <a:t>Thank You</a:t>
            </a:r>
          </a:p>
        </p:txBody>
      </p:sp>
      <p:sp>
        <p:nvSpPr>
          <p:cNvPr id="3" name="Content Placeholder 2">
            <a:extLst>
              <a:ext uri="{FF2B5EF4-FFF2-40B4-BE49-F238E27FC236}">
                <a16:creationId xmlns:a16="http://schemas.microsoft.com/office/drawing/2014/main" id="{73621E53-30C3-4DFA-87EF-24AC5AE16681}"/>
              </a:ext>
            </a:extLst>
          </p:cNvPr>
          <p:cNvSpPr>
            <a:spLocks noGrp="1"/>
          </p:cNvSpPr>
          <p:nvPr>
            <p:ph sz="quarter" idx="10"/>
          </p:nvPr>
        </p:nvSpPr>
        <p:spPr/>
        <p:txBody>
          <a:bodyPr/>
          <a:lstStyle/>
          <a:p>
            <a:endParaRPr lang="en-US"/>
          </a:p>
        </p:txBody>
      </p:sp>
    </p:spTree>
    <p:extLst>
      <p:ext uri="{BB962C8B-B14F-4D97-AF65-F5344CB8AC3E}">
        <p14:creationId xmlns:p14="http://schemas.microsoft.com/office/powerpoint/2010/main" val="239189658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1999" cy="6857997"/>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4280915"/>
            <a:ext cx="12192000" cy="2577465"/>
          </a:xfrm>
          <a:custGeom>
            <a:avLst/>
            <a:gdLst/>
            <a:ahLst/>
            <a:cxnLst/>
            <a:rect l="l" t="t" r="r" b="b"/>
            <a:pathLst>
              <a:path w="12192000" h="2577465">
                <a:moveTo>
                  <a:pt x="0" y="2577083"/>
                </a:moveTo>
                <a:lnTo>
                  <a:pt x="12192000" y="2577083"/>
                </a:lnTo>
                <a:lnTo>
                  <a:pt x="12192000" y="0"/>
                </a:lnTo>
                <a:lnTo>
                  <a:pt x="0" y="0"/>
                </a:lnTo>
                <a:lnTo>
                  <a:pt x="0" y="2577083"/>
                </a:lnTo>
                <a:close/>
              </a:path>
            </a:pathLst>
          </a:custGeom>
          <a:solidFill>
            <a:srgbClr val="FFFFFF"/>
          </a:solidFill>
        </p:spPr>
        <p:txBody>
          <a:bodyPr wrap="square" lIns="0" tIns="0" rIns="0" bIns="0" rtlCol="0"/>
          <a:lstStyle/>
          <a:p>
            <a:endParaRPr/>
          </a:p>
        </p:txBody>
      </p:sp>
      <p:sp>
        <p:nvSpPr>
          <p:cNvPr id="4" name="object 4"/>
          <p:cNvSpPr/>
          <p:nvPr/>
        </p:nvSpPr>
        <p:spPr>
          <a:xfrm>
            <a:off x="0" y="4280915"/>
            <a:ext cx="12192000" cy="2577465"/>
          </a:xfrm>
          <a:custGeom>
            <a:avLst/>
            <a:gdLst/>
            <a:ahLst/>
            <a:cxnLst/>
            <a:rect l="l" t="t" r="r" b="b"/>
            <a:pathLst>
              <a:path w="12192000" h="2577465">
                <a:moveTo>
                  <a:pt x="0" y="2577083"/>
                </a:moveTo>
                <a:lnTo>
                  <a:pt x="12192000" y="2577083"/>
                </a:lnTo>
                <a:lnTo>
                  <a:pt x="12192000" y="0"/>
                </a:lnTo>
                <a:lnTo>
                  <a:pt x="0" y="0"/>
                </a:lnTo>
                <a:lnTo>
                  <a:pt x="0" y="2577083"/>
                </a:lnTo>
                <a:close/>
              </a:path>
            </a:pathLst>
          </a:custGeom>
          <a:ln w="6350">
            <a:solidFill>
              <a:srgbClr val="4471C4"/>
            </a:solidFill>
          </a:ln>
        </p:spPr>
        <p:txBody>
          <a:bodyPr wrap="square" lIns="0" tIns="0" rIns="0" bIns="0" rtlCol="0"/>
          <a:lstStyle/>
          <a:p>
            <a:endParaRPr/>
          </a:p>
        </p:txBody>
      </p:sp>
      <p:sp>
        <p:nvSpPr>
          <p:cNvPr id="5" name="object 5"/>
          <p:cNvSpPr/>
          <p:nvPr/>
        </p:nvSpPr>
        <p:spPr>
          <a:xfrm>
            <a:off x="8839200" y="0"/>
            <a:ext cx="2924555" cy="691896"/>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843528" y="6813803"/>
            <a:ext cx="3862070" cy="0"/>
          </a:xfrm>
          <a:custGeom>
            <a:avLst/>
            <a:gdLst/>
            <a:ahLst/>
            <a:cxnLst/>
            <a:rect l="l" t="t" r="r" b="b"/>
            <a:pathLst>
              <a:path w="3862070">
                <a:moveTo>
                  <a:pt x="0" y="0"/>
                </a:moveTo>
                <a:lnTo>
                  <a:pt x="3861816" y="0"/>
                </a:lnTo>
              </a:path>
            </a:pathLst>
          </a:custGeom>
          <a:ln w="76200">
            <a:solidFill>
              <a:srgbClr val="76C2E4"/>
            </a:solidFill>
          </a:ln>
        </p:spPr>
        <p:txBody>
          <a:bodyPr wrap="square" lIns="0" tIns="0" rIns="0" bIns="0" rtlCol="0"/>
          <a:lstStyle/>
          <a:p>
            <a:endParaRPr/>
          </a:p>
        </p:txBody>
      </p:sp>
      <p:sp>
        <p:nvSpPr>
          <p:cNvPr id="7" name="object 7"/>
          <p:cNvSpPr/>
          <p:nvPr/>
        </p:nvSpPr>
        <p:spPr>
          <a:xfrm>
            <a:off x="0" y="6813803"/>
            <a:ext cx="3843654" cy="0"/>
          </a:xfrm>
          <a:custGeom>
            <a:avLst/>
            <a:gdLst/>
            <a:ahLst/>
            <a:cxnLst/>
            <a:rect l="l" t="t" r="r" b="b"/>
            <a:pathLst>
              <a:path w="3843654">
                <a:moveTo>
                  <a:pt x="0" y="0"/>
                </a:moveTo>
                <a:lnTo>
                  <a:pt x="3843528" y="0"/>
                </a:lnTo>
              </a:path>
            </a:pathLst>
          </a:custGeom>
          <a:ln w="76200">
            <a:solidFill>
              <a:srgbClr val="FBAF17"/>
            </a:solidFill>
          </a:ln>
        </p:spPr>
        <p:txBody>
          <a:bodyPr wrap="square" lIns="0" tIns="0" rIns="0" bIns="0" rtlCol="0"/>
          <a:lstStyle/>
          <a:p>
            <a:endParaRPr/>
          </a:p>
        </p:txBody>
      </p:sp>
      <p:sp>
        <p:nvSpPr>
          <p:cNvPr id="8" name="object 8"/>
          <p:cNvSpPr/>
          <p:nvPr/>
        </p:nvSpPr>
        <p:spPr>
          <a:xfrm>
            <a:off x="7705343" y="6813803"/>
            <a:ext cx="3860800" cy="0"/>
          </a:xfrm>
          <a:custGeom>
            <a:avLst/>
            <a:gdLst/>
            <a:ahLst/>
            <a:cxnLst/>
            <a:rect l="l" t="t" r="r" b="b"/>
            <a:pathLst>
              <a:path w="3860800">
                <a:moveTo>
                  <a:pt x="0" y="0"/>
                </a:moveTo>
                <a:lnTo>
                  <a:pt x="3860292" y="0"/>
                </a:lnTo>
              </a:path>
            </a:pathLst>
          </a:custGeom>
          <a:ln w="76200">
            <a:solidFill>
              <a:srgbClr val="FF0000"/>
            </a:solidFill>
          </a:ln>
        </p:spPr>
        <p:txBody>
          <a:bodyPr wrap="square" lIns="0" tIns="0" rIns="0" bIns="0" rtlCol="0"/>
          <a:lstStyle/>
          <a:p>
            <a:endParaRPr/>
          </a:p>
        </p:txBody>
      </p:sp>
      <p:sp>
        <p:nvSpPr>
          <p:cNvPr id="9" name="object 9"/>
          <p:cNvSpPr txBox="1">
            <a:spLocks noGrp="1"/>
          </p:cNvSpPr>
          <p:nvPr>
            <p:ph type="title"/>
          </p:nvPr>
        </p:nvSpPr>
        <p:spPr>
          <a:prstGeom prst="rect">
            <a:avLst/>
          </a:prstGeom>
        </p:spPr>
        <p:txBody>
          <a:bodyPr vert="horz" wrap="square" lIns="0" tIns="13335" rIns="0" bIns="0" rtlCol="0">
            <a:spAutoFit/>
          </a:bodyPr>
          <a:lstStyle/>
          <a:p>
            <a:pPr marL="9075420">
              <a:lnSpc>
                <a:spcPts val="3375"/>
              </a:lnSpc>
              <a:spcBef>
                <a:spcPts val="105"/>
              </a:spcBef>
            </a:pPr>
            <a:r>
              <a:rPr b="1" spc="-120" dirty="0">
                <a:latin typeface="Arial"/>
                <a:cs typeface="Arial"/>
              </a:rPr>
              <a:t>BITS</a:t>
            </a:r>
            <a:r>
              <a:rPr b="1" spc="-355" dirty="0">
                <a:latin typeface="Arial"/>
                <a:cs typeface="Arial"/>
              </a:rPr>
              <a:t> </a:t>
            </a:r>
            <a:r>
              <a:rPr spc="-130" dirty="0"/>
              <a:t>Pilani</a:t>
            </a:r>
          </a:p>
          <a:p>
            <a:pPr marL="8814435">
              <a:lnSpc>
                <a:spcPts val="1335"/>
              </a:lnSpc>
            </a:pPr>
            <a:r>
              <a:rPr sz="1200" spc="-5" dirty="0"/>
              <a:t>Pilani</a:t>
            </a:r>
            <a:r>
              <a:rPr sz="1200" spc="-30" dirty="0"/>
              <a:t> </a:t>
            </a:r>
            <a:r>
              <a:rPr sz="1200" dirty="0"/>
              <a:t>Campus</a:t>
            </a:r>
            <a:endParaRPr sz="1200"/>
          </a:p>
        </p:txBody>
      </p:sp>
      <p:sp>
        <p:nvSpPr>
          <p:cNvPr id="10" name="object 10"/>
          <p:cNvSpPr txBox="1"/>
          <p:nvPr/>
        </p:nvSpPr>
        <p:spPr>
          <a:xfrm>
            <a:off x="728268" y="4280763"/>
            <a:ext cx="5726430" cy="1165860"/>
          </a:xfrm>
          <a:prstGeom prst="rect">
            <a:avLst/>
          </a:prstGeom>
        </p:spPr>
        <p:txBody>
          <a:bodyPr vert="horz" wrap="square" lIns="0" tIns="12065" rIns="0" bIns="0" rtlCol="0">
            <a:spAutoFit/>
          </a:bodyPr>
          <a:lstStyle/>
          <a:p>
            <a:pPr marL="1766570" marR="5080" indent="-1754505">
              <a:lnSpc>
                <a:spcPct val="116900"/>
              </a:lnSpc>
              <a:spcBef>
                <a:spcPts val="95"/>
              </a:spcBef>
            </a:pPr>
            <a:r>
              <a:rPr sz="3200" b="1" spc="-145" dirty="0">
                <a:latin typeface="Trebuchet MS"/>
                <a:cs typeface="Trebuchet MS"/>
              </a:rPr>
              <a:t>Contents:RBFS</a:t>
            </a:r>
            <a:r>
              <a:rPr sz="3200" b="1" spc="-455" dirty="0">
                <a:latin typeface="Trebuchet MS"/>
                <a:cs typeface="Trebuchet MS"/>
              </a:rPr>
              <a:t> </a:t>
            </a:r>
            <a:r>
              <a:rPr sz="3200" b="1" spc="-140" dirty="0">
                <a:latin typeface="Trebuchet MS"/>
                <a:cs typeface="Trebuchet MS"/>
              </a:rPr>
              <a:t>Analysis</a:t>
            </a:r>
            <a:r>
              <a:rPr sz="3200" b="1" spc="-305" dirty="0">
                <a:latin typeface="Trebuchet MS"/>
                <a:cs typeface="Trebuchet MS"/>
              </a:rPr>
              <a:t> </a:t>
            </a:r>
            <a:r>
              <a:rPr sz="3200" b="1" spc="-105" dirty="0">
                <a:latin typeface="Trebuchet MS"/>
                <a:cs typeface="Trebuchet MS"/>
              </a:rPr>
              <a:t>and</a:t>
            </a:r>
            <a:r>
              <a:rPr sz="3200" b="1" spc="-320" dirty="0">
                <a:latin typeface="Trebuchet MS"/>
                <a:cs typeface="Trebuchet MS"/>
              </a:rPr>
              <a:t> </a:t>
            </a:r>
            <a:r>
              <a:rPr sz="3200" b="1" spc="-120" dirty="0">
                <a:latin typeface="Trebuchet MS"/>
                <a:cs typeface="Trebuchet MS"/>
              </a:rPr>
              <a:t>SMA*  </a:t>
            </a:r>
            <a:r>
              <a:rPr sz="3200" b="1" spc="-125" dirty="0">
                <a:latin typeface="Trebuchet MS"/>
                <a:cs typeface="Trebuchet MS"/>
              </a:rPr>
              <a:t>Local</a:t>
            </a:r>
            <a:r>
              <a:rPr sz="3200" b="1" spc="-285" dirty="0">
                <a:latin typeface="Trebuchet MS"/>
                <a:cs typeface="Trebuchet MS"/>
              </a:rPr>
              <a:t> </a:t>
            </a:r>
            <a:r>
              <a:rPr sz="3200" b="1" spc="-135" dirty="0">
                <a:latin typeface="Trebuchet MS"/>
                <a:cs typeface="Trebuchet MS"/>
              </a:rPr>
              <a:t>Search</a:t>
            </a:r>
            <a:endParaRPr sz="3200">
              <a:latin typeface="Trebuchet MS"/>
              <a:cs typeface="Trebuchet MS"/>
            </a:endParaRPr>
          </a:p>
        </p:txBody>
      </p:sp>
    </p:spTree>
    <p:extLst>
      <p:ext uri="{BB962C8B-B14F-4D97-AF65-F5344CB8AC3E}">
        <p14:creationId xmlns:p14="http://schemas.microsoft.com/office/powerpoint/2010/main" val="160853687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407777" y="6625843"/>
            <a:ext cx="1706245" cy="193675"/>
          </a:xfrm>
          <a:prstGeom prst="rect">
            <a:avLst/>
          </a:prstGeom>
        </p:spPr>
        <p:txBody>
          <a:bodyPr vert="horz" wrap="square" lIns="0" tIns="12700" rIns="0" bIns="0" rtlCol="0">
            <a:spAutoFit/>
          </a:bodyPr>
          <a:lstStyle/>
          <a:p>
            <a:pPr marL="12700">
              <a:lnSpc>
                <a:spcPct val="100000"/>
              </a:lnSpc>
              <a:spcBef>
                <a:spcPts val="100"/>
              </a:spcBef>
            </a:pPr>
            <a:r>
              <a:rPr sz="1100" b="1" spc="-5" dirty="0">
                <a:solidFill>
                  <a:srgbClr val="0F1141"/>
                </a:solidFill>
                <a:latin typeface="Arial"/>
                <a:cs typeface="Arial"/>
              </a:rPr>
              <a:t>BITS </a:t>
            </a:r>
            <a:r>
              <a:rPr sz="1100" spc="-5" dirty="0">
                <a:solidFill>
                  <a:srgbClr val="0F1141"/>
                </a:solidFill>
                <a:latin typeface="Arial"/>
                <a:cs typeface="Arial"/>
              </a:rPr>
              <a:t>Pilani, Pilani</a:t>
            </a:r>
            <a:r>
              <a:rPr sz="1100" spc="-20" dirty="0">
                <a:solidFill>
                  <a:srgbClr val="0F1141"/>
                </a:solidFill>
                <a:latin typeface="Arial"/>
                <a:cs typeface="Arial"/>
              </a:rPr>
              <a:t> </a:t>
            </a:r>
            <a:r>
              <a:rPr sz="1100" dirty="0">
                <a:solidFill>
                  <a:srgbClr val="0F1141"/>
                </a:solidFill>
                <a:latin typeface="Arial"/>
                <a:cs typeface="Arial"/>
              </a:rPr>
              <a:t>Campus</a:t>
            </a:r>
            <a:endParaRPr sz="1100">
              <a:latin typeface="Arial"/>
              <a:cs typeface="Arial"/>
            </a:endParaRPr>
          </a:p>
        </p:txBody>
      </p:sp>
      <p:sp>
        <p:nvSpPr>
          <p:cNvPr id="3" name="object 3"/>
          <p:cNvSpPr/>
          <p:nvPr/>
        </p:nvSpPr>
        <p:spPr>
          <a:xfrm>
            <a:off x="6173723" y="6574535"/>
            <a:ext cx="3106420" cy="0"/>
          </a:xfrm>
          <a:custGeom>
            <a:avLst/>
            <a:gdLst/>
            <a:ahLst/>
            <a:cxnLst/>
            <a:rect l="l" t="t" r="r" b="b"/>
            <a:pathLst>
              <a:path w="3106420">
                <a:moveTo>
                  <a:pt x="0" y="0"/>
                </a:moveTo>
                <a:lnTo>
                  <a:pt x="3105912" y="0"/>
                </a:lnTo>
              </a:path>
            </a:pathLst>
          </a:custGeom>
          <a:ln w="48768">
            <a:solidFill>
              <a:srgbClr val="76C2E4"/>
            </a:solidFill>
          </a:ln>
        </p:spPr>
        <p:txBody>
          <a:bodyPr wrap="square" lIns="0" tIns="0" rIns="0" bIns="0" rtlCol="0"/>
          <a:lstStyle/>
          <a:p>
            <a:endParaRPr/>
          </a:p>
        </p:txBody>
      </p:sp>
      <p:sp>
        <p:nvSpPr>
          <p:cNvPr id="4" name="object 4"/>
          <p:cNvSpPr/>
          <p:nvPr/>
        </p:nvSpPr>
        <p:spPr>
          <a:xfrm>
            <a:off x="9211056" y="6573011"/>
            <a:ext cx="2981325" cy="0"/>
          </a:xfrm>
          <a:custGeom>
            <a:avLst/>
            <a:gdLst/>
            <a:ahLst/>
            <a:cxnLst/>
            <a:rect l="l" t="t" r="r" b="b"/>
            <a:pathLst>
              <a:path w="2981325">
                <a:moveTo>
                  <a:pt x="0" y="0"/>
                </a:moveTo>
                <a:lnTo>
                  <a:pt x="2980944" y="0"/>
                </a:lnTo>
              </a:path>
            </a:pathLst>
          </a:custGeom>
          <a:ln w="45720">
            <a:solidFill>
              <a:srgbClr val="E21C23"/>
            </a:solidFill>
          </a:ln>
        </p:spPr>
        <p:txBody>
          <a:bodyPr wrap="square" lIns="0" tIns="0" rIns="0" bIns="0" rtlCol="0"/>
          <a:lstStyle/>
          <a:p>
            <a:endParaRPr/>
          </a:p>
        </p:txBody>
      </p:sp>
      <p:sp>
        <p:nvSpPr>
          <p:cNvPr id="5" name="object 5"/>
          <p:cNvSpPr/>
          <p:nvPr/>
        </p:nvSpPr>
        <p:spPr>
          <a:xfrm>
            <a:off x="2779776" y="6574535"/>
            <a:ext cx="3441700" cy="0"/>
          </a:xfrm>
          <a:custGeom>
            <a:avLst/>
            <a:gdLst/>
            <a:ahLst/>
            <a:cxnLst/>
            <a:rect l="l" t="t" r="r" b="b"/>
            <a:pathLst>
              <a:path w="3441700">
                <a:moveTo>
                  <a:pt x="0" y="0"/>
                </a:moveTo>
                <a:lnTo>
                  <a:pt x="3441191" y="0"/>
                </a:lnTo>
              </a:path>
            </a:pathLst>
          </a:custGeom>
          <a:ln w="48768">
            <a:solidFill>
              <a:srgbClr val="FBAF17"/>
            </a:solidFill>
          </a:ln>
        </p:spPr>
        <p:txBody>
          <a:bodyPr wrap="square" lIns="0" tIns="0" rIns="0" bIns="0" rtlCol="0"/>
          <a:lstStyle/>
          <a:p>
            <a:endParaRPr/>
          </a:p>
        </p:txBody>
      </p:sp>
      <p:sp>
        <p:nvSpPr>
          <p:cNvPr id="6" name="object 6"/>
          <p:cNvSpPr/>
          <p:nvPr/>
        </p:nvSpPr>
        <p:spPr>
          <a:xfrm>
            <a:off x="8839200" y="0"/>
            <a:ext cx="2924555" cy="691896"/>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5993891" y="6576059"/>
            <a:ext cx="3106420" cy="0"/>
          </a:xfrm>
          <a:custGeom>
            <a:avLst/>
            <a:gdLst/>
            <a:ahLst/>
            <a:cxnLst/>
            <a:rect l="l" t="t" r="r" b="b"/>
            <a:pathLst>
              <a:path w="3106420">
                <a:moveTo>
                  <a:pt x="0" y="0"/>
                </a:moveTo>
                <a:lnTo>
                  <a:pt x="3105912" y="0"/>
                </a:lnTo>
              </a:path>
            </a:pathLst>
          </a:custGeom>
          <a:ln w="45720">
            <a:solidFill>
              <a:srgbClr val="76C2E4"/>
            </a:solidFill>
          </a:ln>
        </p:spPr>
        <p:txBody>
          <a:bodyPr wrap="square" lIns="0" tIns="0" rIns="0" bIns="0" rtlCol="0"/>
          <a:lstStyle/>
          <a:p>
            <a:endParaRPr/>
          </a:p>
        </p:txBody>
      </p:sp>
      <p:sp>
        <p:nvSpPr>
          <p:cNvPr id="8" name="object 8"/>
          <p:cNvSpPr/>
          <p:nvPr/>
        </p:nvSpPr>
        <p:spPr>
          <a:xfrm>
            <a:off x="2845307" y="6576059"/>
            <a:ext cx="3148965" cy="0"/>
          </a:xfrm>
          <a:custGeom>
            <a:avLst/>
            <a:gdLst/>
            <a:ahLst/>
            <a:cxnLst/>
            <a:rect l="l" t="t" r="r" b="b"/>
            <a:pathLst>
              <a:path w="3148965">
                <a:moveTo>
                  <a:pt x="0" y="0"/>
                </a:moveTo>
                <a:lnTo>
                  <a:pt x="3148584" y="0"/>
                </a:lnTo>
              </a:path>
            </a:pathLst>
          </a:custGeom>
          <a:ln w="45720">
            <a:solidFill>
              <a:srgbClr val="FBAF17"/>
            </a:solidFill>
          </a:ln>
        </p:spPr>
        <p:txBody>
          <a:bodyPr wrap="square" lIns="0" tIns="0" rIns="0" bIns="0" rtlCol="0"/>
          <a:lstStyle/>
          <a:p>
            <a:endParaRPr/>
          </a:p>
        </p:txBody>
      </p:sp>
      <p:sp>
        <p:nvSpPr>
          <p:cNvPr id="9" name="object 9"/>
          <p:cNvSpPr/>
          <p:nvPr/>
        </p:nvSpPr>
        <p:spPr>
          <a:xfrm>
            <a:off x="9087611" y="6576059"/>
            <a:ext cx="3104515" cy="0"/>
          </a:xfrm>
          <a:custGeom>
            <a:avLst/>
            <a:gdLst/>
            <a:ahLst/>
            <a:cxnLst/>
            <a:rect l="l" t="t" r="r" b="b"/>
            <a:pathLst>
              <a:path w="3104515">
                <a:moveTo>
                  <a:pt x="0" y="0"/>
                </a:moveTo>
                <a:lnTo>
                  <a:pt x="3104388" y="0"/>
                </a:lnTo>
              </a:path>
            </a:pathLst>
          </a:custGeom>
          <a:ln w="45720">
            <a:solidFill>
              <a:srgbClr val="FF0000"/>
            </a:solidFill>
          </a:ln>
        </p:spPr>
        <p:txBody>
          <a:bodyPr wrap="square" lIns="0" tIns="0" rIns="0" bIns="0" rtlCol="0"/>
          <a:lstStyle/>
          <a:p>
            <a:endParaRPr/>
          </a:p>
        </p:txBody>
      </p:sp>
      <p:sp>
        <p:nvSpPr>
          <p:cNvPr id="10" name="object 10"/>
          <p:cNvSpPr/>
          <p:nvPr/>
        </p:nvSpPr>
        <p:spPr>
          <a:xfrm>
            <a:off x="3150107" y="1318260"/>
            <a:ext cx="3104515" cy="0"/>
          </a:xfrm>
          <a:custGeom>
            <a:avLst/>
            <a:gdLst/>
            <a:ahLst/>
            <a:cxnLst/>
            <a:rect l="l" t="t" r="r" b="b"/>
            <a:pathLst>
              <a:path w="3104515">
                <a:moveTo>
                  <a:pt x="0" y="0"/>
                </a:moveTo>
                <a:lnTo>
                  <a:pt x="3104388" y="0"/>
                </a:lnTo>
              </a:path>
            </a:pathLst>
          </a:custGeom>
          <a:ln w="45720">
            <a:solidFill>
              <a:srgbClr val="76C2E4"/>
            </a:solidFill>
          </a:ln>
        </p:spPr>
        <p:txBody>
          <a:bodyPr wrap="square" lIns="0" tIns="0" rIns="0" bIns="0" rtlCol="0"/>
          <a:lstStyle/>
          <a:p>
            <a:endParaRPr/>
          </a:p>
        </p:txBody>
      </p:sp>
      <p:sp>
        <p:nvSpPr>
          <p:cNvPr id="11" name="object 11"/>
          <p:cNvSpPr/>
          <p:nvPr/>
        </p:nvSpPr>
        <p:spPr>
          <a:xfrm>
            <a:off x="0" y="1318260"/>
            <a:ext cx="3150235" cy="0"/>
          </a:xfrm>
          <a:custGeom>
            <a:avLst/>
            <a:gdLst/>
            <a:ahLst/>
            <a:cxnLst/>
            <a:rect l="l" t="t" r="r" b="b"/>
            <a:pathLst>
              <a:path w="3150235">
                <a:moveTo>
                  <a:pt x="0" y="0"/>
                </a:moveTo>
                <a:lnTo>
                  <a:pt x="3150108" y="0"/>
                </a:lnTo>
              </a:path>
            </a:pathLst>
          </a:custGeom>
          <a:ln w="45720">
            <a:solidFill>
              <a:srgbClr val="FBAF17"/>
            </a:solidFill>
          </a:ln>
        </p:spPr>
        <p:txBody>
          <a:bodyPr wrap="square" lIns="0" tIns="0" rIns="0" bIns="0" rtlCol="0"/>
          <a:lstStyle/>
          <a:p>
            <a:endParaRPr/>
          </a:p>
        </p:txBody>
      </p:sp>
      <p:sp>
        <p:nvSpPr>
          <p:cNvPr id="12" name="object 12"/>
          <p:cNvSpPr/>
          <p:nvPr/>
        </p:nvSpPr>
        <p:spPr>
          <a:xfrm>
            <a:off x="6242303" y="1318260"/>
            <a:ext cx="3104515" cy="0"/>
          </a:xfrm>
          <a:custGeom>
            <a:avLst/>
            <a:gdLst/>
            <a:ahLst/>
            <a:cxnLst/>
            <a:rect l="l" t="t" r="r" b="b"/>
            <a:pathLst>
              <a:path w="3104515">
                <a:moveTo>
                  <a:pt x="0" y="0"/>
                </a:moveTo>
                <a:lnTo>
                  <a:pt x="3104388" y="0"/>
                </a:lnTo>
              </a:path>
            </a:pathLst>
          </a:custGeom>
          <a:ln w="45720">
            <a:solidFill>
              <a:srgbClr val="FF0000"/>
            </a:solidFill>
          </a:ln>
        </p:spPr>
        <p:txBody>
          <a:bodyPr wrap="square" lIns="0" tIns="0" rIns="0" bIns="0" rtlCol="0"/>
          <a:lstStyle/>
          <a:p>
            <a:endParaRPr/>
          </a:p>
        </p:txBody>
      </p:sp>
      <p:sp>
        <p:nvSpPr>
          <p:cNvPr id="13" name="object 13"/>
          <p:cNvSpPr txBox="1"/>
          <p:nvPr/>
        </p:nvSpPr>
        <p:spPr>
          <a:xfrm>
            <a:off x="485343" y="1446148"/>
            <a:ext cx="10121900" cy="2147570"/>
          </a:xfrm>
          <a:prstGeom prst="rect">
            <a:avLst/>
          </a:prstGeom>
        </p:spPr>
        <p:txBody>
          <a:bodyPr vert="horz" wrap="square" lIns="0" tIns="12700" rIns="0" bIns="0" rtlCol="0">
            <a:spAutoFit/>
          </a:bodyPr>
          <a:lstStyle/>
          <a:p>
            <a:pPr marL="12700" marR="6276975">
              <a:lnSpc>
                <a:spcPct val="120100"/>
              </a:lnSpc>
              <a:spcBef>
                <a:spcPts val="100"/>
              </a:spcBef>
            </a:pPr>
            <a:r>
              <a:rPr sz="2400" spc="-5" dirty="0">
                <a:latin typeface="Arial"/>
                <a:cs typeface="Arial"/>
              </a:rPr>
              <a:t>Optimal if h(n) </a:t>
            </a:r>
            <a:r>
              <a:rPr sz="2400" spc="-10" dirty="0">
                <a:latin typeface="Arial"/>
                <a:cs typeface="Arial"/>
              </a:rPr>
              <a:t>is </a:t>
            </a:r>
            <a:r>
              <a:rPr sz="2400" spc="-5" dirty="0">
                <a:latin typeface="Arial"/>
                <a:cs typeface="Arial"/>
              </a:rPr>
              <a:t>admissible.  Space is</a:t>
            </a:r>
            <a:r>
              <a:rPr sz="2400" spc="5" dirty="0">
                <a:latin typeface="Arial"/>
                <a:cs typeface="Arial"/>
              </a:rPr>
              <a:t> </a:t>
            </a:r>
            <a:r>
              <a:rPr sz="2400" dirty="0">
                <a:latin typeface="Arial"/>
                <a:cs typeface="Arial"/>
              </a:rPr>
              <a:t>O(bm)</a:t>
            </a:r>
            <a:endParaRPr sz="2400">
              <a:latin typeface="Arial"/>
              <a:cs typeface="Arial"/>
            </a:endParaRPr>
          </a:p>
          <a:p>
            <a:pPr marL="12700">
              <a:lnSpc>
                <a:spcPct val="100000"/>
              </a:lnSpc>
              <a:spcBef>
                <a:spcPts val="575"/>
              </a:spcBef>
            </a:pPr>
            <a:r>
              <a:rPr sz="2400" spc="-5" dirty="0">
                <a:latin typeface="Arial"/>
                <a:cs typeface="Arial"/>
              </a:rPr>
              <a:t>Potentially exponential </a:t>
            </a:r>
            <a:r>
              <a:rPr sz="2400" dirty="0">
                <a:latin typeface="Arial"/>
                <a:cs typeface="Arial"/>
              </a:rPr>
              <a:t>time </a:t>
            </a:r>
            <a:r>
              <a:rPr sz="2400" spc="-5" dirty="0">
                <a:latin typeface="Arial"/>
                <a:cs typeface="Arial"/>
              </a:rPr>
              <a:t>in </a:t>
            </a:r>
            <a:r>
              <a:rPr sz="2400" dirty="0">
                <a:latin typeface="Arial"/>
                <a:cs typeface="Arial"/>
              </a:rPr>
              <a:t>cost </a:t>
            </a:r>
            <a:r>
              <a:rPr sz="2400" spc="-5" dirty="0">
                <a:latin typeface="Arial"/>
                <a:cs typeface="Arial"/>
              </a:rPr>
              <a:t>of</a:t>
            </a:r>
            <a:r>
              <a:rPr sz="2400" spc="75" dirty="0">
                <a:latin typeface="Arial"/>
                <a:cs typeface="Arial"/>
              </a:rPr>
              <a:t> </a:t>
            </a:r>
            <a:r>
              <a:rPr sz="2400" spc="-5" dirty="0">
                <a:latin typeface="Arial"/>
                <a:cs typeface="Arial"/>
              </a:rPr>
              <a:t>solution</a:t>
            </a:r>
            <a:endParaRPr sz="2400">
              <a:latin typeface="Arial"/>
              <a:cs typeface="Arial"/>
            </a:endParaRPr>
          </a:p>
          <a:p>
            <a:pPr marL="354965" marR="5080" indent="-342900">
              <a:lnSpc>
                <a:spcPct val="100000"/>
              </a:lnSpc>
              <a:spcBef>
                <a:spcPts val="575"/>
              </a:spcBef>
            </a:pPr>
            <a:r>
              <a:rPr sz="2400" spc="-5" dirty="0">
                <a:latin typeface="Arial"/>
                <a:cs typeface="Arial"/>
              </a:rPr>
              <a:t>Keeps more information than IDA*, but </a:t>
            </a:r>
            <a:r>
              <a:rPr sz="2400" dirty="0">
                <a:latin typeface="Arial"/>
                <a:cs typeface="Arial"/>
              </a:rPr>
              <a:t>may </a:t>
            </a:r>
            <a:r>
              <a:rPr sz="2400" spc="-5" dirty="0">
                <a:latin typeface="Arial"/>
                <a:cs typeface="Arial"/>
              </a:rPr>
              <a:t>benefit </a:t>
            </a:r>
            <a:r>
              <a:rPr sz="2400" dirty="0">
                <a:latin typeface="Arial"/>
                <a:cs typeface="Arial"/>
              </a:rPr>
              <a:t>from </a:t>
            </a:r>
            <a:r>
              <a:rPr sz="2400" spc="-5" dirty="0">
                <a:latin typeface="Arial"/>
                <a:cs typeface="Arial"/>
              </a:rPr>
              <a:t>storing even more  information</a:t>
            </a:r>
            <a:endParaRPr sz="2400">
              <a:latin typeface="Arial"/>
              <a:cs typeface="Arial"/>
            </a:endParaRPr>
          </a:p>
        </p:txBody>
      </p:sp>
      <p:sp>
        <p:nvSpPr>
          <p:cNvPr id="14" name="object 14"/>
          <p:cNvSpPr txBox="1">
            <a:spLocks noGrp="1"/>
          </p:cNvSpPr>
          <p:nvPr>
            <p:ph type="title"/>
          </p:nvPr>
        </p:nvSpPr>
        <p:spPr>
          <a:xfrm>
            <a:off x="485343" y="379221"/>
            <a:ext cx="3547745" cy="574040"/>
          </a:xfrm>
          <a:prstGeom prst="rect">
            <a:avLst/>
          </a:prstGeom>
        </p:spPr>
        <p:txBody>
          <a:bodyPr vert="horz" wrap="square" lIns="0" tIns="12700" rIns="0" bIns="0" rtlCol="0">
            <a:spAutoFit/>
          </a:bodyPr>
          <a:lstStyle/>
          <a:p>
            <a:pPr marL="12700">
              <a:lnSpc>
                <a:spcPct val="100000"/>
              </a:lnSpc>
              <a:spcBef>
                <a:spcPts val="100"/>
              </a:spcBef>
            </a:pPr>
            <a:r>
              <a:rPr sz="3600" b="1" spc="-140" dirty="0">
                <a:solidFill>
                  <a:srgbClr val="000000"/>
                </a:solidFill>
                <a:latin typeface="Arial"/>
                <a:cs typeface="Arial"/>
              </a:rPr>
              <a:t>Analysis </a:t>
            </a:r>
            <a:r>
              <a:rPr sz="3600" b="1" spc="-80" dirty="0">
                <a:solidFill>
                  <a:srgbClr val="000000"/>
                </a:solidFill>
                <a:latin typeface="Arial"/>
                <a:cs typeface="Arial"/>
              </a:rPr>
              <a:t>of</a:t>
            </a:r>
            <a:r>
              <a:rPr sz="3600" b="1" spc="-500" dirty="0">
                <a:solidFill>
                  <a:srgbClr val="000000"/>
                </a:solidFill>
                <a:latin typeface="Arial"/>
                <a:cs typeface="Arial"/>
              </a:rPr>
              <a:t> </a:t>
            </a:r>
            <a:r>
              <a:rPr sz="3600" b="1" spc="-120" dirty="0">
                <a:solidFill>
                  <a:srgbClr val="000000"/>
                </a:solidFill>
                <a:latin typeface="Arial"/>
                <a:cs typeface="Arial"/>
              </a:rPr>
              <a:t>RBFS</a:t>
            </a:r>
            <a:endParaRPr sz="3600">
              <a:latin typeface="Arial"/>
              <a:cs typeface="Arial"/>
            </a:endParaRPr>
          </a:p>
        </p:txBody>
      </p:sp>
    </p:spTree>
    <p:extLst>
      <p:ext uri="{BB962C8B-B14F-4D97-AF65-F5344CB8AC3E}">
        <p14:creationId xmlns:p14="http://schemas.microsoft.com/office/powerpoint/2010/main" val="307984490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407777" y="6625843"/>
            <a:ext cx="1706245" cy="193675"/>
          </a:xfrm>
          <a:prstGeom prst="rect">
            <a:avLst/>
          </a:prstGeom>
        </p:spPr>
        <p:txBody>
          <a:bodyPr vert="horz" wrap="square" lIns="0" tIns="12700" rIns="0" bIns="0" rtlCol="0">
            <a:spAutoFit/>
          </a:bodyPr>
          <a:lstStyle/>
          <a:p>
            <a:pPr marL="12700">
              <a:lnSpc>
                <a:spcPct val="100000"/>
              </a:lnSpc>
              <a:spcBef>
                <a:spcPts val="100"/>
              </a:spcBef>
            </a:pPr>
            <a:r>
              <a:rPr sz="1100" b="1" spc="-5" dirty="0">
                <a:solidFill>
                  <a:srgbClr val="0F1141"/>
                </a:solidFill>
                <a:latin typeface="Arial"/>
                <a:cs typeface="Arial"/>
              </a:rPr>
              <a:t>BITS </a:t>
            </a:r>
            <a:r>
              <a:rPr sz="1100" spc="-5" dirty="0">
                <a:solidFill>
                  <a:srgbClr val="0F1141"/>
                </a:solidFill>
                <a:latin typeface="Arial"/>
                <a:cs typeface="Arial"/>
              </a:rPr>
              <a:t>Pilani, Pilani</a:t>
            </a:r>
            <a:r>
              <a:rPr sz="1100" spc="-20" dirty="0">
                <a:solidFill>
                  <a:srgbClr val="0F1141"/>
                </a:solidFill>
                <a:latin typeface="Arial"/>
                <a:cs typeface="Arial"/>
              </a:rPr>
              <a:t> </a:t>
            </a:r>
            <a:r>
              <a:rPr sz="1100" dirty="0">
                <a:solidFill>
                  <a:srgbClr val="0F1141"/>
                </a:solidFill>
                <a:latin typeface="Arial"/>
                <a:cs typeface="Arial"/>
              </a:rPr>
              <a:t>Campus</a:t>
            </a:r>
            <a:endParaRPr sz="1100">
              <a:latin typeface="Arial"/>
              <a:cs typeface="Arial"/>
            </a:endParaRPr>
          </a:p>
        </p:txBody>
      </p:sp>
      <p:sp>
        <p:nvSpPr>
          <p:cNvPr id="3" name="object 3"/>
          <p:cNvSpPr/>
          <p:nvPr/>
        </p:nvSpPr>
        <p:spPr>
          <a:xfrm>
            <a:off x="6173723" y="6574535"/>
            <a:ext cx="3106420" cy="0"/>
          </a:xfrm>
          <a:custGeom>
            <a:avLst/>
            <a:gdLst/>
            <a:ahLst/>
            <a:cxnLst/>
            <a:rect l="l" t="t" r="r" b="b"/>
            <a:pathLst>
              <a:path w="3106420">
                <a:moveTo>
                  <a:pt x="0" y="0"/>
                </a:moveTo>
                <a:lnTo>
                  <a:pt x="3105912" y="0"/>
                </a:lnTo>
              </a:path>
            </a:pathLst>
          </a:custGeom>
          <a:ln w="48768">
            <a:solidFill>
              <a:srgbClr val="76C2E4"/>
            </a:solidFill>
          </a:ln>
        </p:spPr>
        <p:txBody>
          <a:bodyPr wrap="square" lIns="0" tIns="0" rIns="0" bIns="0" rtlCol="0"/>
          <a:lstStyle/>
          <a:p>
            <a:endParaRPr/>
          </a:p>
        </p:txBody>
      </p:sp>
      <p:sp>
        <p:nvSpPr>
          <p:cNvPr id="4" name="object 4"/>
          <p:cNvSpPr/>
          <p:nvPr/>
        </p:nvSpPr>
        <p:spPr>
          <a:xfrm>
            <a:off x="9211056" y="6573011"/>
            <a:ext cx="2981325" cy="0"/>
          </a:xfrm>
          <a:custGeom>
            <a:avLst/>
            <a:gdLst/>
            <a:ahLst/>
            <a:cxnLst/>
            <a:rect l="l" t="t" r="r" b="b"/>
            <a:pathLst>
              <a:path w="2981325">
                <a:moveTo>
                  <a:pt x="0" y="0"/>
                </a:moveTo>
                <a:lnTo>
                  <a:pt x="2980944" y="0"/>
                </a:lnTo>
              </a:path>
            </a:pathLst>
          </a:custGeom>
          <a:ln w="45720">
            <a:solidFill>
              <a:srgbClr val="E21C23"/>
            </a:solidFill>
          </a:ln>
        </p:spPr>
        <p:txBody>
          <a:bodyPr wrap="square" lIns="0" tIns="0" rIns="0" bIns="0" rtlCol="0"/>
          <a:lstStyle/>
          <a:p>
            <a:endParaRPr/>
          </a:p>
        </p:txBody>
      </p:sp>
      <p:sp>
        <p:nvSpPr>
          <p:cNvPr id="5" name="object 5"/>
          <p:cNvSpPr/>
          <p:nvPr/>
        </p:nvSpPr>
        <p:spPr>
          <a:xfrm>
            <a:off x="2779776" y="6574535"/>
            <a:ext cx="3441700" cy="0"/>
          </a:xfrm>
          <a:custGeom>
            <a:avLst/>
            <a:gdLst/>
            <a:ahLst/>
            <a:cxnLst/>
            <a:rect l="l" t="t" r="r" b="b"/>
            <a:pathLst>
              <a:path w="3441700">
                <a:moveTo>
                  <a:pt x="0" y="0"/>
                </a:moveTo>
                <a:lnTo>
                  <a:pt x="3441191" y="0"/>
                </a:lnTo>
              </a:path>
            </a:pathLst>
          </a:custGeom>
          <a:ln w="48768">
            <a:solidFill>
              <a:srgbClr val="FBAF17"/>
            </a:solidFill>
          </a:ln>
        </p:spPr>
        <p:txBody>
          <a:bodyPr wrap="square" lIns="0" tIns="0" rIns="0" bIns="0" rtlCol="0"/>
          <a:lstStyle/>
          <a:p>
            <a:endParaRPr/>
          </a:p>
        </p:txBody>
      </p:sp>
      <p:sp>
        <p:nvSpPr>
          <p:cNvPr id="6" name="object 6"/>
          <p:cNvSpPr/>
          <p:nvPr/>
        </p:nvSpPr>
        <p:spPr>
          <a:xfrm>
            <a:off x="8839200" y="0"/>
            <a:ext cx="2924555" cy="691896"/>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5993891" y="6576059"/>
            <a:ext cx="3106420" cy="0"/>
          </a:xfrm>
          <a:custGeom>
            <a:avLst/>
            <a:gdLst/>
            <a:ahLst/>
            <a:cxnLst/>
            <a:rect l="l" t="t" r="r" b="b"/>
            <a:pathLst>
              <a:path w="3106420">
                <a:moveTo>
                  <a:pt x="0" y="0"/>
                </a:moveTo>
                <a:lnTo>
                  <a:pt x="3105912" y="0"/>
                </a:lnTo>
              </a:path>
            </a:pathLst>
          </a:custGeom>
          <a:ln w="45720">
            <a:solidFill>
              <a:srgbClr val="76C2E4"/>
            </a:solidFill>
          </a:ln>
        </p:spPr>
        <p:txBody>
          <a:bodyPr wrap="square" lIns="0" tIns="0" rIns="0" bIns="0" rtlCol="0"/>
          <a:lstStyle/>
          <a:p>
            <a:endParaRPr/>
          </a:p>
        </p:txBody>
      </p:sp>
      <p:sp>
        <p:nvSpPr>
          <p:cNvPr id="8" name="object 8"/>
          <p:cNvSpPr/>
          <p:nvPr/>
        </p:nvSpPr>
        <p:spPr>
          <a:xfrm>
            <a:off x="2845307" y="6576059"/>
            <a:ext cx="3148965" cy="0"/>
          </a:xfrm>
          <a:custGeom>
            <a:avLst/>
            <a:gdLst/>
            <a:ahLst/>
            <a:cxnLst/>
            <a:rect l="l" t="t" r="r" b="b"/>
            <a:pathLst>
              <a:path w="3148965">
                <a:moveTo>
                  <a:pt x="0" y="0"/>
                </a:moveTo>
                <a:lnTo>
                  <a:pt x="3148584" y="0"/>
                </a:lnTo>
              </a:path>
            </a:pathLst>
          </a:custGeom>
          <a:ln w="45720">
            <a:solidFill>
              <a:srgbClr val="FBAF17"/>
            </a:solidFill>
          </a:ln>
        </p:spPr>
        <p:txBody>
          <a:bodyPr wrap="square" lIns="0" tIns="0" rIns="0" bIns="0" rtlCol="0"/>
          <a:lstStyle/>
          <a:p>
            <a:endParaRPr/>
          </a:p>
        </p:txBody>
      </p:sp>
      <p:sp>
        <p:nvSpPr>
          <p:cNvPr id="9" name="object 9"/>
          <p:cNvSpPr/>
          <p:nvPr/>
        </p:nvSpPr>
        <p:spPr>
          <a:xfrm>
            <a:off x="9087611" y="6576059"/>
            <a:ext cx="3104515" cy="0"/>
          </a:xfrm>
          <a:custGeom>
            <a:avLst/>
            <a:gdLst/>
            <a:ahLst/>
            <a:cxnLst/>
            <a:rect l="l" t="t" r="r" b="b"/>
            <a:pathLst>
              <a:path w="3104515">
                <a:moveTo>
                  <a:pt x="0" y="0"/>
                </a:moveTo>
                <a:lnTo>
                  <a:pt x="3104388" y="0"/>
                </a:lnTo>
              </a:path>
            </a:pathLst>
          </a:custGeom>
          <a:ln w="45720">
            <a:solidFill>
              <a:srgbClr val="FF0000"/>
            </a:solidFill>
          </a:ln>
        </p:spPr>
        <p:txBody>
          <a:bodyPr wrap="square" lIns="0" tIns="0" rIns="0" bIns="0" rtlCol="0"/>
          <a:lstStyle/>
          <a:p>
            <a:endParaRPr/>
          </a:p>
        </p:txBody>
      </p:sp>
      <p:sp>
        <p:nvSpPr>
          <p:cNvPr id="10" name="object 10"/>
          <p:cNvSpPr/>
          <p:nvPr/>
        </p:nvSpPr>
        <p:spPr>
          <a:xfrm>
            <a:off x="3150107" y="1318260"/>
            <a:ext cx="3104515" cy="0"/>
          </a:xfrm>
          <a:custGeom>
            <a:avLst/>
            <a:gdLst/>
            <a:ahLst/>
            <a:cxnLst/>
            <a:rect l="l" t="t" r="r" b="b"/>
            <a:pathLst>
              <a:path w="3104515">
                <a:moveTo>
                  <a:pt x="0" y="0"/>
                </a:moveTo>
                <a:lnTo>
                  <a:pt x="3104388" y="0"/>
                </a:lnTo>
              </a:path>
            </a:pathLst>
          </a:custGeom>
          <a:ln w="45720">
            <a:solidFill>
              <a:srgbClr val="76C2E4"/>
            </a:solidFill>
          </a:ln>
        </p:spPr>
        <p:txBody>
          <a:bodyPr wrap="square" lIns="0" tIns="0" rIns="0" bIns="0" rtlCol="0"/>
          <a:lstStyle/>
          <a:p>
            <a:endParaRPr/>
          </a:p>
        </p:txBody>
      </p:sp>
      <p:sp>
        <p:nvSpPr>
          <p:cNvPr id="11" name="object 11"/>
          <p:cNvSpPr/>
          <p:nvPr/>
        </p:nvSpPr>
        <p:spPr>
          <a:xfrm>
            <a:off x="0" y="1318260"/>
            <a:ext cx="3150235" cy="0"/>
          </a:xfrm>
          <a:custGeom>
            <a:avLst/>
            <a:gdLst/>
            <a:ahLst/>
            <a:cxnLst/>
            <a:rect l="l" t="t" r="r" b="b"/>
            <a:pathLst>
              <a:path w="3150235">
                <a:moveTo>
                  <a:pt x="0" y="0"/>
                </a:moveTo>
                <a:lnTo>
                  <a:pt x="3150108" y="0"/>
                </a:lnTo>
              </a:path>
            </a:pathLst>
          </a:custGeom>
          <a:ln w="45720">
            <a:solidFill>
              <a:srgbClr val="FBAF17"/>
            </a:solidFill>
          </a:ln>
        </p:spPr>
        <p:txBody>
          <a:bodyPr wrap="square" lIns="0" tIns="0" rIns="0" bIns="0" rtlCol="0"/>
          <a:lstStyle/>
          <a:p>
            <a:endParaRPr/>
          </a:p>
        </p:txBody>
      </p:sp>
      <p:sp>
        <p:nvSpPr>
          <p:cNvPr id="12" name="object 12"/>
          <p:cNvSpPr/>
          <p:nvPr/>
        </p:nvSpPr>
        <p:spPr>
          <a:xfrm>
            <a:off x="6242303" y="1318260"/>
            <a:ext cx="3104515" cy="0"/>
          </a:xfrm>
          <a:custGeom>
            <a:avLst/>
            <a:gdLst/>
            <a:ahLst/>
            <a:cxnLst/>
            <a:rect l="l" t="t" r="r" b="b"/>
            <a:pathLst>
              <a:path w="3104515">
                <a:moveTo>
                  <a:pt x="0" y="0"/>
                </a:moveTo>
                <a:lnTo>
                  <a:pt x="3104388" y="0"/>
                </a:lnTo>
              </a:path>
            </a:pathLst>
          </a:custGeom>
          <a:ln w="45720">
            <a:solidFill>
              <a:srgbClr val="FF0000"/>
            </a:solidFill>
          </a:ln>
        </p:spPr>
        <p:txBody>
          <a:bodyPr wrap="square" lIns="0" tIns="0" rIns="0" bIns="0" rtlCol="0"/>
          <a:lstStyle/>
          <a:p>
            <a:endParaRPr/>
          </a:p>
        </p:txBody>
      </p:sp>
      <p:sp>
        <p:nvSpPr>
          <p:cNvPr id="13" name="object 13"/>
          <p:cNvSpPr txBox="1"/>
          <p:nvPr/>
        </p:nvSpPr>
        <p:spPr>
          <a:xfrm>
            <a:off x="498043" y="1561127"/>
            <a:ext cx="203835" cy="340995"/>
          </a:xfrm>
          <a:prstGeom prst="rect">
            <a:avLst/>
          </a:prstGeom>
        </p:spPr>
        <p:txBody>
          <a:bodyPr vert="horz" wrap="square" lIns="0" tIns="0" rIns="0" bIns="0" rtlCol="0">
            <a:spAutoFit/>
          </a:bodyPr>
          <a:lstStyle/>
          <a:p>
            <a:pPr>
              <a:lnSpc>
                <a:spcPts val="2655"/>
              </a:lnSpc>
            </a:pPr>
            <a:r>
              <a:rPr sz="2400" dirty="0">
                <a:latin typeface="Arial"/>
                <a:cs typeface="Arial"/>
              </a:rPr>
              <a:t>Š</a:t>
            </a:r>
            <a:endParaRPr sz="2400">
              <a:latin typeface="Arial"/>
              <a:cs typeface="Arial"/>
            </a:endParaRPr>
          </a:p>
        </p:txBody>
      </p:sp>
      <p:sp>
        <p:nvSpPr>
          <p:cNvPr id="14" name="object 14"/>
          <p:cNvSpPr txBox="1">
            <a:spLocks noGrp="1"/>
          </p:cNvSpPr>
          <p:nvPr>
            <p:ph type="title"/>
          </p:nvPr>
        </p:nvSpPr>
        <p:spPr>
          <a:xfrm>
            <a:off x="485343" y="379221"/>
            <a:ext cx="5838190" cy="574040"/>
          </a:xfrm>
          <a:prstGeom prst="rect">
            <a:avLst/>
          </a:prstGeom>
        </p:spPr>
        <p:txBody>
          <a:bodyPr vert="horz" wrap="square" lIns="0" tIns="12700" rIns="0" bIns="0" rtlCol="0">
            <a:spAutoFit/>
          </a:bodyPr>
          <a:lstStyle/>
          <a:p>
            <a:pPr marL="12700">
              <a:lnSpc>
                <a:spcPct val="100000"/>
              </a:lnSpc>
              <a:spcBef>
                <a:spcPts val="100"/>
              </a:spcBef>
            </a:pPr>
            <a:r>
              <a:rPr sz="3600" b="1" spc="-120" dirty="0">
                <a:solidFill>
                  <a:srgbClr val="000000"/>
                </a:solidFill>
                <a:latin typeface="Arial"/>
                <a:cs typeface="Arial"/>
              </a:rPr>
              <a:t>SMA* </a:t>
            </a:r>
            <a:r>
              <a:rPr sz="3600" b="1" spc="-145" dirty="0">
                <a:solidFill>
                  <a:srgbClr val="000000"/>
                </a:solidFill>
                <a:latin typeface="Arial"/>
                <a:cs typeface="Arial"/>
              </a:rPr>
              <a:t>(Simplified </a:t>
            </a:r>
            <a:r>
              <a:rPr sz="3600" b="1" spc="-135" dirty="0">
                <a:solidFill>
                  <a:srgbClr val="000000"/>
                </a:solidFill>
                <a:latin typeface="Arial"/>
                <a:cs typeface="Arial"/>
              </a:rPr>
              <a:t>Memory</a:t>
            </a:r>
            <a:r>
              <a:rPr sz="3600" b="1" spc="-725" dirty="0">
                <a:solidFill>
                  <a:srgbClr val="000000"/>
                </a:solidFill>
                <a:latin typeface="Arial"/>
                <a:cs typeface="Arial"/>
              </a:rPr>
              <a:t> </a:t>
            </a:r>
            <a:r>
              <a:rPr sz="3600" b="1" spc="-105" dirty="0">
                <a:solidFill>
                  <a:srgbClr val="000000"/>
                </a:solidFill>
                <a:latin typeface="Arial"/>
                <a:cs typeface="Arial"/>
              </a:rPr>
              <a:t>A*)</a:t>
            </a:r>
            <a:endParaRPr sz="3600">
              <a:latin typeface="Arial"/>
              <a:cs typeface="Arial"/>
            </a:endParaRPr>
          </a:p>
        </p:txBody>
      </p:sp>
      <p:sp>
        <p:nvSpPr>
          <p:cNvPr id="15" name="object 15"/>
          <p:cNvSpPr/>
          <p:nvPr/>
        </p:nvSpPr>
        <p:spPr>
          <a:xfrm>
            <a:off x="0" y="1409700"/>
            <a:ext cx="11297411" cy="461010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6314152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407777" y="6625843"/>
            <a:ext cx="1706245" cy="193675"/>
          </a:xfrm>
          <a:prstGeom prst="rect">
            <a:avLst/>
          </a:prstGeom>
        </p:spPr>
        <p:txBody>
          <a:bodyPr vert="horz" wrap="square" lIns="0" tIns="12700" rIns="0" bIns="0" rtlCol="0">
            <a:spAutoFit/>
          </a:bodyPr>
          <a:lstStyle/>
          <a:p>
            <a:pPr marL="12700">
              <a:lnSpc>
                <a:spcPct val="100000"/>
              </a:lnSpc>
              <a:spcBef>
                <a:spcPts val="100"/>
              </a:spcBef>
            </a:pPr>
            <a:r>
              <a:rPr sz="1100" b="1" spc="-5" dirty="0">
                <a:solidFill>
                  <a:srgbClr val="0F1141"/>
                </a:solidFill>
                <a:latin typeface="Arial"/>
                <a:cs typeface="Arial"/>
              </a:rPr>
              <a:t>BITS </a:t>
            </a:r>
            <a:r>
              <a:rPr sz="1100" spc="-5" dirty="0">
                <a:solidFill>
                  <a:srgbClr val="0F1141"/>
                </a:solidFill>
                <a:latin typeface="Arial"/>
                <a:cs typeface="Arial"/>
              </a:rPr>
              <a:t>Pilani, Pilani</a:t>
            </a:r>
            <a:r>
              <a:rPr sz="1100" spc="-20" dirty="0">
                <a:solidFill>
                  <a:srgbClr val="0F1141"/>
                </a:solidFill>
                <a:latin typeface="Arial"/>
                <a:cs typeface="Arial"/>
              </a:rPr>
              <a:t> </a:t>
            </a:r>
            <a:r>
              <a:rPr sz="1100" dirty="0">
                <a:solidFill>
                  <a:srgbClr val="0F1141"/>
                </a:solidFill>
                <a:latin typeface="Arial"/>
                <a:cs typeface="Arial"/>
              </a:rPr>
              <a:t>Campus</a:t>
            </a:r>
            <a:endParaRPr sz="1100">
              <a:latin typeface="Arial"/>
              <a:cs typeface="Arial"/>
            </a:endParaRPr>
          </a:p>
        </p:txBody>
      </p:sp>
      <p:sp>
        <p:nvSpPr>
          <p:cNvPr id="3" name="object 3"/>
          <p:cNvSpPr/>
          <p:nvPr/>
        </p:nvSpPr>
        <p:spPr>
          <a:xfrm>
            <a:off x="6173723" y="6574535"/>
            <a:ext cx="3106420" cy="0"/>
          </a:xfrm>
          <a:custGeom>
            <a:avLst/>
            <a:gdLst/>
            <a:ahLst/>
            <a:cxnLst/>
            <a:rect l="l" t="t" r="r" b="b"/>
            <a:pathLst>
              <a:path w="3106420">
                <a:moveTo>
                  <a:pt x="0" y="0"/>
                </a:moveTo>
                <a:lnTo>
                  <a:pt x="3105912" y="0"/>
                </a:lnTo>
              </a:path>
            </a:pathLst>
          </a:custGeom>
          <a:ln w="48768">
            <a:solidFill>
              <a:srgbClr val="76C2E4"/>
            </a:solidFill>
          </a:ln>
        </p:spPr>
        <p:txBody>
          <a:bodyPr wrap="square" lIns="0" tIns="0" rIns="0" bIns="0" rtlCol="0"/>
          <a:lstStyle/>
          <a:p>
            <a:endParaRPr/>
          </a:p>
        </p:txBody>
      </p:sp>
      <p:sp>
        <p:nvSpPr>
          <p:cNvPr id="4" name="object 4"/>
          <p:cNvSpPr/>
          <p:nvPr/>
        </p:nvSpPr>
        <p:spPr>
          <a:xfrm>
            <a:off x="9211056" y="6573011"/>
            <a:ext cx="2981325" cy="0"/>
          </a:xfrm>
          <a:custGeom>
            <a:avLst/>
            <a:gdLst/>
            <a:ahLst/>
            <a:cxnLst/>
            <a:rect l="l" t="t" r="r" b="b"/>
            <a:pathLst>
              <a:path w="2981325">
                <a:moveTo>
                  <a:pt x="0" y="0"/>
                </a:moveTo>
                <a:lnTo>
                  <a:pt x="2980944" y="0"/>
                </a:lnTo>
              </a:path>
            </a:pathLst>
          </a:custGeom>
          <a:ln w="45720">
            <a:solidFill>
              <a:srgbClr val="E21C23"/>
            </a:solidFill>
          </a:ln>
        </p:spPr>
        <p:txBody>
          <a:bodyPr wrap="square" lIns="0" tIns="0" rIns="0" bIns="0" rtlCol="0"/>
          <a:lstStyle/>
          <a:p>
            <a:endParaRPr/>
          </a:p>
        </p:txBody>
      </p:sp>
      <p:sp>
        <p:nvSpPr>
          <p:cNvPr id="5" name="object 5"/>
          <p:cNvSpPr/>
          <p:nvPr/>
        </p:nvSpPr>
        <p:spPr>
          <a:xfrm>
            <a:off x="2779776" y="6574535"/>
            <a:ext cx="3441700" cy="0"/>
          </a:xfrm>
          <a:custGeom>
            <a:avLst/>
            <a:gdLst/>
            <a:ahLst/>
            <a:cxnLst/>
            <a:rect l="l" t="t" r="r" b="b"/>
            <a:pathLst>
              <a:path w="3441700">
                <a:moveTo>
                  <a:pt x="0" y="0"/>
                </a:moveTo>
                <a:lnTo>
                  <a:pt x="3441191" y="0"/>
                </a:lnTo>
              </a:path>
            </a:pathLst>
          </a:custGeom>
          <a:ln w="48768">
            <a:solidFill>
              <a:srgbClr val="FBAF17"/>
            </a:solidFill>
          </a:ln>
        </p:spPr>
        <p:txBody>
          <a:bodyPr wrap="square" lIns="0" tIns="0" rIns="0" bIns="0" rtlCol="0"/>
          <a:lstStyle/>
          <a:p>
            <a:endParaRPr/>
          </a:p>
        </p:txBody>
      </p:sp>
      <p:sp>
        <p:nvSpPr>
          <p:cNvPr id="6" name="object 6"/>
          <p:cNvSpPr/>
          <p:nvPr/>
        </p:nvSpPr>
        <p:spPr>
          <a:xfrm>
            <a:off x="8839200" y="0"/>
            <a:ext cx="2924555" cy="691896"/>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5993891" y="6576059"/>
            <a:ext cx="3106420" cy="0"/>
          </a:xfrm>
          <a:custGeom>
            <a:avLst/>
            <a:gdLst/>
            <a:ahLst/>
            <a:cxnLst/>
            <a:rect l="l" t="t" r="r" b="b"/>
            <a:pathLst>
              <a:path w="3106420">
                <a:moveTo>
                  <a:pt x="0" y="0"/>
                </a:moveTo>
                <a:lnTo>
                  <a:pt x="3105912" y="0"/>
                </a:lnTo>
              </a:path>
            </a:pathLst>
          </a:custGeom>
          <a:ln w="45720">
            <a:solidFill>
              <a:srgbClr val="76C2E4"/>
            </a:solidFill>
          </a:ln>
        </p:spPr>
        <p:txBody>
          <a:bodyPr wrap="square" lIns="0" tIns="0" rIns="0" bIns="0" rtlCol="0"/>
          <a:lstStyle/>
          <a:p>
            <a:endParaRPr/>
          </a:p>
        </p:txBody>
      </p:sp>
      <p:sp>
        <p:nvSpPr>
          <p:cNvPr id="8" name="object 8"/>
          <p:cNvSpPr/>
          <p:nvPr/>
        </p:nvSpPr>
        <p:spPr>
          <a:xfrm>
            <a:off x="2845307" y="6576059"/>
            <a:ext cx="3148965" cy="0"/>
          </a:xfrm>
          <a:custGeom>
            <a:avLst/>
            <a:gdLst/>
            <a:ahLst/>
            <a:cxnLst/>
            <a:rect l="l" t="t" r="r" b="b"/>
            <a:pathLst>
              <a:path w="3148965">
                <a:moveTo>
                  <a:pt x="0" y="0"/>
                </a:moveTo>
                <a:lnTo>
                  <a:pt x="3148584" y="0"/>
                </a:lnTo>
              </a:path>
            </a:pathLst>
          </a:custGeom>
          <a:ln w="45720">
            <a:solidFill>
              <a:srgbClr val="FBAF17"/>
            </a:solidFill>
          </a:ln>
        </p:spPr>
        <p:txBody>
          <a:bodyPr wrap="square" lIns="0" tIns="0" rIns="0" bIns="0" rtlCol="0"/>
          <a:lstStyle/>
          <a:p>
            <a:endParaRPr/>
          </a:p>
        </p:txBody>
      </p:sp>
      <p:sp>
        <p:nvSpPr>
          <p:cNvPr id="9" name="object 9"/>
          <p:cNvSpPr/>
          <p:nvPr/>
        </p:nvSpPr>
        <p:spPr>
          <a:xfrm>
            <a:off x="9087611" y="6576059"/>
            <a:ext cx="3104515" cy="0"/>
          </a:xfrm>
          <a:custGeom>
            <a:avLst/>
            <a:gdLst/>
            <a:ahLst/>
            <a:cxnLst/>
            <a:rect l="l" t="t" r="r" b="b"/>
            <a:pathLst>
              <a:path w="3104515">
                <a:moveTo>
                  <a:pt x="0" y="0"/>
                </a:moveTo>
                <a:lnTo>
                  <a:pt x="3104388" y="0"/>
                </a:lnTo>
              </a:path>
            </a:pathLst>
          </a:custGeom>
          <a:ln w="45720">
            <a:solidFill>
              <a:srgbClr val="FF0000"/>
            </a:solidFill>
          </a:ln>
        </p:spPr>
        <p:txBody>
          <a:bodyPr wrap="square" lIns="0" tIns="0" rIns="0" bIns="0" rtlCol="0"/>
          <a:lstStyle/>
          <a:p>
            <a:endParaRPr/>
          </a:p>
        </p:txBody>
      </p:sp>
      <p:sp>
        <p:nvSpPr>
          <p:cNvPr id="10" name="object 10"/>
          <p:cNvSpPr/>
          <p:nvPr/>
        </p:nvSpPr>
        <p:spPr>
          <a:xfrm>
            <a:off x="3150107" y="1318260"/>
            <a:ext cx="3104515" cy="0"/>
          </a:xfrm>
          <a:custGeom>
            <a:avLst/>
            <a:gdLst/>
            <a:ahLst/>
            <a:cxnLst/>
            <a:rect l="l" t="t" r="r" b="b"/>
            <a:pathLst>
              <a:path w="3104515">
                <a:moveTo>
                  <a:pt x="0" y="0"/>
                </a:moveTo>
                <a:lnTo>
                  <a:pt x="3104388" y="0"/>
                </a:lnTo>
              </a:path>
            </a:pathLst>
          </a:custGeom>
          <a:ln w="45720">
            <a:solidFill>
              <a:srgbClr val="76C2E4"/>
            </a:solidFill>
          </a:ln>
        </p:spPr>
        <p:txBody>
          <a:bodyPr wrap="square" lIns="0" tIns="0" rIns="0" bIns="0" rtlCol="0"/>
          <a:lstStyle/>
          <a:p>
            <a:endParaRPr/>
          </a:p>
        </p:txBody>
      </p:sp>
      <p:sp>
        <p:nvSpPr>
          <p:cNvPr id="11" name="object 11"/>
          <p:cNvSpPr/>
          <p:nvPr/>
        </p:nvSpPr>
        <p:spPr>
          <a:xfrm>
            <a:off x="0" y="1318260"/>
            <a:ext cx="3150235" cy="0"/>
          </a:xfrm>
          <a:custGeom>
            <a:avLst/>
            <a:gdLst/>
            <a:ahLst/>
            <a:cxnLst/>
            <a:rect l="l" t="t" r="r" b="b"/>
            <a:pathLst>
              <a:path w="3150235">
                <a:moveTo>
                  <a:pt x="0" y="0"/>
                </a:moveTo>
                <a:lnTo>
                  <a:pt x="3150108" y="0"/>
                </a:lnTo>
              </a:path>
            </a:pathLst>
          </a:custGeom>
          <a:ln w="45720">
            <a:solidFill>
              <a:srgbClr val="FBAF17"/>
            </a:solidFill>
          </a:ln>
        </p:spPr>
        <p:txBody>
          <a:bodyPr wrap="square" lIns="0" tIns="0" rIns="0" bIns="0" rtlCol="0"/>
          <a:lstStyle/>
          <a:p>
            <a:endParaRPr/>
          </a:p>
        </p:txBody>
      </p:sp>
      <p:sp>
        <p:nvSpPr>
          <p:cNvPr id="12" name="object 12"/>
          <p:cNvSpPr/>
          <p:nvPr/>
        </p:nvSpPr>
        <p:spPr>
          <a:xfrm>
            <a:off x="6242303" y="1318260"/>
            <a:ext cx="3104515" cy="0"/>
          </a:xfrm>
          <a:custGeom>
            <a:avLst/>
            <a:gdLst/>
            <a:ahLst/>
            <a:cxnLst/>
            <a:rect l="l" t="t" r="r" b="b"/>
            <a:pathLst>
              <a:path w="3104515">
                <a:moveTo>
                  <a:pt x="0" y="0"/>
                </a:moveTo>
                <a:lnTo>
                  <a:pt x="3104388" y="0"/>
                </a:lnTo>
              </a:path>
            </a:pathLst>
          </a:custGeom>
          <a:ln w="45720">
            <a:solidFill>
              <a:srgbClr val="FF0000"/>
            </a:solidFill>
          </a:ln>
        </p:spPr>
        <p:txBody>
          <a:bodyPr wrap="square" lIns="0" tIns="0" rIns="0" bIns="0" rtlCol="0"/>
          <a:lstStyle/>
          <a:p>
            <a:endParaRPr/>
          </a:p>
        </p:txBody>
      </p:sp>
      <p:sp>
        <p:nvSpPr>
          <p:cNvPr id="13" name="object 13"/>
          <p:cNvSpPr txBox="1"/>
          <p:nvPr/>
        </p:nvSpPr>
        <p:spPr>
          <a:xfrm>
            <a:off x="6571640" y="2397633"/>
            <a:ext cx="3856354"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have higher </a:t>
            </a:r>
            <a:r>
              <a:rPr sz="2400" dirty="0">
                <a:latin typeface="Arial"/>
                <a:cs typeface="Arial"/>
              </a:rPr>
              <a:t>f-cost </a:t>
            </a:r>
            <a:r>
              <a:rPr sz="2400" spc="-5" dirty="0">
                <a:latin typeface="Arial"/>
                <a:cs typeface="Arial"/>
              </a:rPr>
              <a:t>than </a:t>
            </a:r>
            <a:r>
              <a:rPr sz="2400" dirty="0">
                <a:latin typeface="Arial"/>
                <a:cs typeface="Arial"/>
              </a:rPr>
              <a:t>it</a:t>
            </a:r>
            <a:r>
              <a:rPr sz="2400" spc="-25" dirty="0">
                <a:latin typeface="Arial"/>
                <a:cs typeface="Arial"/>
              </a:rPr>
              <a:t> </a:t>
            </a:r>
            <a:r>
              <a:rPr sz="2400" dirty="0">
                <a:latin typeface="Arial"/>
                <a:cs typeface="Arial"/>
              </a:rPr>
              <a:t>as:</a:t>
            </a:r>
            <a:endParaRPr sz="2400">
              <a:latin typeface="Arial"/>
              <a:cs typeface="Arial"/>
            </a:endParaRPr>
          </a:p>
        </p:txBody>
      </p:sp>
      <p:sp>
        <p:nvSpPr>
          <p:cNvPr id="14" name="object 14"/>
          <p:cNvSpPr txBox="1"/>
          <p:nvPr/>
        </p:nvSpPr>
        <p:spPr>
          <a:xfrm>
            <a:off x="485343" y="1446148"/>
            <a:ext cx="5949950" cy="2660015"/>
          </a:xfrm>
          <a:prstGeom prst="rect">
            <a:avLst/>
          </a:prstGeom>
        </p:spPr>
        <p:txBody>
          <a:bodyPr vert="horz" wrap="square" lIns="0" tIns="85725" rIns="0" bIns="0" rtlCol="0">
            <a:spAutoFit/>
          </a:bodyPr>
          <a:lstStyle/>
          <a:p>
            <a:pPr marL="202565" indent="-190500">
              <a:lnSpc>
                <a:spcPct val="100000"/>
              </a:lnSpc>
              <a:spcBef>
                <a:spcPts val="675"/>
              </a:spcBef>
              <a:buChar char="•"/>
              <a:tabLst>
                <a:tab pos="203200" algn="l"/>
              </a:tabLst>
            </a:pPr>
            <a:r>
              <a:rPr sz="2400" spc="-10" dirty="0">
                <a:latin typeface="Arial"/>
                <a:cs typeface="Arial"/>
              </a:rPr>
              <a:t>Expand </a:t>
            </a:r>
            <a:r>
              <a:rPr sz="2400" spc="-5" dirty="0">
                <a:latin typeface="Arial"/>
                <a:cs typeface="Arial"/>
              </a:rPr>
              <a:t>deepest lowest </a:t>
            </a:r>
            <a:r>
              <a:rPr sz="2400" dirty="0">
                <a:latin typeface="Arial"/>
                <a:cs typeface="Arial"/>
              </a:rPr>
              <a:t>f-cost</a:t>
            </a:r>
            <a:r>
              <a:rPr sz="2400" spc="20" dirty="0">
                <a:latin typeface="Arial"/>
                <a:cs typeface="Arial"/>
              </a:rPr>
              <a:t> </a:t>
            </a:r>
            <a:r>
              <a:rPr sz="2400" spc="-5" dirty="0">
                <a:latin typeface="Arial"/>
                <a:cs typeface="Arial"/>
              </a:rPr>
              <a:t>leaf-node</a:t>
            </a:r>
            <a:endParaRPr sz="2400">
              <a:latin typeface="Arial"/>
              <a:cs typeface="Arial"/>
            </a:endParaRPr>
          </a:p>
          <a:p>
            <a:pPr marL="202565" indent="-190500">
              <a:lnSpc>
                <a:spcPct val="100000"/>
              </a:lnSpc>
              <a:spcBef>
                <a:spcPts val="580"/>
              </a:spcBef>
              <a:buChar char="•"/>
              <a:tabLst>
                <a:tab pos="203200" algn="l"/>
              </a:tabLst>
            </a:pPr>
            <a:r>
              <a:rPr sz="2400" spc="-5" dirty="0">
                <a:latin typeface="Arial"/>
                <a:cs typeface="Arial"/>
              </a:rPr>
              <a:t>Best </a:t>
            </a:r>
            <a:r>
              <a:rPr sz="2400" dirty="0">
                <a:latin typeface="Arial"/>
                <a:cs typeface="Arial"/>
              </a:rPr>
              <a:t>first search </a:t>
            </a:r>
            <a:r>
              <a:rPr sz="2400" spc="-5" dirty="0">
                <a:latin typeface="Arial"/>
                <a:cs typeface="Arial"/>
              </a:rPr>
              <a:t>on</a:t>
            </a:r>
            <a:r>
              <a:rPr sz="2400" spc="-15" dirty="0">
                <a:latin typeface="Arial"/>
                <a:cs typeface="Arial"/>
              </a:rPr>
              <a:t> </a:t>
            </a:r>
            <a:r>
              <a:rPr sz="2400" dirty="0">
                <a:latin typeface="Arial"/>
                <a:cs typeface="Arial"/>
              </a:rPr>
              <a:t>f-cost</a:t>
            </a:r>
            <a:endParaRPr sz="2400">
              <a:latin typeface="Arial"/>
              <a:cs typeface="Arial"/>
            </a:endParaRPr>
          </a:p>
          <a:p>
            <a:pPr marL="12700" marR="5080">
              <a:lnSpc>
                <a:spcPct val="120000"/>
              </a:lnSpc>
              <a:buChar char="•"/>
              <a:tabLst>
                <a:tab pos="203200" algn="l"/>
              </a:tabLst>
            </a:pPr>
            <a:r>
              <a:rPr sz="2400" spc="-5" dirty="0">
                <a:latin typeface="Arial"/>
                <a:cs typeface="Arial"/>
              </a:rPr>
              <a:t>Update </a:t>
            </a:r>
            <a:r>
              <a:rPr sz="2400" dirty="0">
                <a:latin typeface="Arial"/>
                <a:cs typeface="Arial"/>
              </a:rPr>
              <a:t>f-cost of </a:t>
            </a:r>
            <a:r>
              <a:rPr sz="2400" spc="-5" dirty="0">
                <a:latin typeface="Arial"/>
                <a:cs typeface="Arial"/>
              </a:rPr>
              <a:t>nodes whose successors  F(node)=min(f(child1),</a:t>
            </a:r>
            <a:r>
              <a:rPr sz="2400" spc="75" dirty="0">
                <a:latin typeface="Arial"/>
                <a:cs typeface="Arial"/>
              </a:rPr>
              <a:t> </a:t>
            </a:r>
            <a:r>
              <a:rPr sz="2400" spc="-5" dirty="0">
                <a:latin typeface="Arial"/>
                <a:cs typeface="Arial"/>
              </a:rPr>
              <a:t>f(child2),…..f(childn))</a:t>
            </a:r>
            <a:endParaRPr sz="2400">
              <a:latin typeface="Arial"/>
              <a:cs typeface="Arial"/>
            </a:endParaRPr>
          </a:p>
          <a:p>
            <a:pPr marL="202565" indent="-190500">
              <a:lnSpc>
                <a:spcPct val="100000"/>
              </a:lnSpc>
              <a:spcBef>
                <a:spcPts val="575"/>
              </a:spcBef>
              <a:buChar char="•"/>
              <a:tabLst>
                <a:tab pos="203200" algn="l"/>
              </a:tabLst>
            </a:pPr>
            <a:r>
              <a:rPr sz="2400" spc="-5" dirty="0">
                <a:latin typeface="Arial"/>
                <a:cs typeface="Arial"/>
              </a:rPr>
              <a:t>Drop shallowest </a:t>
            </a:r>
            <a:r>
              <a:rPr sz="2400" dirty="0">
                <a:latin typeface="Arial"/>
                <a:cs typeface="Arial"/>
              </a:rPr>
              <a:t>&amp; </a:t>
            </a:r>
            <a:r>
              <a:rPr sz="2400" spc="-10" dirty="0">
                <a:latin typeface="Arial"/>
                <a:cs typeface="Arial"/>
              </a:rPr>
              <a:t>highest </a:t>
            </a:r>
            <a:r>
              <a:rPr sz="2400" dirty="0">
                <a:latin typeface="Arial"/>
                <a:cs typeface="Arial"/>
              </a:rPr>
              <a:t>f-cost </a:t>
            </a:r>
            <a:r>
              <a:rPr sz="2400" spc="-5" dirty="0">
                <a:latin typeface="Arial"/>
                <a:cs typeface="Arial"/>
              </a:rPr>
              <a:t>leaf</a:t>
            </a:r>
            <a:r>
              <a:rPr sz="2400" spc="20" dirty="0">
                <a:latin typeface="Arial"/>
                <a:cs typeface="Arial"/>
              </a:rPr>
              <a:t> </a:t>
            </a:r>
            <a:r>
              <a:rPr sz="2400" dirty="0">
                <a:latin typeface="Arial"/>
                <a:cs typeface="Arial"/>
              </a:rPr>
              <a:t>node</a:t>
            </a:r>
            <a:endParaRPr sz="2400">
              <a:latin typeface="Arial"/>
              <a:cs typeface="Arial"/>
            </a:endParaRPr>
          </a:p>
          <a:p>
            <a:pPr marL="202565" indent="-190500">
              <a:lnSpc>
                <a:spcPct val="100000"/>
              </a:lnSpc>
              <a:spcBef>
                <a:spcPts val="580"/>
              </a:spcBef>
              <a:buChar char="•"/>
              <a:tabLst>
                <a:tab pos="203200" algn="l"/>
              </a:tabLst>
            </a:pPr>
            <a:r>
              <a:rPr sz="2400" spc="-5" dirty="0">
                <a:latin typeface="Arial"/>
                <a:cs typeface="Arial"/>
              </a:rPr>
              <a:t>Remember best forgotten </a:t>
            </a:r>
            <a:r>
              <a:rPr sz="2400" spc="-10" dirty="0">
                <a:latin typeface="Arial"/>
                <a:cs typeface="Arial"/>
              </a:rPr>
              <a:t>descendant</a:t>
            </a:r>
            <a:endParaRPr sz="2400">
              <a:latin typeface="Arial"/>
              <a:cs typeface="Arial"/>
            </a:endParaRPr>
          </a:p>
        </p:txBody>
      </p:sp>
      <p:sp>
        <p:nvSpPr>
          <p:cNvPr id="15" name="object 15"/>
          <p:cNvSpPr txBox="1"/>
          <p:nvPr/>
        </p:nvSpPr>
        <p:spPr>
          <a:xfrm>
            <a:off x="485343" y="4153661"/>
            <a:ext cx="8393430" cy="391160"/>
          </a:xfrm>
          <a:prstGeom prst="rect">
            <a:avLst/>
          </a:prstGeom>
        </p:spPr>
        <p:txBody>
          <a:bodyPr vert="horz" wrap="square" lIns="0" tIns="12700" rIns="0" bIns="0" rtlCol="0">
            <a:spAutoFit/>
          </a:bodyPr>
          <a:lstStyle/>
          <a:p>
            <a:pPr marL="202565" indent="-190500">
              <a:lnSpc>
                <a:spcPct val="100000"/>
              </a:lnSpc>
              <a:spcBef>
                <a:spcPts val="100"/>
              </a:spcBef>
              <a:buChar char="•"/>
              <a:tabLst>
                <a:tab pos="203200" algn="l"/>
              </a:tabLst>
            </a:pPr>
            <a:r>
              <a:rPr sz="2400" spc="-5" dirty="0">
                <a:latin typeface="Arial"/>
                <a:cs typeface="Arial"/>
              </a:rPr>
              <a:t>Node at </a:t>
            </a:r>
            <a:r>
              <a:rPr sz="2400" dirty="0">
                <a:latin typeface="Arial"/>
                <a:cs typeface="Arial"/>
              </a:rPr>
              <a:t>the </a:t>
            </a:r>
            <a:r>
              <a:rPr sz="2400" spc="-5" dirty="0">
                <a:latin typeface="Arial"/>
                <a:cs typeface="Arial"/>
              </a:rPr>
              <a:t>maximum depth get </a:t>
            </a:r>
            <a:r>
              <a:rPr sz="2400" dirty="0">
                <a:latin typeface="Arial"/>
                <a:cs typeface="Arial"/>
              </a:rPr>
              <a:t>∞ cost </a:t>
            </a:r>
            <a:r>
              <a:rPr sz="2400" spc="-10" dirty="0">
                <a:latin typeface="Arial"/>
                <a:cs typeface="Arial"/>
              </a:rPr>
              <a:t>if </a:t>
            </a:r>
            <a:r>
              <a:rPr sz="2400" spc="-5" dirty="0">
                <a:latin typeface="Arial"/>
                <a:cs typeface="Arial"/>
              </a:rPr>
              <a:t>its not </a:t>
            </a:r>
            <a:r>
              <a:rPr sz="2400" dirty="0">
                <a:latin typeface="Arial"/>
                <a:cs typeface="Arial"/>
              </a:rPr>
              <a:t>a </a:t>
            </a:r>
            <a:r>
              <a:rPr sz="2400" spc="-5" dirty="0">
                <a:latin typeface="Arial"/>
                <a:cs typeface="Arial"/>
              </a:rPr>
              <a:t>goal</a:t>
            </a:r>
            <a:r>
              <a:rPr sz="2400" spc="25" dirty="0">
                <a:latin typeface="Arial"/>
                <a:cs typeface="Arial"/>
              </a:rPr>
              <a:t> </a:t>
            </a:r>
            <a:r>
              <a:rPr sz="2400" spc="-10" dirty="0">
                <a:latin typeface="Arial"/>
                <a:cs typeface="Arial"/>
              </a:rPr>
              <a:t>node.</a:t>
            </a:r>
            <a:endParaRPr sz="2400">
              <a:latin typeface="Arial"/>
              <a:cs typeface="Arial"/>
            </a:endParaRPr>
          </a:p>
        </p:txBody>
      </p:sp>
      <p:sp>
        <p:nvSpPr>
          <p:cNvPr id="16" name="object 16"/>
          <p:cNvSpPr txBox="1">
            <a:spLocks noGrp="1"/>
          </p:cNvSpPr>
          <p:nvPr>
            <p:ph type="title"/>
          </p:nvPr>
        </p:nvSpPr>
        <p:spPr>
          <a:xfrm>
            <a:off x="485343" y="379221"/>
            <a:ext cx="1160780" cy="574040"/>
          </a:xfrm>
          <a:prstGeom prst="rect">
            <a:avLst/>
          </a:prstGeom>
        </p:spPr>
        <p:txBody>
          <a:bodyPr vert="horz" wrap="square" lIns="0" tIns="12700" rIns="0" bIns="0" rtlCol="0">
            <a:spAutoFit/>
          </a:bodyPr>
          <a:lstStyle/>
          <a:p>
            <a:pPr marL="12700">
              <a:lnSpc>
                <a:spcPct val="100000"/>
              </a:lnSpc>
              <a:spcBef>
                <a:spcPts val="100"/>
              </a:spcBef>
            </a:pPr>
            <a:r>
              <a:rPr sz="3600" b="1" spc="-160" dirty="0">
                <a:solidFill>
                  <a:srgbClr val="000000"/>
                </a:solidFill>
                <a:latin typeface="Arial"/>
                <a:cs typeface="Arial"/>
              </a:rPr>
              <a:t>S</a:t>
            </a:r>
            <a:r>
              <a:rPr sz="3600" b="1" spc="-155" dirty="0">
                <a:solidFill>
                  <a:srgbClr val="000000"/>
                </a:solidFill>
                <a:latin typeface="Arial"/>
                <a:cs typeface="Arial"/>
              </a:rPr>
              <a:t>M</a:t>
            </a:r>
            <a:r>
              <a:rPr sz="3600" b="1" spc="-160" dirty="0">
                <a:solidFill>
                  <a:srgbClr val="000000"/>
                </a:solidFill>
                <a:latin typeface="Arial"/>
                <a:cs typeface="Arial"/>
              </a:rPr>
              <a:t>A</a:t>
            </a:r>
            <a:r>
              <a:rPr sz="3600" b="1" spc="-5" dirty="0">
                <a:solidFill>
                  <a:srgbClr val="000000"/>
                </a:solidFill>
                <a:latin typeface="Arial"/>
                <a:cs typeface="Arial"/>
              </a:rPr>
              <a:t>*</a:t>
            </a:r>
            <a:endParaRPr sz="3600">
              <a:latin typeface="Arial"/>
              <a:cs typeface="Arial"/>
            </a:endParaRPr>
          </a:p>
        </p:txBody>
      </p:sp>
    </p:spTree>
    <p:extLst>
      <p:ext uri="{BB962C8B-B14F-4D97-AF65-F5344CB8AC3E}">
        <p14:creationId xmlns:p14="http://schemas.microsoft.com/office/powerpoint/2010/main" val="19883565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407777" y="6625843"/>
            <a:ext cx="1706245" cy="193675"/>
          </a:xfrm>
          <a:prstGeom prst="rect">
            <a:avLst/>
          </a:prstGeom>
        </p:spPr>
        <p:txBody>
          <a:bodyPr vert="horz" wrap="square" lIns="0" tIns="12700" rIns="0" bIns="0" rtlCol="0">
            <a:spAutoFit/>
          </a:bodyPr>
          <a:lstStyle/>
          <a:p>
            <a:pPr marL="12700">
              <a:lnSpc>
                <a:spcPct val="100000"/>
              </a:lnSpc>
              <a:spcBef>
                <a:spcPts val="100"/>
              </a:spcBef>
            </a:pPr>
            <a:r>
              <a:rPr sz="1100" b="1" spc="-5" dirty="0">
                <a:solidFill>
                  <a:srgbClr val="0F1141"/>
                </a:solidFill>
                <a:latin typeface="Arial"/>
                <a:cs typeface="Arial"/>
              </a:rPr>
              <a:t>BITS </a:t>
            </a:r>
            <a:r>
              <a:rPr sz="1100" spc="-5" dirty="0">
                <a:solidFill>
                  <a:srgbClr val="0F1141"/>
                </a:solidFill>
                <a:latin typeface="Arial"/>
                <a:cs typeface="Arial"/>
              </a:rPr>
              <a:t>Pilani, Pilani</a:t>
            </a:r>
            <a:r>
              <a:rPr sz="1100" spc="-20" dirty="0">
                <a:solidFill>
                  <a:srgbClr val="0F1141"/>
                </a:solidFill>
                <a:latin typeface="Arial"/>
                <a:cs typeface="Arial"/>
              </a:rPr>
              <a:t> </a:t>
            </a:r>
            <a:r>
              <a:rPr sz="1100" dirty="0">
                <a:solidFill>
                  <a:srgbClr val="0F1141"/>
                </a:solidFill>
                <a:latin typeface="Arial"/>
                <a:cs typeface="Arial"/>
              </a:rPr>
              <a:t>Campus</a:t>
            </a:r>
            <a:endParaRPr sz="1100">
              <a:latin typeface="Arial"/>
              <a:cs typeface="Arial"/>
            </a:endParaRPr>
          </a:p>
        </p:txBody>
      </p:sp>
      <p:sp>
        <p:nvSpPr>
          <p:cNvPr id="3" name="object 3"/>
          <p:cNvSpPr/>
          <p:nvPr/>
        </p:nvSpPr>
        <p:spPr>
          <a:xfrm>
            <a:off x="6173723" y="6574535"/>
            <a:ext cx="3106420" cy="0"/>
          </a:xfrm>
          <a:custGeom>
            <a:avLst/>
            <a:gdLst/>
            <a:ahLst/>
            <a:cxnLst/>
            <a:rect l="l" t="t" r="r" b="b"/>
            <a:pathLst>
              <a:path w="3106420">
                <a:moveTo>
                  <a:pt x="0" y="0"/>
                </a:moveTo>
                <a:lnTo>
                  <a:pt x="3105912" y="0"/>
                </a:lnTo>
              </a:path>
            </a:pathLst>
          </a:custGeom>
          <a:ln w="48768">
            <a:solidFill>
              <a:srgbClr val="76C2E4"/>
            </a:solidFill>
          </a:ln>
        </p:spPr>
        <p:txBody>
          <a:bodyPr wrap="square" lIns="0" tIns="0" rIns="0" bIns="0" rtlCol="0"/>
          <a:lstStyle/>
          <a:p>
            <a:endParaRPr/>
          </a:p>
        </p:txBody>
      </p:sp>
      <p:sp>
        <p:nvSpPr>
          <p:cNvPr id="4" name="object 4"/>
          <p:cNvSpPr/>
          <p:nvPr/>
        </p:nvSpPr>
        <p:spPr>
          <a:xfrm>
            <a:off x="9211056" y="6573011"/>
            <a:ext cx="2981325" cy="0"/>
          </a:xfrm>
          <a:custGeom>
            <a:avLst/>
            <a:gdLst/>
            <a:ahLst/>
            <a:cxnLst/>
            <a:rect l="l" t="t" r="r" b="b"/>
            <a:pathLst>
              <a:path w="2981325">
                <a:moveTo>
                  <a:pt x="0" y="0"/>
                </a:moveTo>
                <a:lnTo>
                  <a:pt x="2980944" y="0"/>
                </a:lnTo>
              </a:path>
            </a:pathLst>
          </a:custGeom>
          <a:ln w="45720">
            <a:solidFill>
              <a:srgbClr val="E21C23"/>
            </a:solidFill>
          </a:ln>
        </p:spPr>
        <p:txBody>
          <a:bodyPr wrap="square" lIns="0" tIns="0" rIns="0" bIns="0" rtlCol="0"/>
          <a:lstStyle/>
          <a:p>
            <a:endParaRPr/>
          </a:p>
        </p:txBody>
      </p:sp>
      <p:sp>
        <p:nvSpPr>
          <p:cNvPr id="5" name="object 5"/>
          <p:cNvSpPr/>
          <p:nvPr/>
        </p:nvSpPr>
        <p:spPr>
          <a:xfrm>
            <a:off x="2779776" y="6574535"/>
            <a:ext cx="3441700" cy="0"/>
          </a:xfrm>
          <a:custGeom>
            <a:avLst/>
            <a:gdLst/>
            <a:ahLst/>
            <a:cxnLst/>
            <a:rect l="l" t="t" r="r" b="b"/>
            <a:pathLst>
              <a:path w="3441700">
                <a:moveTo>
                  <a:pt x="0" y="0"/>
                </a:moveTo>
                <a:lnTo>
                  <a:pt x="3441191" y="0"/>
                </a:lnTo>
              </a:path>
            </a:pathLst>
          </a:custGeom>
          <a:ln w="48768">
            <a:solidFill>
              <a:srgbClr val="FBAF17"/>
            </a:solidFill>
          </a:ln>
        </p:spPr>
        <p:txBody>
          <a:bodyPr wrap="square" lIns="0" tIns="0" rIns="0" bIns="0" rtlCol="0"/>
          <a:lstStyle/>
          <a:p>
            <a:endParaRPr/>
          </a:p>
        </p:txBody>
      </p:sp>
      <p:sp>
        <p:nvSpPr>
          <p:cNvPr id="6" name="object 6"/>
          <p:cNvSpPr/>
          <p:nvPr/>
        </p:nvSpPr>
        <p:spPr>
          <a:xfrm>
            <a:off x="8839200" y="0"/>
            <a:ext cx="2924555" cy="691896"/>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5993891" y="6576059"/>
            <a:ext cx="3106420" cy="0"/>
          </a:xfrm>
          <a:custGeom>
            <a:avLst/>
            <a:gdLst/>
            <a:ahLst/>
            <a:cxnLst/>
            <a:rect l="l" t="t" r="r" b="b"/>
            <a:pathLst>
              <a:path w="3106420">
                <a:moveTo>
                  <a:pt x="0" y="0"/>
                </a:moveTo>
                <a:lnTo>
                  <a:pt x="3105912" y="0"/>
                </a:lnTo>
              </a:path>
            </a:pathLst>
          </a:custGeom>
          <a:ln w="45720">
            <a:solidFill>
              <a:srgbClr val="76C2E4"/>
            </a:solidFill>
          </a:ln>
        </p:spPr>
        <p:txBody>
          <a:bodyPr wrap="square" lIns="0" tIns="0" rIns="0" bIns="0" rtlCol="0"/>
          <a:lstStyle/>
          <a:p>
            <a:endParaRPr/>
          </a:p>
        </p:txBody>
      </p:sp>
      <p:sp>
        <p:nvSpPr>
          <p:cNvPr id="8" name="object 8"/>
          <p:cNvSpPr/>
          <p:nvPr/>
        </p:nvSpPr>
        <p:spPr>
          <a:xfrm>
            <a:off x="2845307" y="6576059"/>
            <a:ext cx="3148965" cy="0"/>
          </a:xfrm>
          <a:custGeom>
            <a:avLst/>
            <a:gdLst/>
            <a:ahLst/>
            <a:cxnLst/>
            <a:rect l="l" t="t" r="r" b="b"/>
            <a:pathLst>
              <a:path w="3148965">
                <a:moveTo>
                  <a:pt x="0" y="0"/>
                </a:moveTo>
                <a:lnTo>
                  <a:pt x="3148584" y="0"/>
                </a:lnTo>
              </a:path>
            </a:pathLst>
          </a:custGeom>
          <a:ln w="45720">
            <a:solidFill>
              <a:srgbClr val="FBAF17"/>
            </a:solidFill>
          </a:ln>
        </p:spPr>
        <p:txBody>
          <a:bodyPr wrap="square" lIns="0" tIns="0" rIns="0" bIns="0" rtlCol="0"/>
          <a:lstStyle/>
          <a:p>
            <a:endParaRPr/>
          </a:p>
        </p:txBody>
      </p:sp>
      <p:sp>
        <p:nvSpPr>
          <p:cNvPr id="9" name="object 9"/>
          <p:cNvSpPr/>
          <p:nvPr/>
        </p:nvSpPr>
        <p:spPr>
          <a:xfrm>
            <a:off x="9087611" y="6576059"/>
            <a:ext cx="3104515" cy="0"/>
          </a:xfrm>
          <a:custGeom>
            <a:avLst/>
            <a:gdLst/>
            <a:ahLst/>
            <a:cxnLst/>
            <a:rect l="l" t="t" r="r" b="b"/>
            <a:pathLst>
              <a:path w="3104515">
                <a:moveTo>
                  <a:pt x="0" y="0"/>
                </a:moveTo>
                <a:lnTo>
                  <a:pt x="3104388" y="0"/>
                </a:lnTo>
              </a:path>
            </a:pathLst>
          </a:custGeom>
          <a:ln w="45720">
            <a:solidFill>
              <a:srgbClr val="FF0000"/>
            </a:solidFill>
          </a:ln>
        </p:spPr>
        <p:txBody>
          <a:bodyPr wrap="square" lIns="0" tIns="0" rIns="0" bIns="0" rtlCol="0"/>
          <a:lstStyle/>
          <a:p>
            <a:endParaRPr/>
          </a:p>
        </p:txBody>
      </p:sp>
      <p:sp>
        <p:nvSpPr>
          <p:cNvPr id="10" name="object 10"/>
          <p:cNvSpPr/>
          <p:nvPr/>
        </p:nvSpPr>
        <p:spPr>
          <a:xfrm>
            <a:off x="3150107" y="1318260"/>
            <a:ext cx="3104515" cy="0"/>
          </a:xfrm>
          <a:custGeom>
            <a:avLst/>
            <a:gdLst/>
            <a:ahLst/>
            <a:cxnLst/>
            <a:rect l="l" t="t" r="r" b="b"/>
            <a:pathLst>
              <a:path w="3104515">
                <a:moveTo>
                  <a:pt x="0" y="0"/>
                </a:moveTo>
                <a:lnTo>
                  <a:pt x="3104388" y="0"/>
                </a:lnTo>
              </a:path>
            </a:pathLst>
          </a:custGeom>
          <a:ln w="45720">
            <a:solidFill>
              <a:srgbClr val="76C2E4"/>
            </a:solidFill>
          </a:ln>
        </p:spPr>
        <p:txBody>
          <a:bodyPr wrap="square" lIns="0" tIns="0" rIns="0" bIns="0" rtlCol="0"/>
          <a:lstStyle/>
          <a:p>
            <a:endParaRPr/>
          </a:p>
        </p:txBody>
      </p:sp>
      <p:sp>
        <p:nvSpPr>
          <p:cNvPr id="11" name="object 11"/>
          <p:cNvSpPr/>
          <p:nvPr/>
        </p:nvSpPr>
        <p:spPr>
          <a:xfrm>
            <a:off x="0" y="1318260"/>
            <a:ext cx="3150235" cy="0"/>
          </a:xfrm>
          <a:custGeom>
            <a:avLst/>
            <a:gdLst/>
            <a:ahLst/>
            <a:cxnLst/>
            <a:rect l="l" t="t" r="r" b="b"/>
            <a:pathLst>
              <a:path w="3150235">
                <a:moveTo>
                  <a:pt x="0" y="0"/>
                </a:moveTo>
                <a:lnTo>
                  <a:pt x="3150108" y="0"/>
                </a:lnTo>
              </a:path>
            </a:pathLst>
          </a:custGeom>
          <a:ln w="45720">
            <a:solidFill>
              <a:srgbClr val="FBAF17"/>
            </a:solidFill>
          </a:ln>
        </p:spPr>
        <p:txBody>
          <a:bodyPr wrap="square" lIns="0" tIns="0" rIns="0" bIns="0" rtlCol="0"/>
          <a:lstStyle/>
          <a:p>
            <a:endParaRPr/>
          </a:p>
        </p:txBody>
      </p:sp>
      <p:sp>
        <p:nvSpPr>
          <p:cNvPr id="12" name="object 12"/>
          <p:cNvSpPr/>
          <p:nvPr/>
        </p:nvSpPr>
        <p:spPr>
          <a:xfrm>
            <a:off x="6242303" y="1318260"/>
            <a:ext cx="3104515" cy="0"/>
          </a:xfrm>
          <a:custGeom>
            <a:avLst/>
            <a:gdLst/>
            <a:ahLst/>
            <a:cxnLst/>
            <a:rect l="l" t="t" r="r" b="b"/>
            <a:pathLst>
              <a:path w="3104515">
                <a:moveTo>
                  <a:pt x="0" y="0"/>
                </a:moveTo>
                <a:lnTo>
                  <a:pt x="3104388" y="0"/>
                </a:lnTo>
              </a:path>
            </a:pathLst>
          </a:custGeom>
          <a:ln w="45720">
            <a:solidFill>
              <a:srgbClr val="FF0000"/>
            </a:solidFill>
          </a:ln>
        </p:spPr>
        <p:txBody>
          <a:bodyPr wrap="square" lIns="0" tIns="0" rIns="0" bIns="0" rtlCol="0"/>
          <a:lstStyle/>
          <a:p>
            <a:endParaRPr/>
          </a:p>
        </p:txBody>
      </p:sp>
      <p:sp>
        <p:nvSpPr>
          <p:cNvPr id="13" name="object 13"/>
          <p:cNvSpPr txBox="1">
            <a:spLocks noGrp="1"/>
          </p:cNvSpPr>
          <p:nvPr>
            <p:ph type="title"/>
          </p:nvPr>
        </p:nvSpPr>
        <p:spPr>
          <a:xfrm>
            <a:off x="485343" y="379221"/>
            <a:ext cx="1160780" cy="574040"/>
          </a:xfrm>
          <a:prstGeom prst="rect">
            <a:avLst/>
          </a:prstGeom>
        </p:spPr>
        <p:txBody>
          <a:bodyPr vert="horz" wrap="square" lIns="0" tIns="12700" rIns="0" bIns="0" rtlCol="0">
            <a:spAutoFit/>
          </a:bodyPr>
          <a:lstStyle/>
          <a:p>
            <a:pPr marL="12700">
              <a:lnSpc>
                <a:spcPct val="100000"/>
              </a:lnSpc>
              <a:spcBef>
                <a:spcPts val="100"/>
              </a:spcBef>
            </a:pPr>
            <a:r>
              <a:rPr sz="3600" b="1" spc="-160" dirty="0">
                <a:solidFill>
                  <a:srgbClr val="000000"/>
                </a:solidFill>
                <a:latin typeface="Arial"/>
                <a:cs typeface="Arial"/>
              </a:rPr>
              <a:t>S</a:t>
            </a:r>
            <a:r>
              <a:rPr sz="3600" b="1" spc="-155" dirty="0">
                <a:solidFill>
                  <a:srgbClr val="000000"/>
                </a:solidFill>
                <a:latin typeface="Arial"/>
                <a:cs typeface="Arial"/>
              </a:rPr>
              <a:t>M</a:t>
            </a:r>
            <a:r>
              <a:rPr sz="3600" b="1" spc="-160" dirty="0">
                <a:solidFill>
                  <a:srgbClr val="000000"/>
                </a:solidFill>
                <a:latin typeface="Arial"/>
                <a:cs typeface="Arial"/>
              </a:rPr>
              <a:t>A</a:t>
            </a:r>
            <a:r>
              <a:rPr sz="3600" b="1" spc="-5" dirty="0">
                <a:solidFill>
                  <a:srgbClr val="000000"/>
                </a:solidFill>
                <a:latin typeface="Arial"/>
                <a:cs typeface="Arial"/>
              </a:rPr>
              <a:t>*</a:t>
            </a:r>
            <a:endParaRPr sz="3600">
              <a:latin typeface="Arial"/>
              <a:cs typeface="Arial"/>
            </a:endParaRPr>
          </a:p>
        </p:txBody>
      </p:sp>
      <p:sp>
        <p:nvSpPr>
          <p:cNvPr id="14" name="object 14"/>
          <p:cNvSpPr/>
          <p:nvPr/>
        </p:nvSpPr>
        <p:spPr>
          <a:xfrm>
            <a:off x="1603247" y="288036"/>
            <a:ext cx="10181844" cy="6281927"/>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3648614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407777" y="6625843"/>
            <a:ext cx="1706245" cy="193675"/>
          </a:xfrm>
          <a:prstGeom prst="rect">
            <a:avLst/>
          </a:prstGeom>
        </p:spPr>
        <p:txBody>
          <a:bodyPr vert="horz" wrap="square" lIns="0" tIns="12700" rIns="0" bIns="0" rtlCol="0">
            <a:spAutoFit/>
          </a:bodyPr>
          <a:lstStyle/>
          <a:p>
            <a:pPr marL="12700">
              <a:lnSpc>
                <a:spcPct val="100000"/>
              </a:lnSpc>
              <a:spcBef>
                <a:spcPts val="100"/>
              </a:spcBef>
            </a:pPr>
            <a:r>
              <a:rPr sz="1100" b="1" spc="-5" dirty="0">
                <a:solidFill>
                  <a:srgbClr val="0F1141"/>
                </a:solidFill>
                <a:latin typeface="Arial"/>
                <a:cs typeface="Arial"/>
              </a:rPr>
              <a:t>BITS </a:t>
            </a:r>
            <a:r>
              <a:rPr sz="1100" spc="-5" dirty="0">
                <a:solidFill>
                  <a:srgbClr val="0F1141"/>
                </a:solidFill>
                <a:latin typeface="Arial"/>
                <a:cs typeface="Arial"/>
              </a:rPr>
              <a:t>Pilani, Pilani</a:t>
            </a:r>
            <a:r>
              <a:rPr sz="1100" spc="-20" dirty="0">
                <a:solidFill>
                  <a:srgbClr val="0F1141"/>
                </a:solidFill>
                <a:latin typeface="Arial"/>
                <a:cs typeface="Arial"/>
              </a:rPr>
              <a:t> </a:t>
            </a:r>
            <a:r>
              <a:rPr sz="1100" dirty="0">
                <a:solidFill>
                  <a:srgbClr val="0F1141"/>
                </a:solidFill>
                <a:latin typeface="Arial"/>
                <a:cs typeface="Arial"/>
              </a:rPr>
              <a:t>Campus</a:t>
            </a:r>
            <a:endParaRPr sz="1100">
              <a:latin typeface="Arial"/>
              <a:cs typeface="Arial"/>
            </a:endParaRPr>
          </a:p>
        </p:txBody>
      </p:sp>
      <p:sp>
        <p:nvSpPr>
          <p:cNvPr id="3" name="object 3"/>
          <p:cNvSpPr/>
          <p:nvPr/>
        </p:nvSpPr>
        <p:spPr>
          <a:xfrm>
            <a:off x="6173723" y="6574535"/>
            <a:ext cx="3106420" cy="0"/>
          </a:xfrm>
          <a:custGeom>
            <a:avLst/>
            <a:gdLst/>
            <a:ahLst/>
            <a:cxnLst/>
            <a:rect l="l" t="t" r="r" b="b"/>
            <a:pathLst>
              <a:path w="3106420">
                <a:moveTo>
                  <a:pt x="0" y="0"/>
                </a:moveTo>
                <a:lnTo>
                  <a:pt x="3105912" y="0"/>
                </a:lnTo>
              </a:path>
            </a:pathLst>
          </a:custGeom>
          <a:ln w="48768">
            <a:solidFill>
              <a:srgbClr val="76C2E4"/>
            </a:solidFill>
          </a:ln>
        </p:spPr>
        <p:txBody>
          <a:bodyPr wrap="square" lIns="0" tIns="0" rIns="0" bIns="0" rtlCol="0"/>
          <a:lstStyle/>
          <a:p>
            <a:endParaRPr/>
          </a:p>
        </p:txBody>
      </p:sp>
      <p:sp>
        <p:nvSpPr>
          <p:cNvPr id="4" name="object 4"/>
          <p:cNvSpPr/>
          <p:nvPr/>
        </p:nvSpPr>
        <p:spPr>
          <a:xfrm>
            <a:off x="9211056" y="6573011"/>
            <a:ext cx="2981325" cy="0"/>
          </a:xfrm>
          <a:custGeom>
            <a:avLst/>
            <a:gdLst/>
            <a:ahLst/>
            <a:cxnLst/>
            <a:rect l="l" t="t" r="r" b="b"/>
            <a:pathLst>
              <a:path w="2981325">
                <a:moveTo>
                  <a:pt x="0" y="0"/>
                </a:moveTo>
                <a:lnTo>
                  <a:pt x="2980944" y="0"/>
                </a:lnTo>
              </a:path>
            </a:pathLst>
          </a:custGeom>
          <a:ln w="45720">
            <a:solidFill>
              <a:srgbClr val="E21C23"/>
            </a:solidFill>
          </a:ln>
        </p:spPr>
        <p:txBody>
          <a:bodyPr wrap="square" lIns="0" tIns="0" rIns="0" bIns="0" rtlCol="0"/>
          <a:lstStyle/>
          <a:p>
            <a:endParaRPr/>
          </a:p>
        </p:txBody>
      </p:sp>
      <p:sp>
        <p:nvSpPr>
          <p:cNvPr id="5" name="object 5"/>
          <p:cNvSpPr/>
          <p:nvPr/>
        </p:nvSpPr>
        <p:spPr>
          <a:xfrm>
            <a:off x="2779776" y="6574535"/>
            <a:ext cx="3441700" cy="0"/>
          </a:xfrm>
          <a:custGeom>
            <a:avLst/>
            <a:gdLst/>
            <a:ahLst/>
            <a:cxnLst/>
            <a:rect l="l" t="t" r="r" b="b"/>
            <a:pathLst>
              <a:path w="3441700">
                <a:moveTo>
                  <a:pt x="0" y="0"/>
                </a:moveTo>
                <a:lnTo>
                  <a:pt x="3441191" y="0"/>
                </a:lnTo>
              </a:path>
            </a:pathLst>
          </a:custGeom>
          <a:ln w="48768">
            <a:solidFill>
              <a:srgbClr val="FBAF17"/>
            </a:solidFill>
          </a:ln>
        </p:spPr>
        <p:txBody>
          <a:bodyPr wrap="square" lIns="0" tIns="0" rIns="0" bIns="0" rtlCol="0"/>
          <a:lstStyle/>
          <a:p>
            <a:endParaRPr/>
          </a:p>
        </p:txBody>
      </p:sp>
      <p:sp>
        <p:nvSpPr>
          <p:cNvPr id="6" name="object 6"/>
          <p:cNvSpPr/>
          <p:nvPr/>
        </p:nvSpPr>
        <p:spPr>
          <a:xfrm>
            <a:off x="8839200" y="0"/>
            <a:ext cx="2924555" cy="691896"/>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5993891" y="6576059"/>
            <a:ext cx="3106420" cy="0"/>
          </a:xfrm>
          <a:custGeom>
            <a:avLst/>
            <a:gdLst/>
            <a:ahLst/>
            <a:cxnLst/>
            <a:rect l="l" t="t" r="r" b="b"/>
            <a:pathLst>
              <a:path w="3106420">
                <a:moveTo>
                  <a:pt x="0" y="0"/>
                </a:moveTo>
                <a:lnTo>
                  <a:pt x="3105912" y="0"/>
                </a:lnTo>
              </a:path>
            </a:pathLst>
          </a:custGeom>
          <a:ln w="45720">
            <a:solidFill>
              <a:srgbClr val="76C2E4"/>
            </a:solidFill>
          </a:ln>
        </p:spPr>
        <p:txBody>
          <a:bodyPr wrap="square" lIns="0" tIns="0" rIns="0" bIns="0" rtlCol="0"/>
          <a:lstStyle/>
          <a:p>
            <a:endParaRPr/>
          </a:p>
        </p:txBody>
      </p:sp>
      <p:sp>
        <p:nvSpPr>
          <p:cNvPr id="8" name="object 8"/>
          <p:cNvSpPr/>
          <p:nvPr/>
        </p:nvSpPr>
        <p:spPr>
          <a:xfrm>
            <a:off x="2845307" y="6576059"/>
            <a:ext cx="3148965" cy="0"/>
          </a:xfrm>
          <a:custGeom>
            <a:avLst/>
            <a:gdLst/>
            <a:ahLst/>
            <a:cxnLst/>
            <a:rect l="l" t="t" r="r" b="b"/>
            <a:pathLst>
              <a:path w="3148965">
                <a:moveTo>
                  <a:pt x="0" y="0"/>
                </a:moveTo>
                <a:lnTo>
                  <a:pt x="3148584" y="0"/>
                </a:lnTo>
              </a:path>
            </a:pathLst>
          </a:custGeom>
          <a:ln w="45720">
            <a:solidFill>
              <a:srgbClr val="FBAF17"/>
            </a:solidFill>
          </a:ln>
        </p:spPr>
        <p:txBody>
          <a:bodyPr wrap="square" lIns="0" tIns="0" rIns="0" bIns="0" rtlCol="0"/>
          <a:lstStyle/>
          <a:p>
            <a:endParaRPr/>
          </a:p>
        </p:txBody>
      </p:sp>
      <p:sp>
        <p:nvSpPr>
          <p:cNvPr id="9" name="object 9"/>
          <p:cNvSpPr/>
          <p:nvPr/>
        </p:nvSpPr>
        <p:spPr>
          <a:xfrm>
            <a:off x="9087611" y="6576059"/>
            <a:ext cx="3104515" cy="0"/>
          </a:xfrm>
          <a:custGeom>
            <a:avLst/>
            <a:gdLst/>
            <a:ahLst/>
            <a:cxnLst/>
            <a:rect l="l" t="t" r="r" b="b"/>
            <a:pathLst>
              <a:path w="3104515">
                <a:moveTo>
                  <a:pt x="0" y="0"/>
                </a:moveTo>
                <a:lnTo>
                  <a:pt x="3104388" y="0"/>
                </a:lnTo>
              </a:path>
            </a:pathLst>
          </a:custGeom>
          <a:ln w="45720">
            <a:solidFill>
              <a:srgbClr val="FF0000"/>
            </a:solidFill>
          </a:ln>
        </p:spPr>
        <p:txBody>
          <a:bodyPr wrap="square" lIns="0" tIns="0" rIns="0" bIns="0" rtlCol="0"/>
          <a:lstStyle/>
          <a:p>
            <a:endParaRPr/>
          </a:p>
        </p:txBody>
      </p:sp>
      <p:sp>
        <p:nvSpPr>
          <p:cNvPr id="10" name="object 10"/>
          <p:cNvSpPr/>
          <p:nvPr/>
        </p:nvSpPr>
        <p:spPr>
          <a:xfrm>
            <a:off x="3150107" y="1318260"/>
            <a:ext cx="3104515" cy="0"/>
          </a:xfrm>
          <a:custGeom>
            <a:avLst/>
            <a:gdLst/>
            <a:ahLst/>
            <a:cxnLst/>
            <a:rect l="l" t="t" r="r" b="b"/>
            <a:pathLst>
              <a:path w="3104515">
                <a:moveTo>
                  <a:pt x="0" y="0"/>
                </a:moveTo>
                <a:lnTo>
                  <a:pt x="3104388" y="0"/>
                </a:lnTo>
              </a:path>
            </a:pathLst>
          </a:custGeom>
          <a:ln w="45720">
            <a:solidFill>
              <a:srgbClr val="76C2E4"/>
            </a:solidFill>
          </a:ln>
        </p:spPr>
        <p:txBody>
          <a:bodyPr wrap="square" lIns="0" tIns="0" rIns="0" bIns="0" rtlCol="0"/>
          <a:lstStyle/>
          <a:p>
            <a:endParaRPr/>
          </a:p>
        </p:txBody>
      </p:sp>
      <p:sp>
        <p:nvSpPr>
          <p:cNvPr id="11" name="object 11"/>
          <p:cNvSpPr/>
          <p:nvPr/>
        </p:nvSpPr>
        <p:spPr>
          <a:xfrm>
            <a:off x="0" y="1318260"/>
            <a:ext cx="3150235" cy="0"/>
          </a:xfrm>
          <a:custGeom>
            <a:avLst/>
            <a:gdLst/>
            <a:ahLst/>
            <a:cxnLst/>
            <a:rect l="l" t="t" r="r" b="b"/>
            <a:pathLst>
              <a:path w="3150235">
                <a:moveTo>
                  <a:pt x="0" y="0"/>
                </a:moveTo>
                <a:lnTo>
                  <a:pt x="3150108" y="0"/>
                </a:lnTo>
              </a:path>
            </a:pathLst>
          </a:custGeom>
          <a:ln w="45720">
            <a:solidFill>
              <a:srgbClr val="FBAF17"/>
            </a:solidFill>
          </a:ln>
        </p:spPr>
        <p:txBody>
          <a:bodyPr wrap="square" lIns="0" tIns="0" rIns="0" bIns="0" rtlCol="0"/>
          <a:lstStyle/>
          <a:p>
            <a:endParaRPr/>
          </a:p>
        </p:txBody>
      </p:sp>
      <p:sp>
        <p:nvSpPr>
          <p:cNvPr id="12" name="object 12"/>
          <p:cNvSpPr/>
          <p:nvPr/>
        </p:nvSpPr>
        <p:spPr>
          <a:xfrm>
            <a:off x="6242303" y="1318260"/>
            <a:ext cx="3104515" cy="0"/>
          </a:xfrm>
          <a:custGeom>
            <a:avLst/>
            <a:gdLst/>
            <a:ahLst/>
            <a:cxnLst/>
            <a:rect l="l" t="t" r="r" b="b"/>
            <a:pathLst>
              <a:path w="3104515">
                <a:moveTo>
                  <a:pt x="0" y="0"/>
                </a:moveTo>
                <a:lnTo>
                  <a:pt x="3104388" y="0"/>
                </a:lnTo>
              </a:path>
            </a:pathLst>
          </a:custGeom>
          <a:ln w="45720">
            <a:solidFill>
              <a:srgbClr val="FF0000"/>
            </a:solidFill>
          </a:ln>
        </p:spPr>
        <p:txBody>
          <a:bodyPr wrap="square" lIns="0" tIns="0" rIns="0" bIns="0" rtlCol="0"/>
          <a:lstStyle/>
          <a:p>
            <a:endParaRPr/>
          </a:p>
        </p:txBody>
      </p:sp>
      <p:sp>
        <p:nvSpPr>
          <p:cNvPr id="13" name="object 13"/>
          <p:cNvSpPr txBox="1"/>
          <p:nvPr/>
        </p:nvSpPr>
        <p:spPr>
          <a:xfrm>
            <a:off x="485343" y="1446148"/>
            <a:ext cx="4491990" cy="904240"/>
          </a:xfrm>
          <a:prstGeom prst="rect">
            <a:avLst/>
          </a:prstGeom>
        </p:spPr>
        <p:txBody>
          <a:bodyPr vert="horz" wrap="square" lIns="0" tIns="12700" rIns="0" bIns="0" rtlCol="0">
            <a:spAutoFit/>
          </a:bodyPr>
          <a:lstStyle/>
          <a:p>
            <a:pPr marL="12700" marR="5080">
              <a:lnSpc>
                <a:spcPct val="120100"/>
              </a:lnSpc>
              <a:spcBef>
                <a:spcPts val="100"/>
              </a:spcBef>
            </a:pPr>
            <a:r>
              <a:rPr sz="2400" spc="-5" dirty="0">
                <a:latin typeface="Arial"/>
                <a:cs typeface="Arial"/>
              </a:rPr>
              <a:t>Optimal if solution </a:t>
            </a:r>
            <a:r>
              <a:rPr sz="2400" dirty="0">
                <a:latin typeface="Arial"/>
                <a:cs typeface="Arial"/>
              </a:rPr>
              <a:t>fits </a:t>
            </a:r>
            <a:r>
              <a:rPr sz="2400" spc="-5" dirty="0">
                <a:latin typeface="Arial"/>
                <a:cs typeface="Arial"/>
              </a:rPr>
              <a:t>in </a:t>
            </a:r>
            <a:r>
              <a:rPr sz="2400" spc="-30" dirty="0">
                <a:latin typeface="Arial"/>
                <a:cs typeface="Arial"/>
              </a:rPr>
              <a:t>memory.  </a:t>
            </a:r>
            <a:r>
              <a:rPr sz="2400" spc="-5" dirty="0">
                <a:latin typeface="Arial"/>
                <a:cs typeface="Arial"/>
              </a:rPr>
              <a:t>Constant memory</a:t>
            </a:r>
            <a:r>
              <a:rPr sz="2400" spc="10" dirty="0">
                <a:latin typeface="Arial"/>
                <a:cs typeface="Arial"/>
              </a:rPr>
              <a:t> </a:t>
            </a:r>
            <a:r>
              <a:rPr sz="2400" spc="-5" dirty="0">
                <a:latin typeface="Arial"/>
                <a:cs typeface="Arial"/>
              </a:rPr>
              <a:t>requirements</a:t>
            </a:r>
            <a:endParaRPr sz="2400">
              <a:latin typeface="Arial"/>
              <a:cs typeface="Arial"/>
            </a:endParaRPr>
          </a:p>
        </p:txBody>
      </p:sp>
      <p:sp>
        <p:nvSpPr>
          <p:cNvPr id="14" name="object 14"/>
          <p:cNvSpPr txBox="1">
            <a:spLocks noGrp="1"/>
          </p:cNvSpPr>
          <p:nvPr>
            <p:ph type="title"/>
          </p:nvPr>
        </p:nvSpPr>
        <p:spPr>
          <a:xfrm>
            <a:off x="485343" y="379221"/>
            <a:ext cx="3496310" cy="574040"/>
          </a:xfrm>
          <a:prstGeom prst="rect">
            <a:avLst/>
          </a:prstGeom>
        </p:spPr>
        <p:txBody>
          <a:bodyPr vert="horz" wrap="square" lIns="0" tIns="12700" rIns="0" bIns="0" rtlCol="0">
            <a:spAutoFit/>
          </a:bodyPr>
          <a:lstStyle/>
          <a:p>
            <a:pPr marL="12700">
              <a:lnSpc>
                <a:spcPct val="100000"/>
              </a:lnSpc>
              <a:spcBef>
                <a:spcPts val="100"/>
              </a:spcBef>
            </a:pPr>
            <a:r>
              <a:rPr sz="3600" b="1" spc="-140" dirty="0">
                <a:solidFill>
                  <a:srgbClr val="000000"/>
                </a:solidFill>
                <a:latin typeface="Arial"/>
                <a:cs typeface="Arial"/>
              </a:rPr>
              <a:t>Analysis </a:t>
            </a:r>
            <a:r>
              <a:rPr sz="3600" b="1" spc="-80" dirty="0">
                <a:solidFill>
                  <a:srgbClr val="000000"/>
                </a:solidFill>
                <a:latin typeface="Arial"/>
                <a:cs typeface="Arial"/>
              </a:rPr>
              <a:t>of</a:t>
            </a:r>
            <a:r>
              <a:rPr sz="3600" b="1" spc="-500" dirty="0">
                <a:solidFill>
                  <a:srgbClr val="000000"/>
                </a:solidFill>
                <a:latin typeface="Arial"/>
                <a:cs typeface="Arial"/>
              </a:rPr>
              <a:t> </a:t>
            </a:r>
            <a:r>
              <a:rPr sz="3600" b="1" spc="-120" dirty="0">
                <a:solidFill>
                  <a:srgbClr val="000000"/>
                </a:solidFill>
                <a:latin typeface="Arial"/>
                <a:cs typeface="Arial"/>
              </a:rPr>
              <a:t>SMA*</a:t>
            </a:r>
            <a:endParaRPr sz="3600">
              <a:latin typeface="Arial"/>
              <a:cs typeface="Arial"/>
            </a:endParaRPr>
          </a:p>
        </p:txBody>
      </p:sp>
    </p:spTree>
    <p:extLst>
      <p:ext uri="{BB962C8B-B14F-4D97-AF65-F5344CB8AC3E}">
        <p14:creationId xmlns:p14="http://schemas.microsoft.com/office/powerpoint/2010/main" val="211426233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407777" y="6625843"/>
            <a:ext cx="1706245" cy="193675"/>
          </a:xfrm>
          <a:prstGeom prst="rect">
            <a:avLst/>
          </a:prstGeom>
        </p:spPr>
        <p:txBody>
          <a:bodyPr vert="horz" wrap="square" lIns="0" tIns="12700" rIns="0" bIns="0" rtlCol="0">
            <a:spAutoFit/>
          </a:bodyPr>
          <a:lstStyle/>
          <a:p>
            <a:pPr marL="12700">
              <a:lnSpc>
                <a:spcPct val="100000"/>
              </a:lnSpc>
              <a:spcBef>
                <a:spcPts val="100"/>
              </a:spcBef>
            </a:pPr>
            <a:r>
              <a:rPr sz="1100" b="1" spc="-5" dirty="0">
                <a:solidFill>
                  <a:srgbClr val="0F1141"/>
                </a:solidFill>
                <a:latin typeface="Arial"/>
                <a:cs typeface="Arial"/>
              </a:rPr>
              <a:t>BITS </a:t>
            </a:r>
            <a:r>
              <a:rPr sz="1100" spc="-5" dirty="0">
                <a:solidFill>
                  <a:srgbClr val="0F1141"/>
                </a:solidFill>
                <a:latin typeface="Arial"/>
                <a:cs typeface="Arial"/>
              </a:rPr>
              <a:t>Pilani, Pilani</a:t>
            </a:r>
            <a:r>
              <a:rPr sz="1100" spc="-20" dirty="0">
                <a:solidFill>
                  <a:srgbClr val="0F1141"/>
                </a:solidFill>
                <a:latin typeface="Arial"/>
                <a:cs typeface="Arial"/>
              </a:rPr>
              <a:t> </a:t>
            </a:r>
            <a:r>
              <a:rPr sz="1100" dirty="0">
                <a:solidFill>
                  <a:srgbClr val="0F1141"/>
                </a:solidFill>
                <a:latin typeface="Arial"/>
                <a:cs typeface="Arial"/>
              </a:rPr>
              <a:t>Campus</a:t>
            </a:r>
            <a:endParaRPr sz="1100">
              <a:latin typeface="Arial"/>
              <a:cs typeface="Arial"/>
            </a:endParaRPr>
          </a:p>
        </p:txBody>
      </p:sp>
      <p:sp>
        <p:nvSpPr>
          <p:cNvPr id="3" name="object 3"/>
          <p:cNvSpPr/>
          <p:nvPr/>
        </p:nvSpPr>
        <p:spPr>
          <a:xfrm>
            <a:off x="6173723" y="6574535"/>
            <a:ext cx="3106420" cy="0"/>
          </a:xfrm>
          <a:custGeom>
            <a:avLst/>
            <a:gdLst/>
            <a:ahLst/>
            <a:cxnLst/>
            <a:rect l="l" t="t" r="r" b="b"/>
            <a:pathLst>
              <a:path w="3106420">
                <a:moveTo>
                  <a:pt x="0" y="0"/>
                </a:moveTo>
                <a:lnTo>
                  <a:pt x="3105912" y="0"/>
                </a:lnTo>
              </a:path>
            </a:pathLst>
          </a:custGeom>
          <a:ln w="48768">
            <a:solidFill>
              <a:srgbClr val="76C2E4"/>
            </a:solidFill>
          </a:ln>
        </p:spPr>
        <p:txBody>
          <a:bodyPr wrap="square" lIns="0" tIns="0" rIns="0" bIns="0" rtlCol="0"/>
          <a:lstStyle/>
          <a:p>
            <a:endParaRPr/>
          </a:p>
        </p:txBody>
      </p:sp>
      <p:sp>
        <p:nvSpPr>
          <p:cNvPr id="4" name="object 4"/>
          <p:cNvSpPr/>
          <p:nvPr/>
        </p:nvSpPr>
        <p:spPr>
          <a:xfrm>
            <a:off x="9211056" y="6573011"/>
            <a:ext cx="2981325" cy="0"/>
          </a:xfrm>
          <a:custGeom>
            <a:avLst/>
            <a:gdLst/>
            <a:ahLst/>
            <a:cxnLst/>
            <a:rect l="l" t="t" r="r" b="b"/>
            <a:pathLst>
              <a:path w="2981325">
                <a:moveTo>
                  <a:pt x="0" y="0"/>
                </a:moveTo>
                <a:lnTo>
                  <a:pt x="2980944" y="0"/>
                </a:lnTo>
              </a:path>
            </a:pathLst>
          </a:custGeom>
          <a:ln w="45720">
            <a:solidFill>
              <a:srgbClr val="E21C23"/>
            </a:solidFill>
          </a:ln>
        </p:spPr>
        <p:txBody>
          <a:bodyPr wrap="square" lIns="0" tIns="0" rIns="0" bIns="0" rtlCol="0"/>
          <a:lstStyle/>
          <a:p>
            <a:endParaRPr/>
          </a:p>
        </p:txBody>
      </p:sp>
      <p:sp>
        <p:nvSpPr>
          <p:cNvPr id="5" name="object 5"/>
          <p:cNvSpPr/>
          <p:nvPr/>
        </p:nvSpPr>
        <p:spPr>
          <a:xfrm>
            <a:off x="2779776" y="6574535"/>
            <a:ext cx="3441700" cy="0"/>
          </a:xfrm>
          <a:custGeom>
            <a:avLst/>
            <a:gdLst/>
            <a:ahLst/>
            <a:cxnLst/>
            <a:rect l="l" t="t" r="r" b="b"/>
            <a:pathLst>
              <a:path w="3441700">
                <a:moveTo>
                  <a:pt x="0" y="0"/>
                </a:moveTo>
                <a:lnTo>
                  <a:pt x="3441191" y="0"/>
                </a:lnTo>
              </a:path>
            </a:pathLst>
          </a:custGeom>
          <a:ln w="48768">
            <a:solidFill>
              <a:srgbClr val="FBAF17"/>
            </a:solidFill>
          </a:ln>
        </p:spPr>
        <p:txBody>
          <a:bodyPr wrap="square" lIns="0" tIns="0" rIns="0" bIns="0" rtlCol="0"/>
          <a:lstStyle/>
          <a:p>
            <a:endParaRPr/>
          </a:p>
        </p:txBody>
      </p:sp>
      <p:sp>
        <p:nvSpPr>
          <p:cNvPr id="6" name="object 6"/>
          <p:cNvSpPr/>
          <p:nvPr/>
        </p:nvSpPr>
        <p:spPr>
          <a:xfrm>
            <a:off x="8839200" y="0"/>
            <a:ext cx="2924555" cy="691896"/>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5993891" y="6576059"/>
            <a:ext cx="3106420" cy="0"/>
          </a:xfrm>
          <a:custGeom>
            <a:avLst/>
            <a:gdLst/>
            <a:ahLst/>
            <a:cxnLst/>
            <a:rect l="l" t="t" r="r" b="b"/>
            <a:pathLst>
              <a:path w="3106420">
                <a:moveTo>
                  <a:pt x="0" y="0"/>
                </a:moveTo>
                <a:lnTo>
                  <a:pt x="3105912" y="0"/>
                </a:lnTo>
              </a:path>
            </a:pathLst>
          </a:custGeom>
          <a:ln w="45720">
            <a:solidFill>
              <a:srgbClr val="76C2E4"/>
            </a:solidFill>
          </a:ln>
        </p:spPr>
        <p:txBody>
          <a:bodyPr wrap="square" lIns="0" tIns="0" rIns="0" bIns="0" rtlCol="0"/>
          <a:lstStyle/>
          <a:p>
            <a:endParaRPr/>
          </a:p>
        </p:txBody>
      </p:sp>
      <p:sp>
        <p:nvSpPr>
          <p:cNvPr id="8" name="object 8"/>
          <p:cNvSpPr/>
          <p:nvPr/>
        </p:nvSpPr>
        <p:spPr>
          <a:xfrm>
            <a:off x="2845307" y="6576059"/>
            <a:ext cx="3148965" cy="0"/>
          </a:xfrm>
          <a:custGeom>
            <a:avLst/>
            <a:gdLst/>
            <a:ahLst/>
            <a:cxnLst/>
            <a:rect l="l" t="t" r="r" b="b"/>
            <a:pathLst>
              <a:path w="3148965">
                <a:moveTo>
                  <a:pt x="0" y="0"/>
                </a:moveTo>
                <a:lnTo>
                  <a:pt x="3148584" y="0"/>
                </a:lnTo>
              </a:path>
            </a:pathLst>
          </a:custGeom>
          <a:ln w="45720">
            <a:solidFill>
              <a:srgbClr val="FBAF17"/>
            </a:solidFill>
          </a:ln>
        </p:spPr>
        <p:txBody>
          <a:bodyPr wrap="square" lIns="0" tIns="0" rIns="0" bIns="0" rtlCol="0"/>
          <a:lstStyle/>
          <a:p>
            <a:endParaRPr/>
          </a:p>
        </p:txBody>
      </p:sp>
      <p:sp>
        <p:nvSpPr>
          <p:cNvPr id="9" name="object 9"/>
          <p:cNvSpPr/>
          <p:nvPr/>
        </p:nvSpPr>
        <p:spPr>
          <a:xfrm>
            <a:off x="9087611" y="6576059"/>
            <a:ext cx="3104515" cy="0"/>
          </a:xfrm>
          <a:custGeom>
            <a:avLst/>
            <a:gdLst/>
            <a:ahLst/>
            <a:cxnLst/>
            <a:rect l="l" t="t" r="r" b="b"/>
            <a:pathLst>
              <a:path w="3104515">
                <a:moveTo>
                  <a:pt x="0" y="0"/>
                </a:moveTo>
                <a:lnTo>
                  <a:pt x="3104388" y="0"/>
                </a:lnTo>
              </a:path>
            </a:pathLst>
          </a:custGeom>
          <a:ln w="45720">
            <a:solidFill>
              <a:srgbClr val="FF0000"/>
            </a:solidFill>
          </a:ln>
        </p:spPr>
        <p:txBody>
          <a:bodyPr wrap="square" lIns="0" tIns="0" rIns="0" bIns="0" rtlCol="0"/>
          <a:lstStyle/>
          <a:p>
            <a:endParaRPr/>
          </a:p>
        </p:txBody>
      </p:sp>
      <p:sp>
        <p:nvSpPr>
          <p:cNvPr id="10" name="object 10"/>
          <p:cNvSpPr/>
          <p:nvPr/>
        </p:nvSpPr>
        <p:spPr>
          <a:xfrm>
            <a:off x="3150107" y="1318260"/>
            <a:ext cx="3104515" cy="0"/>
          </a:xfrm>
          <a:custGeom>
            <a:avLst/>
            <a:gdLst/>
            <a:ahLst/>
            <a:cxnLst/>
            <a:rect l="l" t="t" r="r" b="b"/>
            <a:pathLst>
              <a:path w="3104515">
                <a:moveTo>
                  <a:pt x="0" y="0"/>
                </a:moveTo>
                <a:lnTo>
                  <a:pt x="3104388" y="0"/>
                </a:lnTo>
              </a:path>
            </a:pathLst>
          </a:custGeom>
          <a:ln w="45720">
            <a:solidFill>
              <a:srgbClr val="76C2E4"/>
            </a:solidFill>
          </a:ln>
        </p:spPr>
        <p:txBody>
          <a:bodyPr wrap="square" lIns="0" tIns="0" rIns="0" bIns="0" rtlCol="0"/>
          <a:lstStyle/>
          <a:p>
            <a:endParaRPr/>
          </a:p>
        </p:txBody>
      </p:sp>
      <p:sp>
        <p:nvSpPr>
          <p:cNvPr id="11" name="object 11"/>
          <p:cNvSpPr/>
          <p:nvPr/>
        </p:nvSpPr>
        <p:spPr>
          <a:xfrm>
            <a:off x="0" y="1318260"/>
            <a:ext cx="3150235" cy="0"/>
          </a:xfrm>
          <a:custGeom>
            <a:avLst/>
            <a:gdLst/>
            <a:ahLst/>
            <a:cxnLst/>
            <a:rect l="l" t="t" r="r" b="b"/>
            <a:pathLst>
              <a:path w="3150235">
                <a:moveTo>
                  <a:pt x="0" y="0"/>
                </a:moveTo>
                <a:lnTo>
                  <a:pt x="3150108" y="0"/>
                </a:lnTo>
              </a:path>
            </a:pathLst>
          </a:custGeom>
          <a:ln w="45720">
            <a:solidFill>
              <a:srgbClr val="FBAF17"/>
            </a:solidFill>
          </a:ln>
        </p:spPr>
        <p:txBody>
          <a:bodyPr wrap="square" lIns="0" tIns="0" rIns="0" bIns="0" rtlCol="0"/>
          <a:lstStyle/>
          <a:p>
            <a:endParaRPr/>
          </a:p>
        </p:txBody>
      </p:sp>
      <p:sp>
        <p:nvSpPr>
          <p:cNvPr id="12" name="object 12"/>
          <p:cNvSpPr/>
          <p:nvPr/>
        </p:nvSpPr>
        <p:spPr>
          <a:xfrm>
            <a:off x="6242303" y="1318260"/>
            <a:ext cx="3104515" cy="0"/>
          </a:xfrm>
          <a:custGeom>
            <a:avLst/>
            <a:gdLst/>
            <a:ahLst/>
            <a:cxnLst/>
            <a:rect l="l" t="t" r="r" b="b"/>
            <a:pathLst>
              <a:path w="3104515">
                <a:moveTo>
                  <a:pt x="0" y="0"/>
                </a:moveTo>
                <a:lnTo>
                  <a:pt x="3104388" y="0"/>
                </a:lnTo>
              </a:path>
            </a:pathLst>
          </a:custGeom>
          <a:ln w="45720">
            <a:solidFill>
              <a:srgbClr val="FF0000"/>
            </a:solidFill>
          </a:ln>
        </p:spPr>
        <p:txBody>
          <a:bodyPr wrap="square" lIns="0" tIns="0" rIns="0" bIns="0" rtlCol="0"/>
          <a:lstStyle/>
          <a:p>
            <a:endParaRPr/>
          </a:p>
        </p:txBody>
      </p:sp>
      <p:sp>
        <p:nvSpPr>
          <p:cNvPr id="13" name="object 13"/>
          <p:cNvSpPr txBox="1"/>
          <p:nvPr/>
        </p:nvSpPr>
        <p:spPr>
          <a:xfrm>
            <a:off x="498043" y="1561127"/>
            <a:ext cx="1440815" cy="340995"/>
          </a:xfrm>
          <a:prstGeom prst="rect">
            <a:avLst/>
          </a:prstGeom>
        </p:spPr>
        <p:txBody>
          <a:bodyPr vert="horz" wrap="square" lIns="0" tIns="0" rIns="0" bIns="0" rtlCol="0">
            <a:spAutoFit/>
          </a:bodyPr>
          <a:lstStyle/>
          <a:p>
            <a:pPr>
              <a:lnSpc>
                <a:spcPts val="2655"/>
              </a:lnSpc>
            </a:pPr>
            <a:r>
              <a:rPr sz="2400" spc="-5" dirty="0">
                <a:latin typeface="Arial"/>
                <a:cs typeface="Arial"/>
              </a:rPr>
              <a:t>Thank</a:t>
            </a:r>
            <a:r>
              <a:rPr sz="2400" spc="-110" dirty="0">
                <a:latin typeface="Arial"/>
                <a:cs typeface="Arial"/>
              </a:rPr>
              <a:t> </a:t>
            </a:r>
            <a:r>
              <a:rPr sz="2400" spc="-80" dirty="0">
                <a:latin typeface="Arial"/>
                <a:cs typeface="Arial"/>
              </a:rPr>
              <a:t>You</a:t>
            </a:r>
            <a:endParaRPr sz="2400">
              <a:latin typeface="Arial"/>
              <a:cs typeface="Arial"/>
            </a:endParaRPr>
          </a:p>
        </p:txBody>
      </p:sp>
      <p:sp>
        <p:nvSpPr>
          <p:cNvPr id="14" name="object 14"/>
          <p:cNvSpPr/>
          <p:nvPr/>
        </p:nvSpPr>
        <p:spPr>
          <a:xfrm>
            <a:off x="0" y="0"/>
            <a:ext cx="12192000" cy="646633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90814800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420477" y="6651825"/>
            <a:ext cx="1680845" cy="156845"/>
          </a:xfrm>
          <a:prstGeom prst="rect">
            <a:avLst/>
          </a:prstGeom>
        </p:spPr>
        <p:txBody>
          <a:bodyPr vert="horz" wrap="square" lIns="0" tIns="0" rIns="0" bIns="0" rtlCol="0">
            <a:spAutoFit/>
          </a:bodyPr>
          <a:lstStyle/>
          <a:p>
            <a:pPr>
              <a:lnSpc>
                <a:spcPts val="1220"/>
              </a:lnSpc>
            </a:pPr>
            <a:r>
              <a:rPr sz="1100" b="1" spc="-5" dirty="0">
                <a:solidFill>
                  <a:srgbClr val="0F1141"/>
                </a:solidFill>
                <a:latin typeface="Arial"/>
                <a:cs typeface="Arial"/>
              </a:rPr>
              <a:t>BITS </a:t>
            </a:r>
            <a:r>
              <a:rPr sz="1100" spc="-5" dirty="0">
                <a:solidFill>
                  <a:srgbClr val="0F1141"/>
                </a:solidFill>
                <a:latin typeface="Arial"/>
                <a:cs typeface="Arial"/>
              </a:rPr>
              <a:t>Pilani, Pilani</a:t>
            </a:r>
            <a:r>
              <a:rPr sz="1100" spc="-25" dirty="0">
                <a:solidFill>
                  <a:srgbClr val="0F1141"/>
                </a:solidFill>
                <a:latin typeface="Arial"/>
                <a:cs typeface="Arial"/>
              </a:rPr>
              <a:t> </a:t>
            </a:r>
            <a:r>
              <a:rPr sz="1100" dirty="0">
                <a:solidFill>
                  <a:srgbClr val="0F1141"/>
                </a:solidFill>
                <a:latin typeface="Arial"/>
                <a:cs typeface="Arial"/>
              </a:rPr>
              <a:t>Campus</a:t>
            </a:r>
            <a:endParaRPr sz="1100">
              <a:latin typeface="Arial"/>
              <a:cs typeface="Arial"/>
            </a:endParaRPr>
          </a:p>
        </p:txBody>
      </p:sp>
      <p:sp>
        <p:nvSpPr>
          <p:cNvPr id="3" name="object 3"/>
          <p:cNvSpPr/>
          <p:nvPr/>
        </p:nvSpPr>
        <p:spPr>
          <a:xfrm>
            <a:off x="6173723" y="6574535"/>
            <a:ext cx="3106420" cy="0"/>
          </a:xfrm>
          <a:custGeom>
            <a:avLst/>
            <a:gdLst/>
            <a:ahLst/>
            <a:cxnLst/>
            <a:rect l="l" t="t" r="r" b="b"/>
            <a:pathLst>
              <a:path w="3106420">
                <a:moveTo>
                  <a:pt x="0" y="0"/>
                </a:moveTo>
                <a:lnTo>
                  <a:pt x="3105912" y="0"/>
                </a:lnTo>
              </a:path>
            </a:pathLst>
          </a:custGeom>
          <a:ln w="48768">
            <a:solidFill>
              <a:srgbClr val="76C2E4"/>
            </a:solidFill>
          </a:ln>
        </p:spPr>
        <p:txBody>
          <a:bodyPr wrap="square" lIns="0" tIns="0" rIns="0" bIns="0" rtlCol="0"/>
          <a:lstStyle/>
          <a:p>
            <a:endParaRPr/>
          </a:p>
        </p:txBody>
      </p:sp>
      <p:sp>
        <p:nvSpPr>
          <p:cNvPr id="4" name="object 4"/>
          <p:cNvSpPr/>
          <p:nvPr/>
        </p:nvSpPr>
        <p:spPr>
          <a:xfrm>
            <a:off x="9211056" y="6573011"/>
            <a:ext cx="2981325" cy="0"/>
          </a:xfrm>
          <a:custGeom>
            <a:avLst/>
            <a:gdLst/>
            <a:ahLst/>
            <a:cxnLst/>
            <a:rect l="l" t="t" r="r" b="b"/>
            <a:pathLst>
              <a:path w="2981325">
                <a:moveTo>
                  <a:pt x="0" y="0"/>
                </a:moveTo>
                <a:lnTo>
                  <a:pt x="2980944" y="0"/>
                </a:lnTo>
              </a:path>
            </a:pathLst>
          </a:custGeom>
          <a:ln w="45720">
            <a:solidFill>
              <a:srgbClr val="E21C23"/>
            </a:solidFill>
          </a:ln>
        </p:spPr>
        <p:txBody>
          <a:bodyPr wrap="square" lIns="0" tIns="0" rIns="0" bIns="0" rtlCol="0"/>
          <a:lstStyle/>
          <a:p>
            <a:endParaRPr/>
          </a:p>
        </p:txBody>
      </p:sp>
      <p:sp>
        <p:nvSpPr>
          <p:cNvPr id="5" name="object 5"/>
          <p:cNvSpPr/>
          <p:nvPr/>
        </p:nvSpPr>
        <p:spPr>
          <a:xfrm>
            <a:off x="2779776" y="6574535"/>
            <a:ext cx="3441700" cy="0"/>
          </a:xfrm>
          <a:custGeom>
            <a:avLst/>
            <a:gdLst/>
            <a:ahLst/>
            <a:cxnLst/>
            <a:rect l="l" t="t" r="r" b="b"/>
            <a:pathLst>
              <a:path w="3441700">
                <a:moveTo>
                  <a:pt x="0" y="0"/>
                </a:moveTo>
                <a:lnTo>
                  <a:pt x="3441191" y="0"/>
                </a:lnTo>
              </a:path>
            </a:pathLst>
          </a:custGeom>
          <a:ln w="48768">
            <a:solidFill>
              <a:srgbClr val="FBAF17"/>
            </a:solidFill>
          </a:ln>
        </p:spPr>
        <p:txBody>
          <a:bodyPr wrap="square" lIns="0" tIns="0" rIns="0" bIns="0" rtlCol="0"/>
          <a:lstStyle/>
          <a:p>
            <a:endParaRPr/>
          </a:p>
        </p:txBody>
      </p:sp>
      <p:sp>
        <p:nvSpPr>
          <p:cNvPr id="6" name="object 6"/>
          <p:cNvSpPr/>
          <p:nvPr/>
        </p:nvSpPr>
        <p:spPr>
          <a:xfrm>
            <a:off x="8839200" y="0"/>
            <a:ext cx="2924555" cy="691896"/>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5993891" y="6576059"/>
            <a:ext cx="3106420" cy="0"/>
          </a:xfrm>
          <a:custGeom>
            <a:avLst/>
            <a:gdLst/>
            <a:ahLst/>
            <a:cxnLst/>
            <a:rect l="l" t="t" r="r" b="b"/>
            <a:pathLst>
              <a:path w="3106420">
                <a:moveTo>
                  <a:pt x="0" y="0"/>
                </a:moveTo>
                <a:lnTo>
                  <a:pt x="3105912" y="0"/>
                </a:lnTo>
              </a:path>
            </a:pathLst>
          </a:custGeom>
          <a:ln w="45720">
            <a:solidFill>
              <a:srgbClr val="76C2E4"/>
            </a:solidFill>
          </a:ln>
        </p:spPr>
        <p:txBody>
          <a:bodyPr wrap="square" lIns="0" tIns="0" rIns="0" bIns="0" rtlCol="0"/>
          <a:lstStyle/>
          <a:p>
            <a:endParaRPr/>
          </a:p>
        </p:txBody>
      </p:sp>
      <p:sp>
        <p:nvSpPr>
          <p:cNvPr id="8" name="object 8"/>
          <p:cNvSpPr/>
          <p:nvPr/>
        </p:nvSpPr>
        <p:spPr>
          <a:xfrm>
            <a:off x="2845307" y="6576059"/>
            <a:ext cx="3148965" cy="0"/>
          </a:xfrm>
          <a:custGeom>
            <a:avLst/>
            <a:gdLst/>
            <a:ahLst/>
            <a:cxnLst/>
            <a:rect l="l" t="t" r="r" b="b"/>
            <a:pathLst>
              <a:path w="3148965">
                <a:moveTo>
                  <a:pt x="0" y="0"/>
                </a:moveTo>
                <a:lnTo>
                  <a:pt x="3148584" y="0"/>
                </a:lnTo>
              </a:path>
            </a:pathLst>
          </a:custGeom>
          <a:ln w="45720">
            <a:solidFill>
              <a:srgbClr val="FBAF17"/>
            </a:solidFill>
          </a:ln>
        </p:spPr>
        <p:txBody>
          <a:bodyPr wrap="square" lIns="0" tIns="0" rIns="0" bIns="0" rtlCol="0"/>
          <a:lstStyle/>
          <a:p>
            <a:endParaRPr/>
          </a:p>
        </p:txBody>
      </p:sp>
      <p:sp>
        <p:nvSpPr>
          <p:cNvPr id="9" name="object 9"/>
          <p:cNvSpPr/>
          <p:nvPr/>
        </p:nvSpPr>
        <p:spPr>
          <a:xfrm>
            <a:off x="9087611" y="6576059"/>
            <a:ext cx="3104515" cy="0"/>
          </a:xfrm>
          <a:custGeom>
            <a:avLst/>
            <a:gdLst/>
            <a:ahLst/>
            <a:cxnLst/>
            <a:rect l="l" t="t" r="r" b="b"/>
            <a:pathLst>
              <a:path w="3104515">
                <a:moveTo>
                  <a:pt x="0" y="0"/>
                </a:moveTo>
                <a:lnTo>
                  <a:pt x="3104388" y="0"/>
                </a:lnTo>
              </a:path>
            </a:pathLst>
          </a:custGeom>
          <a:ln w="45720">
            <a:solidFill>
              <a:srgbClr val="FF0000"/>
            </a:solidFill>
          </a:ln>
        </p:spPr>
        <p:txBody>
          <a:bodyPr wrap="square" lIns="0" tIns="0" rIns="0" bIns="0" rtlCol="0"/>
          <a:lstStyle/>
          <a:p>
            <a:endParaRPr/>
          </a:p>
        </p:txBody>
      </p:sp>
      <p:sp>
        <p:nvSpPr>
          <p:cNvPr id="10" name="object 10"/>
          <p:cNvSpPr/>
          <p:nvPr/>
        </p:nvSpPr>
        <p:spPr>
          <a:xfrm>
            <a:off x="3150107" y="1318260"/>
            <a:ext cx="3104515" cy="0"/>
          </a:xfrm>
          <a:custGeom>
            <a:avLst/>
            <a:gdLst/>
            <a:ahLst/>
            <a:cxnLst/>
            <a:rect l="l" t="t" r="r" b="b"/>
            <a:pathLst>
              <a:path w="3104515">
                <a:moveTo>
                  <a:pt x="0" y="0"/>
                </a:moveTo>
                <a:lnTo>
                  <a:pt x="3104388" y="0"/>
                </a:lnTo>
              </a:path>
            </a:pathLst>
          </a:custGeom>
          <a:ln w="45720">
            <a:solidFill>
              <a:srgbClr val="76C2E4"/>
            </a:solidFill>
          </a:ln>
        </p:spPr>
        <p:txBody>
          <a:bodyPr wrap="square" lIns="0" tIns="0" rIns="0" bIns="0" rtlCol="0"/>
          <a:lstStyle/>
          <a:p>
            <a:endParaRPr/>
          </a:p>
        </p:txBody>
      </p:sp>
      <p:sp>
        <p:nvSpPr>
          <p:cNvPr id="11" name="object 11"/>
          <p:cNvSpPr/>
          <p:nvPr/>
        </p:nvSpPr>
        <p:spPr>
          <a:xfrm>
            <a:off x="0" y="1318260"/>
            <a:ext cx="3150235" cy="0"/>
          </a:xfrm>
          <a:custGeom>
            <a:avLst/>
            <a:gdLst/>
            <a:ahLst/>
            <a:cxnLst/>
            <a:rect l="l" t="t" r="r" b="b"/>
            <a:pathLst>
              <a:path w="3150235">
                <a:moveTo>
                  <a:pt x="0" y="0"/>
                </a:moveTo>
                <a:lnTo>
                  <a:pt x="3150108" y="0"/>
                </a:lnTo>
              </a:path>
            </a:pathLst>
          </a:custGeom>
          <a:ln w="45720">
            <a:solidFill>
              <a:srgbClr val="FBAF17"/>
            </a:solidFill>
          </a:ln>
        </p:spPr>
        <p:txBody>
          <a:bodyPr wrap="square" lIns="0" tIns="0" rIns="0" bIns="0" rtlCol="0"/>
          <a:lstStyle/>
          <a:p>
            <a:endParaRPr/>
          </a:p>
        </p:txBody>
      </p:sp>
      <p:sp>
        <p:nvSpPr>
          <p:cNvPr id="12" name="object 12"/>
          <p:cNvSpPr/>
          <p:nvPr/>
        </p:nvSpPr>
        <p:spPr>
          <a:xfrm>
            <a:off x="6242303" y="1318260"/>
            <a:ext cx="3104515" cy="0"/>
          </a:xfrm>
          <a:custGeom>
            <a:avLst/>
            <a:gdLst/>
            <a:ahLst/>
            <a:cxnLst/>
            <a:rect l="l" t="t" r="r" b="b"/>
            <a:pathLst>
              <a:path w="3104515">
                <a:moveTo>
                  <a:pt x="0" y="0"/>
                </a:moveTo>
                <a:lnTo>
                  <a:pt x="3104388" y="0"/>
                </a:lnTo>
              </a:path>
            </a:pathLst>
          </a:custGeom>
          <a:ln w="45720">
            <a:solidFill>
              <a:srgbClr val="FF0000"/>
            </a:solidFill>
          </a:ln>
        </p:spPr>
        <p:txBody>
          <a:bodyPr wrap="square" lIns="0" tIns="0" rIns="0" bIns="0" rtlCol="0"/>
          <a:lstStyle/>
          <a:p>
            <a:endParaRPr/>
          </a:p>
        </p:txBody>
      </p:sp>
      <p:sp>
        <p:nvSpPr>
          <p:cNvPr id="13" name="object 13"/>
          <p:cNvSpPr/>
          <p:nvPr/>
        </p:nvSpPr>
        <p:spPr>
          <a:xfrm>
            <a:off x="0" y="0"/>
            <a:ext cx="12191999" cy="6857997"/>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1920275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420477" y="6651825"/>
            <a:ext cx="1680845" cy="156845"/>
          </a:xfrm>
          <a:prstGeom prst="rect">
            <a:avLst/>
          </a:prstGeom>
        </p:spPr>
        <p:txBody>
          <a:bodyPr vert="horz" wrap="square" lIns="0" tIns="0" rIns="0" bIns="0" rtlCol="0">
            <a:spAutoFit/>
          </a:bodyPr>
          <a:lstStyle/>
          <a:p>
            <a:pPr>
              <a:lnSpc>
                <a:spcPts val="1220"/>
              </a:lnSpc>
            </a:pPr>
            <a:r>
              <a:rPr sz="1100" b="1" spc="-5" dirty="0">
                <a:solidFill>
                  <a:srgbClr val="0F1141"/>
                </a:solidFill>
                <a:latin typeface="Arial"/>
                <a:cs typeface="Arial"/>
              </a:rPr>
              <a:t>BITS </a:t>
            </a:r>
            <a:r>
              <a:rPr sz="1100" spc="-5" dirty="0">
                <a:solidFill>
                  <a:srgbClr val="0F1141"/>
                </a:solidFill>
                <a:latin typeface="Arial"/>
                <a:cs typeface="Arial"/>
              </a:rPr>
              <a:t>Pilani, Pilani</a:t>
            </a:r>
            <a:r>
              <a:rPr sz="1100" spc="-25" dirty="0">
                <a:solidFill>
                  <a:srgbClr val="0F1141"/>
                </a:solidFill>
                <a:latin typeface="Arial"/>
                <a:cs typeface="Arial"/>
              </a:rPr>
              <a:t> </a:t>
            </a:r>
            <a:r>
              <a:rPr sz="1100" dirty="0">
                <a:solidFill>
                  <a:srgbClr val="0F1141"/>
                </a:solidFill>
                <a:latin typeface="Arial"/>
                <a:cs typeface="Arial"/>
              </a:rPr>
              <a:t>Campus</a:t>
            </a:r>
            <a:endParaRPr sz="1100">
              <a:latin typeface="Arial"/>
              <a:cs typeface="Arial"/>
            </a:endParaRPr>
          </a:p>
        </p:txBody>
      </p:sp>
      <p:sp>
        <p:nvSpPr>
          <p:cNvPr id="3" name="object 3"/>
          <p:cNvSpPr/>
          <p:nvPr/>
        </p:nvSpPr>
        <p:spPr>
          <a:xfrm>
            <a:off x="6173723" y="6574535"/>
            <a:ext cx="3106420" cy="0"/>
          </a:xfrm>
          <a:custGeom>
            <a:avLst/>
            <a:gdLst/>
            <a:ahLst/>
            <a:cxnLst/>
            <a:rect l="l" t="t" r="r" b="b"/>
            <a:pathLst>
              <a:path w="3106420">
                <a:moveTo>
                  <a:pt x="0" y="0"/>
                </a:moveTo>
                <a:lnTo>
                  <a:pt x="3105912" y="0"/>
                </a:lnTo>
              </a:path>
            </a:pathLst>
          </a:custGeom>
          <a:ln w="48768">
            <a:solidFill>
              <a:srgbClr val="76C2E4"/>
            </a:solidFill>
          </a:ln>
        </p:spPr>
        <p:txBody>
          <a:bodyPr wrap="square" lIns="0" tIns="0" rIns="0" bIns="0" rtlCol="0"/>
          <a:lstStyle/>
          <a:p>
            <a:endParaRPr/>
          </a:p>
        </p:txBody>
      </p:sp>
      <p:sp>
        <p:nvSpPr>
          <p:cNvPr id="4" name="object 4"/>
          <p:cNvSpPr/>
          <p:nvPr/>
        </p:nvSpPr>
        <p:spPr>
          <a:xfrm>
            <a:off x="9211056" y="6573011"/>
            <a:ext cx="2981325" cy="0"/>
          </a:xfrm>
          <a:custGeom>
            <a:avLst/>
            <a:gdLst/>
            <a:ahLst/>
            <a:cxnLst/>
            <a:rect l="l" t="t" r="r" b="b"/>
            <a:pathLst>
              <a:path w="2981325">
                <a:moveTo>
                  <a:pt x="0" y="0"/>
                </a:moveTo>
                <a:lnTo>
                  <a:pt x="2980944" y="0"/>
                </a:lnTo>
              </a:path>
            </a:pathLst>
          </a:custGeom>
          <a:ln w="45720">
            <a:solidFill>
              <a:srgbClr val="E21C23"/>
            </a:solidFill>
          </a:ln>
        </p:spPr>
        <p:txBody>
          <a:bodyPr wrap="square" lIns="0" tIns="0" rIns="0" bIns="0" rtlCol="0"/>
          <a:lstStyle/>
          <a:p>
            <a:endParaRPr/>
          </a:p>
        </p:txBody>
      </p:sp>
      <p:sp>
        <p:nvSpPr>
          <p:cNvPr id="5" name="object 5"/>
          <p:cNvSpPr/>
          <p:nvPr/>
        </p:nvSpPr>
        <p:spPr>
          <a:xfrm>
            <a:off x="2779776" y="6574535"/>
            <a:ext cx="3441700" cy="0"/>
          </a:xfrm>
          <a:custGeom>
            <a:avLst/>
            <a:gdLst/>
            <a:ahLst/>
            <a:cxnLst/>
            <a:rect l="l" t="t" r="r" b="b"/>
            <a:pathLst>
              <a:path w="3441700">
                <a:moveTo>
                  <a:pt x="0" y="0"/>
                </a:moveTo>
                <a:lnTo>
                  <a:pt x="3441191" y="0"/>
                </a:lnTo>
              </a:path>
            </a:pathLst>
          </a:custGeom>
          <a:ln w="48768">
            <a:solidFill>
              <a:srgbClr val="FBAF17"/>
            </a:solidFill>
          </a:ln>
        </p:spPr>
        <p:txBody>
          <a:bodyPr wrap="square" lIns="0" tIns="0" rIns="0" bIns="0" rtlCol="0"/>
          <a:lstStyle/>
          <a:p>
            <a:endParaRPr/>
          </a:p>
        </p:txBody>
      </p:sp>
      <p:sp>
        <p:nvSpPr>
          <p:cNvPr id="6" name="object 6"/>
          <p:cNvSpPr/>
          <p:nvPr/>
        </p:nvSpPr>
        <p:spPr>
          <a:xfrm>
            <a:off x="8839200" y="0"/>
            <a:ext cx="2924555" cy="691896"/>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5993891" y="6576059"/>
            <a:ext cx="3106420" cy="0"/>
          </a:xfrm>
          <a:custGeom>
            <a:avLst/>
            <a:gdLst/>
            <a:ahLst/>
            <a:cxnLst/>
            <a:rect l="l" t="t" r="r" b="b"/>
            <a:pathLst>
              <a:path w="3106420">
                <a:moveTo>
                  <a:pt x="0" y="0"/>
                </a:moveTo>
                <a:lnTo>
                  <a:pt x="3105912" y="0"/>
                </a:lnTo>
              </a:path>
            </a:pathLst>
          </a:custGeom>
          <a:ln w="45720">
            <a:solidFill>
              <a:srgbClr val="76C2E4"/>
            </a:solidFill>
          </a:ln>
        </p:spPr>
        <p:txBody>
          <a:bodyPr wrap="square" lIns="0" tIns="0" rIns="0" bIns="0" rtlCol="0"/>
          <a:lstStyle/>
          <a:p>
            <a:endParaRPr/>
          </a:p>
        </p:txBody>
      </p:sp>
      <p:sp>
        <p:nvSpPr>
          <p:cNvPr id="8" name="object 8"/>
          <p:cNvSpPr/>
          <p:nvPr/>
        </p:nvSpPr>
        <p:spPr>
          <a:xfrm>
            <a:off x="2845307" y="6576059"/>
            <a:ext cx="3148965" cy="0"/>
          </a:xfrm>
          <a:custGeom>
            <a:avLst/>
            <a:gdLst/>
            <a:ahLst/>
            <a:cxnLst/>
            <a:rect l="l" t="t" r="r" b="b"/>
            <a:pathLst>
              <a:path w="3148965">
                <a:moveTo>
                  <a:pt x="0" y="0"/>
                </a:moveTo>
                <a:lnTo>
                  <a:pt x="3148584" y="0"/>
                </a:lnTo>
              </a:path>
            </a:pathLst>
          </a:custGeom>
          <a:ln w="45720">
            <a:solidFill>
              <a:srgbClr val="FBAF17"/>
            </a:solidFill>
          </a:ln>
        </p:spPr>
        <p:txBody>
          <a:bodyPr wrap="square" lIns="0" tIns="0" rIns="0" bIns="0" rtlCol="0"/>
          <a:lstStyle/>
          <a:p>
            <a:endParaRPr/>
          </a:p>
        </p:txBody>
      </p:sp>
      <p:sp>
        <p:nvSpPr>
          <p:cNvPr id="9" name="object 9"/>
          <p:cNvSpPr/>
          <p:nvPr/>
        </p:nvSpPr>
        <p:spPr>
          <a:xfrm>
            <a:off x="9087611" y="6576059"/>
            <a:ext cx="3104515" cy="0"/>
          </a:xfrm>
          <a:custGeom>
            <a:avLst/>
            <a:gdLst/>
            <a:ahLst/>
            <a:cxnLst/>
            <a:rect l="l" t="t" r="r" b="b"/>
            <a:pathLst>
              <a:path w="3104515">
                <a:moveTo>
                  <a:pt x="0" y="0"/>
                </a:moveTo>
                <a:lnTo>
                  <a:pt x="3104388" y="0"/>
                </a:lnTo>
              </a:path>
            </a:pathLst>
          </a:custGeom>
          <a:ln w="45720">
            <a:solidFill>
              <a:srgbClr val="FF0000"/>
            </a:solidFill>
          </a:ln>
        </p:spPr>
        <p:txBody>
          <a:bodyPr wrap="square" lIns="0" tIns="0" rIns="0" bIns="0" rtlCol="0"/>
          <a:lstStyle/>
          <a:p>
            <a:endParaRPr/>
          </a:p>
        </p:txBody>
      </p:sp>
      <p:sp>
        <p:nvSpPr>
          <p:cNvPr id="10" name="object 10"/>
          <p:cNvSpPr/>
          <p:nvPr/>
        </p:nvSpPr>
        <p:spPr>
          <a:xfrm>
            <a:off x="3150107" y="1318260"/>
            <a:ext cx="3104515" cy="0"/>
          </a:xfrm>
          <a:custGeom>
            <a:avLst/>
            <a:gdLst/>
            <a:ahLst/>
            <a:cxnLst/>
            <a:rect l="l" t="t" r="r" b="b"/>
            <a:pathLst>
              <a:path w="3104515">
                <a:moveTo>
                  <a:pt x="0" y="0"/>
                </a:moveTo>
                <a:lnTo>
                  <a:pt x="3104388" y="0"/>
                </a:lnTo>
              </a:path>
            </a:pathLst>
          </a:custGeom>
          <a:ln w="45720">
            <a:solidFill>
              <a:srgbClr val="76C2E4"/>
            </a:solidFill>
          </a:ln>
        </p:spPr>
        <p:txBody>
          <a:bodyPr wrap="square" lIns="0" tIns="0" rIns="0" bIns="0" rtlCol="0"/>
          <a:lstStyle/>
          <a:p>
            <a:endParaRPr/>
          </a:p>
        </p:txBody>
      </p:sp>
      <p:sp>
        <p:nvSpPr>
          <p:cNvPr id="11" name="object 11"/>
          <p:cNvSpPr/>
          <p:nvPr/>
        </p:nvSpPr>
        <p:spPr>
          <a:xfrm>
            <a:off x="0" y="1318260"/>
            <a:ext cx="3150235" cy="0"/>
          </a:xfrm>
          <a:custGeom>
            <a:avLst/>
            <a:gdLst/>
            <a:ahLst/>
            <a:cxnLst/>
            <a:rect l="l" t="t" r="r" b="b"/>
            <a:pathLst>
              <a:path w="3150235">
                <a:moveTo>
                  <a:pt x="0" y="0"/>
                </a:moveTo>
                <a:lnTo>
                  <a:pt x="3150108" y="0"/>
                </a:lnTo>
              </a:path>
            </a:pathLst>
          </a:custGeom>
          <a:ln w="45720">
            <a:solidFill>
              <a:srgbClr val="FBAF17"/>
            </a:solidFill>
          </a:ln>
        </p:spPr>
        <p:txBody>
          <a:bodyPr wrap="square" lIns="0" tIns="0" rIns="0" bIns="0" rtlCol="0"/>
          <a:lstStyle/>
          <a:p>
            <a:endParaRPr/>
          </a:p>
        </p:txBody>
      </p:sp>
      <p:sp>
        <p:nvSpPr>
          <p:cNvPr id="12" name="object 12"/>
          <p:cNvSpPr/>
          <p:nvPr/>
        </p:nvSpPr>
        <p:spPr>
          <a:xfrm>
            <a:off x="6242303" y="1318260"/>
            <a:ext cx="3104515" cy="0"/>
          </a:xfrm>
          <a:custGeom>
            <a:avLst/>
            <a:gdLst/>
            <a:ahLst/>
            <a:cxnLst/>
            <a:rect l="l" t="t" r="r" b="b"/>
            <a:pathLst>
              <a:path w="3104515">
                <a:moveTo>
                  <a:pt x="0" y="0"/>
                </a:moveTo>
                <a:lnTo>
                  <a:pt x="3104388" y="0"/>
                </a:lnTo>
              </a:path>
            </a:pathLst>
          </a:custGeom>
          <a:ln w="45720">
            <a:solidFill>
              <a:srgbClr val="FF0000"/>
            </a:solidFill>
          </a:ln>
        </p:spPr>
        <p:txBody>
          <a:bodyPr wrap="square" lIns="0" tIns="0" rIns="0" bIns="0" rtlCol="0"/>
          <a:lstStyle/>
          <a:p>
            <a:endParaRPr/>
          </a:p>
        </p:txBody>
      </p:sp>
      <p:sp>
        <p:nvSpPr>
          <p:cNvPr id="13" name="object 13"/>
          <p:cNvSpPr/>
          <p:nvPr/>
        </p:nvSpPr>
        <p:spPr>
          <a:xfrm>
            <a:off x="0" y="0"/>
            <a:ext cx="12191999" cy="685799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48484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73723" y="6484620"/>
            <a:ext cx="3106420" cy="0"/>
          </a:xfrm>
          <a:custGeom>
            <a:avLst/>
            <a:gdLst/>
            <a:ahLst/>
            <a:cxnLst/>
            <a:rect l="l" t="t" r="r" b="b"/>
            <a:pathLst>
              <a:path w="3106420">
                <a:moveTo>
                  <a:pt x="0" y="0"/>
                </a:moveTo>
                <a:lnTo>
                  <a:pt x="3105912" y="0"/>
                </a:lnTo>
              </a:path>
            </a:pathLst>
          </a:custGeom>
          <a:ln w="48768">
            <a:solidFill>
              <a:srgbClr val="8EB4E2"/>
            </a:solidFill>
          </a:ln>
        </p:spPr>
        <p:txBody>
          <a:bodyPr wrap="square" lIns="0" tIns="0" rIns="0" bIns="0" rtlCol="0"/>
          <a:lstStyle/>
          <a:p>
            <a:endParaRPr/>
          </a:p>
        </p:txBody>
      </p:sp>
      <p:sp>
        <p:nvSpPr>
          <p:cNvPr id="3" name="object 3"/>
          <p:cNvSpPr/>
          <p:nvPr/>
        </p:nvSpPr>
        <p:spPr>
          <a:xfrm>
            <a:off x="9209531" y="6483096"/>
            <a:ext cx="2982595" cy="0"/>
          </a:xfrm>
          <a:custGeom>
            <a:avLst/>
            <a:gdLst/>
            <a:ahLst/>
            <a:cxnLst/>
            <a:rect l="l" t="t" r="r" b="b"/>
            <a:pathLst>
              <a:path w="2982595">
                <a:moveTo>
                  <a:pt x="0" y="0"/>
                </a:moveTo>
                <a:lnTo>
                  <a:pt x="2982468" y="0"/>
                </a:lnTo>
              </a:path>
            </a:pathLst>
          </a:custGeom>
          <a:ln w="45720">
            <a:solidFill>
              <a:srgbClr val="FF0000"/>
            </a:solidFill>
          </a:ln>
        </p:spPr>
        <p:txBody>
          <a:bodyPr wrap="square" lIns="0" tIns="0" rIns="0" bIns="0" rtlCol="0"/>
          <a:lstStyle/>
          <a:p>
            <a:endParaRPr/>
          </a:p>
        </p:txBody>
      </p:sp>
      <p:sp>
        <p:nvSpPr>
          <p:cNvPr id="4" name="object 4"/>
          <p:cNvSpPr/>
          <p:nvPr/>
        </p:nvSpPr>
        <p:spPr>
          <a:xfrm>
            <a:off x="2779776" y="6484620"/>
            <a:ext cx="3439795" cy="0"/>
          </a:xfrm>
          <a:custGeom>
            <a:avLst/>
            <a:gdLst/>
            <a:ahLst/>
            <a:cxnLst/>
            <a:rect l="l" t="t" r="r" b="b"/>
            <a:pathLst>
              <a:path w="3439795">
                <a:moveTo>
                  <a:pt x="0" y="0"/>
                </a:moveTo>
                <a:lnTo>
                  <a:pt x="3439667" y="0"/>
                </a:lnTo>
              </a:path>
            </a:pathLst>
          </a:custGeom>
          <a:ln w="48768">
            <a:solidFill>
              <a:srgbClr val="FFCE00"/>
            </a:solidFill>
          </a:ln>
        </p:spPr>
        <p:txBody>
          <a:bodyPr wrap="square" lIns="0" tIns="0" rIns="0" bIns="0" rtlCol="0"/>
          <a:lstStyle/>
          <a:p>
            <a:endParaRPr/>
          </a:p>
        </p:txBody>
      </p:sp>
      <p:sp>
        <p:nvSpPr>
          <p:cNvPr id="5" name="object 5"/>
          <p:cNvSpPr/>
          <p:nvPr/>
        </p:nvSpPr>
        <p:spPr>
          <a:xfrm>
            <a:off x="0" y="0"/>
            <a:ext cx="9400540" cy="1126490"/>
          </a:xfrm>
          <a:custGeom>
            <a:avLst/>
            <a:gdLst/>
            <a:ahLst/>
            <a:cxnLst/>
            <a:rect l="l" t="t" r="r" b="b"/>
            <a:pathLst>
              <a:path w="9400540" h="1126490">
                <a:moveTo>
                  <a:pt x="0" y="1126236"/>
                </a:moveTo>
                <a:lnTo>
                  <a:pt x="9400032" y="1126236"/>
                </a:lnTo>
                <a:lnTo>
                  <a:pt x="9400032" y="0"/>
                </a:lnTo>
                <a:lnTo>
                  <a:pt x="0" y="0"/>
                </a:lnTo>
                <a:lnTo>
                  <a:pt x="0" y="1126236"/>
                </a:lnTo>
                <a:close/>
              </a:path>
            </a:pathLst>
          </a:custGeom>
          <a:solidFill>
            <a:srgbClr val="FFFF00"/>
          </a:solidFill>
        </p:spPr>
        <p:txBody>
          <a:bodyPr wrap="square" lIns="0" tIns="0" rIns="0" bIns="0" rtlCol="0"/>
          <a:lstStyle/>
          <a:p>
            <a:endParaRPr/>
          </a:p>
        </p:txBody>
      </p:sp>
      <p:sp>
        <p:nvSpPr>
          <p:cNvPr id="6" name="object 6"/>
          <p:cNvSpPr/>
          <p:nvPr/>
        </p:nvSpPr>
        <p:spPr>
          <a:xfrm>
            <a:off x="3381755" y="1149858"/>
            <a:ext cx="3106420" cy="0"/>
          </a:xfrm>
          <a:custGeom>
            <a:avLst/>
            <a:gdLst/>
            <a:ahLst/>
            <a:cxnLst/>
            <a:rect l="l" t="t" r="r" b="b"/>
            <a:pathLst>
              <a:path w="3106420">
                <a:moveTo>
                  <a:pt x="0" y="0"/>
                </a:moveTo>
                <a:lnTo>
                  <a:pt x="3105912" y="0"/>
                </a:lnTo>
              </a:path>
            </a:pathLst>
          </a:custGeom>
          <a:ln w="47244">
            <a:solidFill>
              <a:srgbClr val="8EB4E2"/>
            </a:solidFill>
          </a:ln>
        </p:spPr>
        <p:txBody>
          <a:bodyPr wrap="square" lIns="0" tIns="0" rIns="0" bIns="0" rtlCol="0"/>
          <a:lstStyle/>
          <a:p>
            <a:endParaRPr/>
          </a:p>
        </p:txBody>
      </p:sp>
      <p:sp>
        <p:nvSpPr>
          <p:cNvPr id="7" name="object 7"/>
          <p:cNvSpPr/>
          <p:nvPr/>
        </p:nvSpPr>
        <p:spPr>
          <a:xfrm>
            <a:off x="6420611" y="1148333"/>
            <a:ext cx="2979420" cy="0"/>
          </a:xfrm>
          <a:custGeom>
            <a:avLst/>
            <a:gdLst/>
            <a:ahLst/>
            <a:cxnLst/>
            <a:rect l="l" t="t" r="r" b="b"/>
            <a:pathLst>
              <a:path w="2979420">
                <a:moveTo>
                  <a:pt x="0" y="0"/>
                </a:moveTo>
                <a:lnTo>
                  <a:pt x="2979419" y="0"/>
                </a:lnTo>
              </a:path>
            </a:pathLst>
          </a:custGeom>
          <a:ln w="44196">
            <a:solidFill>
              <a:srgbClr val="FF0000"/>
            </a:solidFill>
          </a:ln>
        </p:spPr>
        <p:txBody>
          <a:bodyPr wrap="square" lIns="0" tIns="0" rIns="0" bIns="0" rtlCol="0"/>
          <a:lstStyle/>
          <a:p>
            <a:endParaRPr/>
          </a:p>
        </p:txBody>
      </p:sp>
      <p:sp>
        <p:nvSpPr>
          <p:cNvPr id="8" name="object 8"/>
          <p:cNvSpPr/>
          <p:nvPr/>
        </p:nvSpPr>
        <p:spPr>
          <a:xfrm>
            <a:off x="0" y="1149858"/>
            <a:ext cx="3429000" cy="0"/>
          </a:xfrm>
          <a:custGeom>
            <a:avLst/>
            <a:gdLst/>
            <a:ahLst/>
            <a:cxnLst/>
            <a:rect l="l" t="t" r="r" b="b"/>
            <a:pathLst>
              <a:path w="3429000">
                <a:moveTo>
                  <a:pt x="0" y="0"/>
                </a:moveTo>
                <a:lnTo>
                  <a:pt x="3429000" y="0"/>
                </a:lnTo>
              </a:path>
            </a:pathLst>
          </a:custGeom>
          <a:ln w="47244">
            <a:solidFill>
              <a:srgbClr val="FFCE00"/>
            </a:solidFill>
          </a:ln>
        </p:spPr>
        <p:txBody>
          <a:bodyPr wrap="square" lIns="0" tIns="0" rIns="0" bIns="0" rtlCol="0"/>
          <a:lstStyle/>
          <a:p>
            <a:endParaRPr/>
          </a:p>
        </p:txBody>
      </p:sp>
      <p:sp>
        <p:nvSpPr>
          <p:cNvPr id="9" name="object 9"/>
          <p:cNvSpPr txBox="1"/>
          <p:nvPr/>
        </p:nvSpPr>
        <p:spPr>
          <a:xfrm>
            <a:off x="9774428" y="595630"/>
            <a:ext cx="1678305" cy="617855"/>
          </a:xfrm>
          <a:prstGeom prst="rect">
            <a:avLst/>
          </a:prstGeom>
        </p:spPr>
        <p:txBody>
          <a:bodyPr vert="horz" wrap="square" lIns="0" tIns="13335" rIns="0" bIns="0" rtlCol="0">
            <a:spAutoFit/>
          </a:bodyPr>
          <a:lstStyle/>
          <a:p>
            <a:pPr marL="12700">
              <a:lnSpc>
                <a:spcPts val="3050"/>
              </a:lnSpc>
              <a:spcBef>
                <a:spcPts val="105"/>
              </a:spcBef>
            </a:pPr>
            <a:r>
              <a:rPr sz="2600" b="1" dirty="0">
                <a:solidFill>
                  <a:srgbClr val="000099"/>
                </a:solidFill>
                <a:latin typeface="Arial"/>
                <a:cs typeface="Arial"/>
              </a:rPr>
              <a:t>BITS</a:t>
            </a:r>
            <a:r>
              <a:rPr sz="2600" b="1" spc="-85" dirty="0">
                <a:solidFill>
                  <a:srgbClr val="000099"/>
                </a:solidFill>
                <a:latin typeface="Arial"/>
                <a:cs typeface="Arial"/>
              </a:rPr>
              <a:t> </a:t>
            </a:r>
            <a:r>
              <a:rPr sz="2600" dirty="0">
                <a:solidFill>
                  <a:srgbClr val="000099"/>
                </a:solidFill>
                <a:latin typeface="Arial"/>
                <a:cs typeface="Arial"/>
              </a:rPr>
              <a:t>Pilani</a:t>
            </a:r>
            <a:endParaRPr sz="2600">
              <a:latin typeface="Arial"/>
              <a:cs typeface="Arial"/>
            </a:endParaRPr>
          </a:p>
          <a:p>
            <a:pPr marL="13970">
              <a:lnSpc>
                <a:spcPts val="1610"/>
              </a:lnSpc>
            </a:pPr>
            <a:r>
              <a:rPr sz="1400" dirty="0">
                <a:solidFill>
                  <a:srgbClr val="000099"/>
                </a:solidFill>
                <a:latin typeface="Arial"/>
                <a:cs typeface="Arial"/>
              </a:rPr>
              <a:t>Pilani</a:t>
            </a:r>
            <a:r>
              <a:rPr sz="1400" spc="-20" dirty="0">
                <a:solidFill>
                  <a:srgbClr val="000099"/>
                </a:solidFill>
                <a:latin typeface="Arial"/>
                <a:cs typeface="Arial"/>
              </a:rPr>
              <a:t> </a:t>
            </a:r>
            <a:r>
              <a:rPr sz="1400" dirty="0">
                <a:solidFill>
                  <a:srgbClr val="000099"/>
                </a:solidFill>
                <a:latin typeface="Arial"/>
                <a:cs typeface="Arial"/>
              </a:rPr>
              <a:t>Campus</a:t>
            </a:r>
            <a:endParaRPr sz="1400">
              <a:latin typeface="Arial"/>
              <a:cs typeface="Arial"/>
            </a:endParaRPr>
          </a:p>
        </p:txBody>
      </p:sp>
      <p:sp>
        <p:nvSpPr>
          <p:cNvPr id="10" name="object 10"/>
          <p:cNvSpPr txBox="1">
            <a:spLocks noGrp="1"/>
          </p:cNvSpPr>
          <p:nvPr>
            <p:ph type="title"/>
          </p:nvPr>
        </p:nvSpPr>
        <p:spPr>
          <a:xfrm>
            <a:off x="1671573" y="245490"/>
            <a:ext cx="6057265" cy="574040"/>
          </a:xfrm>
          <a:prstGeom prst="rect">
            <a:avLst/>
          </a:prstGeom>
        </p:spPr>
        <p:txBody>
          <a:bodyPr vert="horz" wrap="square" lIns="0" tIns="12700" rIns="0" bIns="0" rtlCol="0">
            <a:spAutoFit/>
          </a:bodyPr>
          <a:lstStyle/>
          <a:p>
            <a:pPr marL="12700">
              <a:lnSpc>
                <a:spcPct val="100000"/>
              </a:lnSpc>
              <a:spcBef>
                <a:spcPts val="100"/>
              </a:spcBef>
            </a:pPr>
            <a:r>
              <a:rPr sz="3600" spc="-65" dirty="0">
                <a:solidFill>
                  <a:srgbClr val="001F5F"/>
                </a:solidFill>
                <a:latin typeface="Palatino Linotype"/>
                <a:cs typeface="Palatino Linotype"/>
              </a:rPr>
              <a:t>What’s </a:t>
            </a:r>
            <a:r>
              <a:rPr sz="3600" dirty="0">
                <a:solidFill>
                  <a:srgbClr val="001F5F"/>
                </a:solidFill>
                <a:latin typeface="Palatino Linotype"/>
                <a:cs typeface="Palatino Linotype"/>
              </a:rPr>
              <a:t>easier and </a:t>
            </a:r>
            <a:r>
              <a:rPr sz="3600" spc="-65" dirty="0">
                <a:solidFill>
                  <a:srgbClr val="001F5F"/>
                </a:solidFill>
                <a:latin typeface="Palatino Linotype"/>
                <a:cs typeface="Palatino Linotype"/>
              </a:rPr>
              <a:t>what’s</a:t>
            </a:r>
            <a:r>
              <a:rPr sz="3600" spc="-20" dirty="0">
                <a:solidFill>
                  <a:srgbClr val="001F5F"/>
                </a:solidFill>
                <a:latin typeface="Palatino Linotype"/>
                <a:cs typeface="Palatino Linotype"/>
              </a:rPr>
              <a:t> </a:t>
            </a:r>
            <a:r>
              <a:rPr sz="3600" spc="-5" dirty="0">
                <a:solidFill>
                  <a:srgbClr val="001F5F"/>
                </a:solidFill>
                <a:latin typeface="Palatino Linotype"/>
                <a:cs typeface="Palatino Linotype"/>
              </a:rPr>
              <a:t>hard</a:t>
            </a:r>
            <a:endParaRPr sz="3600">
              <a:latin typeface="Palatino Linotype"/>
              <a:cs typeface="Palatino Linotype"/>
            </a:endParaRPr>
          </a:p>
        </p:txBody>
      </p:sp>
      <p:sp>
        <p:nvSpPr>
          <p:cNvPr id="11" name="object 11"/>
          <p:cNvSpPr txBox="1"/>
          <p:nvPr/>
        </p:nvSpPr>
        <p:spPr>
          <a:xfrm>
            <a:off x="1145844" y="1605737"/>
            <a:ext cx="10186670" cy="3830954"/>
          </a:xfrm>
          <a:prstGeom prst="rect">
            <a:avLst/>
          </a:prstGeom>
        </p:spPr>
        <p:txBody>
          <a:bodyPr vert="horz" wrap="square" lIns="0" tIns="13335" rIns="0" bIns="0" rtlCol="0">
            <a:spAutoFit/>
          </a:bodyPr>
          <a:lstStyle/>
          <a:p>
            <a:pPr marL="12700" marR="5080">
              <a:lnSpc>
                <a:spcPct val="100000"/>
              </a:lnSpc>
              <a:spcBef>
                <a:spcPts val="105"/>
              </a:spcBef>
            </a:pPr>
            <a:r>
              <a:rPr sz="3200" dirty="0">
                <a:solidFill>
                  <a:srgbClr val="001F5F"/>
                </a:solidFill>
                <a:latin typeface="Palatino Linotype"/>
                <a:cs typeface="Palatino Linotype"/>
              </a:rPr>
              <a:t>Its </a:t>
            </a:r>
            <a:r>
              <a:rPr sz="3200" spc="-15" dirty="0">
                <a:solidFill>
                  <a:srgbClr val="001F5F"/>
                </a:solidFill>
                <a:latin typeface="Palatino Linotype"/>
                <a:cs typeface="Palatino Linotype"/>
              </a:rPr>
              <a:t>very </a:t>
            </a:r>
            <a:r>
              <a:rPr sz="3200" spc="-5" dirty="0">
                <a:solidFill>
                  <a:srgbClr val="001F5F"/>
                </a:solidFill>
                <a:latin typeface="Palatino Linotype"/>
                <a:cs typeface="Palatino Linotype"/>
              </a:rPr>
              <a:t>hard to </a:t>
            </a:r>
            <a:r>
              <a:rPr sz="3200" dirty="0">
                <a:solidFill>
                  <a:srgbClr val="001F5F"/>
                </a:solidFill>
                <a:latin typeface="Palatino Linotype"/>
                <a:cs typeface="Palatino Linotype"/>
              </a:rPr>
              <a:t>make computer </a:t>
            </a:r>
            <a:r>
              <a:rPr sz="3200" spc="-5" dirty="0">
                <a:solidFill>
                  <a:srgbClr val="001F5F"/>
                </a:solidFill>
                <a:latin typeface="Palatino Linotype"/>
                <a:cs typeface="Palatino Linotype"/>
              </a:rPr>
              <a:t>systems perform </a:t>
            </a:r>
            <a:r>
              <a:rPr sz="3200" dirty="0">
                <a:solidFill>
                  <a:srgbClr val="001F5F"/>
                </a:solidFill>
                <a:latin typeface="Palatino Linotype"/>
                <a:cs typeface="Palatino Linotype"/>
              </a:rPr>
              <a:t>many  </a:t>
            </a:r>
            <a:r>
              <a:rPr sz="3200" spc="-5" dirty="0">
                <a:solidFill>
                  <a:srgbClr val="001F5F"/>
                </a:solidFill>
                <a:latin typeface="Palatino Linotype"/>
                <a:cs typeface="Palatino Linotype"/>
              </a:rPr>
              <a:t>routine tasks that </a:t>
            </a:r>
            <a:r>
              <a:rPr sz="3200" dirty="0">
                <a:solidFill>
                  <a:srgbClr val="001F5F"/>
                </a:solidFill>
                <a:latin typeface="Palatino Linotype"/>
                <a:cs typeface="Palatino Linotype"/>
              </a:rPr>
              <a:t>all </a:t>
            </a:r>
            <a:r>
              <a:rPr sz="3200" spc="-5" dirty="0">
                <a:solidFill>
                  <a:srgbClr val="001F5F"/>
                </a:solidFill>
                <a:latin typeface="Palatino Linotype"/>
                <a:cs typeface="Palatino Linotype"/>
              </a:rPr>
              <a:t>humans </a:t>
            </a:r>
            <a:r>
              <a:rPr sz="3200" dirty="0">
                <a:solidFill>
                  <a:srgbClr val="001F5F"/>
                </a:solidFill>
                <a:latin typeface="Palatino Linotype"/>
                <a:cs typeface="Palatino Linotype"/>
              </a:rPr>
              <a:t>and a </a:t>
            </a:r>
            <a:r>
              <a:rPr sz="3200" spc="-5" dirty="0">
                <a:solidFill>
                  <a:srgbClr val="001F5F"/>
                </a:solidFill>
                <a:latin typeface="Palatino Linotype"/>
                <a:cs typeface="Palatino Linotype"/>
              </a:rPr>
              <a:t>lot </a:t>
            </a:r>
            <a:r>
              <a:rPr sz="3200" dirty="0">
                <a:solidFill>
                  <a:srgbClr val="001F5F"/>
                </a:solidFill>
                <a:latin typeface="Palatino Linotype"/>
                <a:cs typeface="Palatino Linotype"/>
              </a:rPr>
              <a:t>of animals </a:t>
            </a:r>
            <a:r>
              <a:rPr sz="3200" spc="5" dirty="0">
                <a:solidFill>
                  <a:srgbClr val="001F5F"/>
                </a:solidFill>
                <a:latin typeface="Palatino Linotype"/>
                <a:cs typeface="Palatino Linotype"/>
              </a:rPr>
              <a:t>can</a:t>
            </a:r>
            <a:r>
              <a:rPr sz="3200" spc="-20" dirty="0">
                <a:solidFill>
                  <a:srgbClr val="001F5F"/>
                </a:solidFill>
                <a:latin typeface="Palatino Linotype"/>
                <a:cs typeface="Palatino Linotype"/>
              </a:rPr>
              <a:t> </a:t>
            </a:r>
            <a:r>
              <a:rPr sz="3200" dirty="0">
                <a:solidFill>
                  <a:srgbClr val="001F5F"/>
                </a:solidFill>
                <a:latin typeface="Palatino Linotype"/>
                <a:cs typeface="Palatino Linotype"/>
              </a:rPr>
              <a:t>do</a:t>
            </a:r>
            <a:endParaRPr sz="3200">
              <a:latin typeface="Palatino Linotype"/>
              <a:cs typeface="Palatino Linotype"/>
            </a:endParaRPr>
          </a:p>
          <a:p>
            <a:pPr marL="336550" indent="-324485">
              <a:lnSpc>
                <a:spcPct val="100000"/>
              </a:lnSpc>
              <a:spcBef>
                <a:spcPts val="770"/>
              </a:spcBef>
              <a:buSzPct val="96875"/>
              <a:buFont typeface="Wingdings"/>
              <a:buChar char=""/>
              <a:tabLst>
                <a:tab pos="337185" algn="l"/>
              </a:tabLst>
            </a:pPr>
            <a:r>
              <a:rPr sz="3200" spc="-35" dirty="0">
                <a:solidFill>
                  <a:srgbClr val="001F5F"/>
                </a:solidFill>
                <a:latin typeface="Palatino Linotype"/>
                <a:cs typeface="Palatino Linotype"/>
              </a:rPr>
              <a:t>Walking </a:t>
            </a:r>
            <a:r>
              <a:rPr sz="3200" dirty="0">
                <a:solidFill>
                  <a:srgbClr val="001F5F"/>
                </a:solidFill>
                <a:latin typeface="Palatino Linotype"/>
                <a:cs typeface="Palatino Linotype"/>
              </a:rPr>
              <a:t>around without </a:t>
            </a:r>
            <a:r>
              <a:rPr sz="3200" spc="-5" dirty="0">
                <a:solidFill>
                  <a:srgbClr val="001F5F"/>
                </a:solidFill>
                <a:latin typeface="Palatino Linotype"/>
                <a:cs typeface="Palatino Linotype"/>
              </a:rPr>
              <a:t>running into</a:t>
            </a:r>
            <a:r>
              <a:rPr sz="3200" spc="-10" dirty="0">
                <a:solidFill>
                  <a:srgbClr val="001F5F"/>
                </a:solidFill>
                <a:latin typeface="Palatino Linotype"/>
                <a:cs typeface="Palatino Linotype"/>
              </a:rPr>
              <a:t> </a:t>
            </a:r>
            <a:r>
              <a:rPr sz="3200" spc="-5" dirty="0">
                <a:solidFill>
                  <a:srgbClr val="001F5F"/>
                </a:solidFill>
                <a:latin typeface="Palatino Linotype"/>
                <a:cs typeface="Palatino Linotype"/>
              </a:rPr>
              <a:t>things</a:t>
            </a:r>
            <a:endParaRPr sz="3200">
              <a:latin typeface="Palatino Linotype"/>
              <a:cs typeface="Palatino Linotype"/>
            </a:endParaRPr>
          </a:p>
          <a:p>
            <a:pPr marL="336550" indent="-324485">
              <a:lnSpc>
                <a:spcPct val="100000"/>
              </a:lnSpc>
              <a:spcBef>
                <a:spcPts val="770"/>
              </a:spcBef>
              <a:buSzPct val="96875"/>
              <a:buFont typeface="Wingdings"/>
              <a:buChar char=""/>
              <a:tabLst>
                <a:tab pos="337185" algn="l"/>
              </a:tabLst>
            </a:pPr>
            <a:r>
              <a:rPr sz="3200" dirty="0">
                <a:solidFill>
                  <a:srgbClr val="001F5F"/>
                </a:solidFill>
                <a:latin typeface="Palatino Linotype"/>
                <a:cs typeface="Palatino Linotype"/>
              </a:rPr>
              <a:t>Catching </a:t>
            </a:r>
            <a:r>
              <a:rPr sz="3200" spc="-5" dirty="0">
                <a:solidFill>
                  <a:srgbClr val="001F5F"/>
                </a:solidFill>
                <a:latin typeface="Palatino Linotype"/>
                <a:cs typeface="Palatino Linotype"/>
              </a:rPr>
              <a:t>prey </a:t>
            </a:r>
            <a:r>
              <a:rPr sz="3200" dirty="0">
                <a:solidFill>
                  <a:srgbClr val="001F5F"/>
                </a:solidFill>
                <a:latin typeface="Palatino Linotype"/>
                <a:cs typeface="Palatino Linotype"/>
              </a:rPr>
              <a:t>and </a:t>
            </a:r>
            <a:r>
              <a:rPr sz="3200" spc="-5" dirty="0">
                <a:solidFill>
                  <a:srgbClr val="001F5F"/>
                </a:solidFill>
                <a:latin typeface="Palatino Linotype"/>
                <a:cs typeface="Palatino Linotype"/>
              </a:rPr>
              <a:t>avoiding</a:t>
            </a:r>
            <a:r>
              <a:rPr sz="3200" spc="-50" dirty="0">
                <a:solidFill>
                  <a:srgbClr val="001F5F"/>
                </a:solidFill>
                <a:latin typeface="Palatino Linotype"/>
                <a:cs typeface="Palatino Linotype"/>
              </a:rPr>
              <a:t> </a:t>
            </a:r>
            <a:r>
              <a:rPr sz="3200" spc="-5" dirty="0">
                <a:solidFill>
                  <a:srgbClr val="001F5F"/>
                </a:solidFill>
                <a:latin typeface="Palatino Linotype"/>
                <a:cs typeface="Palatino Linotype"/>
              </a:rPr>
              <a:t>predators</a:t>
            </a:r>
            <a:endParaRPr sz="3200">
              <a:latin typeface="Palatino Linotype"/>
              <a:cs typeface="Palatino Linotype"/>
            </a:endParaRPr>
          </a:p>
          <a:p>
            <a:pPr marL="336550" indent="-324485">
              <a:lnSpc>
                <a:spcPct val="100000"/>
              </a:lnSpc>
              <a:spcBef>
                <a:spcPts val="770"/>
              </a:spcBef>
              <a:buSzPct val="96875"/>
              <a:buFont typeface="Wingdings"/>
              <a:buChar char=""/>
              <a:tabLst>
                <a:tab pos="337185" algn="l"/>
              </a:tabLst>
            </a:pPr>
            <a:r>
              <a:rPr sz="3200" spc="-5" dirty="0">
                <a:solidFill>
                  <a:srgbClr val="001F5F"/>
                </a:solidFill>
                <a:latin typeface="Palatino Linotype"/>
                <a:cs typeface="Palatino Linotype"/>
              </a:rPr>
              <a:t>Interpreting </a:t>
            </a:r>
            <a:r>
              <a:rPr sz="3200" dirty="0">
                <a:solidFill>
                  <a:srgbClr val="001F5F"/>
                </a:solidFill>
                <a:latin typeface="Palatino Linotype"/>
                <a:cs typeface="Palatino Linotype"/>
              </a:rPr>
              <a:t>complex </a:t>
            </a:r>
            <a:r>
              <a:rPr sz="3200" spc="-5" dirty="0">
                <a:solidFill>
                  <a:srgbClr val="001F5F"/>
                </a:solidFill>
                <a:latin typeface="Palatino Linotype"/>
                <a:cs typeface="Palatino Linotype"/>
              </a:rPr>
              <a:t>sensory</a:t>
            </a:r>
            <a:r>
              <a:rPr sz="3200" spc="15" dirty="0">
                <a:solidFill>
                  <a:srgbClr val="001F5F"/>
                </a:solidFill>
                <a:latin typeface="Palatino Linotype"/>
                <a:cs typeface="Palatino Linotype"/>
              </a:rPr>
              <a:t> </a:t>
            </a:r>
            <a:r>
              <a:rPr sz="3200" spc="-5" dirty="0">
                <a:solidFill>
                  <a:srgbClr val="001F5F"/>
                </a:solidFill>
                <a:latin typeface="Palatino Linotype"/>
                <a:cs typeface="Palatino Linotype"/>
              </a:rPr>
              <a:t>information</a:t>
            </a:r>
            <a:endParaRPr sz="3200">
              <a:latin typeface="Palatino Linotype"/>
              <a:cs typeface="Palatino Linotype"/>
            </a:endParaRPr>
          </a:p>
          <a:p>
            <a:pPr marL="299085" marR="916305" indent="-287020">
              <a:lnSpc>
                <a:spcPct val="100000"/>
              </a:lnSpc>
              <a:spcBef>
                <a:spcPts val="765"/>
              </a:spcBef>
              <a:buSzPct val="96875"/>
              <a:buFont typeface="Wingdings"/>
              <a:buChar char=""/>
              <a:tabLst>
                <a:tab pos="337185" algn="l"/>
              </a:tabLst>
            </a:pPr>
            <a:r>
              <a:rPr sz="3200" dirty="0">
                <a:solidFill>
                  <a:srgbClr val="001F5F"/>
                </a:solidFill>
                <a:latin typeface="Palatino Linotype"/>
                <a:cs typeface="Palatino Linotype"/>
              </a:rPr>
              <a:t>Modeling </a:t>
            </a:r>
            <a:r>
              <a:rPr sz="3200" spc="-5" dirty="0">
                <a:solidFill>
                  <a:srgbClr val="001F5F"/>
                </a:solidFill>
                <a:latin typeface="Palatino Linotype"/>
                <a:cs typeface="Palatino Linotype"/>
              </a:rPr>
              <a:t>the internal </a:t>
            </a:r>
            <a:r>
              <a:rPr sz="3200" dirty="0">
                <a:solidFill>
                  <a:srgbClr val="001F5F"/>
                </a:solidFill>
                <a:latin typeface="Palatino Linotype"/>
                <a:cs typeface="Palatino Linotype"/>
              </a:rPr>
              <a:t>states of animals </a:t>
            </a:r>
            <a:r>
              <a:rPr sz="3200" spc="-5" dirty="0">
                <a:solidFill>
                  <a:srgbClr val="001F5F"/>
                </a:solidFill>
                <a:latin typeface="Palatino Linotype"/>
                <a:cs typeface="Palatino Linotype"/>
              </a:rPr>
              <a:t>from their  behavior</a:t>
            </a:r>
            <a:endParaRPr sz="3200">
              <a:latin typeface="Palatino Linotype"/>
              <a:cs typeface="Palatino Linotype"/>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420477" y="6651825"/>
            <a:ext cx="1680845" cy="156845"/>
          </a:xfrm>
          <a:prstGeom prst="rect">
            <a:avLst/>
          </a:prstGeom>
        </p:spPr>
        <p:txBody>
          <a:bodyPr vert="horz" wrap="square" lIns="0" tIns="0" rIns="0" bIns="0" rtlCol="0">
            <a:spAutoFit/>
          </a:bodyPr>
          <a:lstStyle/>
          <a:p>
            <a:pPr>
              <a:lnSpc>
                <a:spcPts val="1220"/>
              </a:lnSpc>
            </a:pPr>
            <a:r>
              <a:rPr sz="1100" b="1" spc="-5" dirty="0">
                <a:solidFill>
                  <a:srgbClr val="0F1141"/>
                </a:solidFill>
                <a:latin typeface="Arial"/>
                <a:cs typeface="Arial"/>
              </a:rPr>
              <a:t>BITS </a:t>
            </a:r>
            <a:r>
              <a:rPr sz="1100" spc="-5" dirty="0">
                <a:solidFill>
                  <a:srgbClr val="0F1141"/>
                </a:solidFill>
                <a:latin typeface="Arial"/>
                <a:cs typeface="Arial"/>
              </a:rPr>
              <a:t>Pilani, Pilani</a:t>
            </a:r>
            <a:r>
              <a:rPr sz="1100" spc="-25" dirty="0">
                <a:solidFill>
                  <a:srgbClr val="0F1141"/>
                </a:solidFill>
                <a:latin typeface="Arial"/>
                <a:cs typeface="Arial"/>
              </a:rPr>
              <a:t> </a:t>
            </a:r>
            <a:r>
              <a:rPr sz="1100" dirty="0">
                <a:solidFill>
                  <a:srgbClr val="0F1141"/>
                </a:solidFill>
                <a:latin typeface="Arial"/>
                <a:cs typeface="Arial"/>
              </a:rPr>
              <a:t>Campus</a:t>
            </a:r>
            <a:endParaRPr sz="1100">
              <a:latin typeface="Arial"/>
              <a:cs typeface="Arial"/>
            </a:endParaRPr>
          </a:p>
        </p:txBody>
      </p:sp>
      <p:sp>
        <p:nvSpPr>
          <p:cNvPr id="3" name="object 3"/>
          <p:cNvSpPr/>
          <p:nvPr/>
        </p:nvSpPr>
        <p:spPr>
          <a:xfrm>
            <a:off x="6173723" y="6574535"/>
            <a:ext cx="3106420" cy="0"/>
          </a:xfrm>
          <a:custGeom>
            <a:avLst/>
            <a:gdLst/>
            <a:ahLst/>
            <a:cxnLst/>
            <a:rect l="l" t="t" r="r" b="b"/>
            <a:pathLst>
              <a:path w="3106420">
                <a:moveTo>
                  <a:pt x="0" y="0"/>
                </a:moveTo>
                <a:lnTo>
                  <a:pt x="3105912" y="0"/>
                </a:lnTo>
              </a:path>
            </a:pathLst>
          </a:custGeom>
          <a:ln w="48768">
            <a:solidFill>
              <a:srgbClr val="76C2E4"/>
            </a:solidFill>
          </a:ln>
        </p:spPr>
        <p:txBody>
          <a:bodyPr wrap="square" lIns="0" tIns="0" rIns="0" bIns="0" rtlCol="0"/>
          <a:lstStyle/>
          <a:p>
            <a:endParaRPr/>
          </a:p>
        </p:txBody>
      </p:sp>
      <p:sp>
        <p:nvSpPr>
          <p:cNvPr id="4" name="object 4"/>
          <p:cNvSpPr/>
          <p:nvPr/>
        </p:nvSpPr>
        <p:spPr>
          <a:xfrm>
            <a:off x="9211056" y="6573011"/>
            <a:ext cx="2981325" cy="0"/>
          </a:xfrm>
          <a:custGeom>
            <a:avLst/>
            <a:gdLst/>
            <a:ahLst/>
            <a:cxnLst/>
            <a:rect l="l" t="t" r="r" b="b"/>
            <a:pathLst>
              <a:path w="2981325">
                <a:moveTo>
                  <a:pt x="0" y="0"/>
                </a:moveTo>
                <a:lnTo>
                  <a:pt x="2980944" y="0"/>
                </a:lnTo>
              </a:path>
            </a:pathLst>
          </a:custGeom>
          <a:ln w="45720">
            <a:solidFill>
              <a:srgbClr val="E21C23"/>
            </a:solidFill>
          </a:ln>
        </p:spPr>
        <p:txBody>
          <a:bodyPr wrap="square" lIns="0" tIns="0" rIns="0" bIns="0" rtlCol="0"/>
          <a:lstStyle/>
          <a:p>
            <a:endParaRPr/>
          </a:p>
        </p:txBody>
      </p:sp>
      <p:sp>
        <p:nvSpPr>
          <p:cNvPr id="5" name="object 5"/>
          <p:cNvSpPr/>
          <p:nvPr/>
        </p:nvSpPr>
        <p:spPr>
          <a:xfrm>
            <a:off x="2779776" y="6574535"/>
            <a:ext cx="3441700" cy="0"/>
          </a:xfrm>
          <a:custGeom>
            <a:avLst/>
            <a:gdLst/>
            <a:ahLst/>
            <a:cxnLst/>
            <a:rect l="l" t="t" r="r" b="b"/>
            <a:pathLst>
              <a:path w="3441700">
                <a:moveTo>
                  <a:pt x="0" y="0"/>
                </a:moveTo>
                <a:lnTo>
                  <a:pt x="3441191" y="0"/>
                </a:lnTo>
              </a:path>
            </a:pathLst>
          </a:custGeom>
          <a:ln w="48768">
            <a:solidFill>
              <a:srgbClr val="FBAF17"/>
            </a:solidFill>
          </a:ln>
        </p:spPr>
        <p:txBody>
          <a:bodyPr wrap="square" lIns="0" tIns="0" rIns="0" bIns="0" rtlCol="0"/>
          <a:lstStyle/>
          <a:p>
            <a:endParaRPr/>
          </a:p>
        </p:txBody>
      </p:sp>
      <p:sp>
        <p:nvSpPr>
          <p:cNvPr id="6" name="object 6"/>
          <p:cNvSpPr/>
          <p:nvPr/>
        </p:nvSpPr>
        <p:spPr>
          <a:xfrm>
            <a:off x="8839200" y="0"/>
            <a:ext cx="2924555" cy="691896"/>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5993891" y="6576059"/>
            <a:ext cx="3106420" cy="0"/>
          </a:xfrm>
          <a:custGeom>
            <a:avLst/>
            <a:gdLst/>
            <a:ahLst/>
            <a:cxnLst/>
            <a:rect l="l" t="t" r="r" b="b"/>
            <a:pathLst>
              <a:path w="3106420">
                <a:moveTo>
                  <a:pt x="0" y="0"/>
                </a:moveTo>
                <a:lnTo>
                  <a:pt x="3105912" y="0"/>
                </a:lnTo>
              </a:path>
            </a:pathLst>
          </a:custGeom>
          <a:ln w="45720">
            <a:solidFill>
              <a:srgbClr val="76C2E4"/>
            </a:solidFill>
          </a:ln>
        </p:spPr>
        <p:txBody>
          <a:bodyPr wrap="square" lIns="0" tIns="0" rIns="0" bIns="0" rtlCol="0"/>
          <a:lstStyle/>
          <a:p>
            <a:endParaRPr/>
          </a:p>
        </p:txBody>
      </p:sp>
      <p:sp>
        <p:nvSpPr>
          <p:cNvPr id="8" name="object 8"/>
          <p:cNvSpPr/>
          <p:nvPr/>
        </p:nvSpPr>
        <p:spPr>
          <a:xfrm>
            <a:off x="2845307" y="6576059"/>
            <a:ext cx="3148965" cy="0"/>
          </a:xfrm>
          <a:custGeom>
            <a:avLst/>
            <a:gdLst/>
            <a:ahLst/>
            <a:cxnLst/>
            <a:rect l="l" t="t" r="r" b="b"/>
            <a:pathLst>
              <a:path w="3148965">
                <a:moveTo>
                  <a:pt x="0" y="0"/>
                </a:moveTo>
                <a:lnTo>
                  <a:pt x="3148584" y="0"/>
                </a:lnTo>
              </a:path>
            </a:pathLst>
          </a:custGeom>
          <a:ln w="45720">
            <a:solidFill>
              <a:srgbClr val="FBAF17"/>
            </a:solidFill>
          </a:ln>
        </p:spPr>
        <p:txBody>
          <a:bodyPr wrap="square" lIns="0" tIns="0" rIns="0" bIns="0" rtlCol="0"/>
          <a:lstStyle/>
          <a:p>
            <a:endParaRPr/>
          </a:p>
        </p:txBody>
      </p:sp>
      <p:sp>
        <p:nvSpPr>
          <p:cNvPr id="9" name="object 9"/>
          <p:cNvSpPr/>
          <p:nvPr/>
        </p:nvSpPr>
        <p:spPr>
          <a:xfrm>
            <a:off x="9087611" y="6576059"/>
            <a:ext cx="3104515" cy="0"/>
          </a:xfrm>
          <a:custGeom>
            <a:avLst/>
            <a:gdLst/>
            <a:ahLst/>
            <a:cxnLst/>
            <a:rect l="l" t="t" r="r" b="b"/>
            <a:pathLst>
              <a:path w="3104515">
                <a:moveTo>
                  <a:pt x="0" y="0"/>
                </a:moveTo>
                <a:lnTo>
                  <a:pt x="3104388" y="0"/>
                </a:lnTo>
              </a:path>
            </a:pathLst>
          </a:custGeom>
          <a:ln w="45720">
            <a:solidFill>
              <a:srgbClr val="FF0000"/>
            </a:solidFill>
          </a:ln>
        </p:spPr>
        <p:txBody>
          <a:bodyPr wrap="square" lIns="0" tIns="0" rIns="0" bIns="0" rtlCol="0"/>
          <a:lstStyle/>
          <a:p>
            <a:endParaRPr/>
          </a:p>
        </p:txBody>
      </p:sp>
      <p:sp>
        <p:nvSpPr>
          <p:cNvPr id="10" name="object 10"/>
          <p:cNvSpPr/>
          <p:nvPr/>
        </p:nvSpPr>
        <p:spPr>
          <a:xfrm>
            <a:off x="3150107" y="1318260"/>
            <a:ext cx="3104515" cy="0"/>
          </a:xfrm>
          <a:custGeom>
            <a:avLst/>
            <a:gdLst/>
            <a:ahLst/>
            <a:cxnLst/>
            <a:rect l="l" t="t" r="r" b="b"/>
            <a:pathLst>
              <a:path w="3104515">
                <a:moveTo>
                  <a:pt x="0" y="0"/>
                </a:moveTo>
                <a:lnTo>
                  <a:pt x="3104388" y="0"/>
                </a:lnTo>
              </a:path>
            </a:pathLst>
          </a:custGeom>
          <a:ln w="45720">
            <a:solidFill>
              <a:srgbClr val="76C2E4"/>
            </a:solidFill>
          </a:ln>
        </p:spPr>
        <p:txBody>
          <a:bodyPr wrap="square" lIns="0" tIns="0" rIns="0" bIns="0" rtlCol="0"/>
          <a:lstStyle/>
          <a:p>
            <a:endParaRPr/>
          </a:p>
        </p:txBody>
      </p:sp>
      <p:sp>
        <p:nvSpPr>
          <p:cNvPr id="11" name="object 11"/>
          <p:cNvSpPr/>
          <p:nvPr/>
        </p:nvSpPr>
        <p:spPr>
          <a:xfrm>
            <a:off x="0" y="1318260"/>
            <a:ext cx="3150235" cy="0"/>
          </a:xfrm>
          <a:custGeom>
            <a:avLst/>
            <a:gdLst/>
            <a:ahLst/>
            <a:cxnLst/>
            <a:rect l="l" t="t" r="r" b="b"/>
            <a:pathLst>
              <a:path w="3150235">
                <a:moveTo>
                  <a:pt x="0" y="0"/>
                </a:moveTo>
                <a:lnTo>
                  <a:pt x="3150108" y="0"/>
                </a:lnTo>
              </a:path>
            </a:pathLst>
          </a:custGeom>
          <a:ln w="45720">
            <a:solidFill>
              <a:srgbClr val="FBAF17"/>
            </a:solidFill>
          </a:ln>
        </p:spPr>
        <p:txBody>
          <a:bodyPr wrap="square" lIns="0" tIns="0" rIns="0" bIns="0" rtlCol="0"/>
          <a:lstStyle/>
          <a:p>
            <a:endParaRPr/>
          </a:p>
        </p:txBody>
      </p:sp>
      <p:sp>
        <p:nvSpPr>
          <p:cNvPr id="12" name="object 12"/>
          <p:cNvSpPr/>
          <p:nvPr/>
        </p:nvSpPr>
        <p:spPr>
          <a:xfrm>
            <a:off x="6242303" y="1318260"/>
            <a:ext cx="3104515" cy="0"/>
          </a:xfrm>
          <a:custGeom>
            <a:avLst/>
            <a:gdLst/>
            <a:ahLst/>
            <a:cxnLst/>
            <a:rect l="l" t="t" r="r" b="b"/>
            <a:pathLst>
              <a:path w="3104515">
                <a:moveTo>
                  <a:pt x="0" y="0"/>
                </a:moveTo>
                <a:lnTo>
                  <a:pt x="3104388" y="0"/>
                </a:lnTo>
              </a:path>
            </a:pathLst>
          </a:custGeom>
          <a:ln w="45720">
            <a:solidFill>
              <a:srgbClr val="FF0000"/>
            </a:solidFill>
          </a:ln>
        </p:spPr>
        <p:txBody>
          <a:bodyPr wrap="square" lIns="0" tIns="0" rIns="0" bIns="0" rtlCol="0"/>
          <a:lstStyle/>
          <a:p>
            <a:endParaRPr/>
          </a:p>
        </p:txBody>
      </p:sp>
      <p:sp>
        <p:nvSpPr>
          <p:cNvPr id="13" name="object 13"/>
          <p:cNvSpPr/>
          <p:nvPr/>
        </p:nvSpPr>
        <p:spPr>
          <a:xfrm>
            <a:off x="0" y="152399"/>
            <a:ext cx="12191999" cy="6705597"/>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1883328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420477" y="6651825"/>
            <a:ext cx="1680845" cy="156845"/>
          </a:xfrm>
          <a:prstGeom prst="rect">
            <a:avLst/>
          </a:prstGeom>
        </p:spPr>
        <p:txBody>
          <a:bodyPr vert="horz" wrap="square" lIns="0" tIns="0" rIns="0" bIns="0" rtlCol="0">
            <a:spAutoFit/>
          </a:bodyPr>
          <a:lstStyle/>
          <a:p>
            <a:pPr>
              <a:lnSpc>
                <a:spcPts val="1220"/>
              </a:lnSpc>
            </a:pPr>
            <a:r>
              <a:rPr sz="1100" b="1" spc="-5" dirty="0">
                <a:solidFill>
                  <a:srgbClr val="0F1141"/>
                </a:solidFill>
                <a:latin typeface="Arial"/>
                <a:cs typeface="Arial"/>
              </a:rPr>
              <a:t>BITS </a:t>
            </a:r>
            <a:r>
              <a:rPr sz="1100" spc="-5" dirty="0">
                <a:solidFill>
                  <a:srgbClr val="0F1141"/>
                </a:solidFill>
                <a:latin typeface="Arial"/>
                <a:cs typeface="Arial"/>
              </a:rPr>
              <a:t>Pilani, Pilani</a:t>
            </a:r>
            <a:r>
              <a:rPr sz="1100" spc="-25" dirty="0">
                <a:solidFill>
                  <a:srgbClr val="0F1141"/>
                </a:solidFill>
                <a:latin typeface="Arial"/>
                <a:cs typeface="Arial"/>
              </a:rPr>
              <a:t> </a:t>
            </a:r>
            <a:r>
              <a:rPr sz="1100" dirty="0">
                <a:solidFill>
                  <a:srgbClr val="0F1141"/>
                </a:solidFill>
                <a:latin typeface="Arial"/>
                <a:cs typeface="Arial"/>
              </a:rPr>
              <a:t>Campus</a:t>
            </a:r>
            <a:endParaRPr sz="1100">
              <a:latin typeface="Arial"/>
              <a:cs typeface="Arial"/>
            </a:endParaRPr>
          </a:p>
        </p:txBody>
      </p:sp>
      <p:sp>
        <p:nvSpPr>
          <p:cNvPr id="3" name="object 3"/>
          <p:cNvSpPr/>
          <p:nvPr/>
        </p:nvSpPr>
        <p:spPr>
          <a:xfrm>
            <a:off x="6173723" y="6574535"/>
            <a:ext cx="3106420" cy="0"/>
          </a:xfrm>
          <a:custGeom>
            <a:avLst/>
            <a:gdLst/>
            <a:ahLst/>
            <a:cxnLst/>
            <a:rect l="l" t="t" r="r" b="b"/>
            <a:pathLst>
              <a:path w="3106420">
                <a:moveTo>
                  <a:pt x="0" y="0"/>
                </a:moveTo>
                <a:lnTo>
                  <a:pt x="3105912" y="0"/>
                </a:lnTo>
              </a:path>
            </a:pathLst>
          </a:custGeom>
          <a:ln w="48768">
            <a:solidFill>
              <a:srgbClr val="76C2E4"/>
            </a:solidFill>
          </a:ln>
        </p:spPr>
        <p:txBody>
          <a:bodyPr wrap="square" lIns="0" tIns="0" rIns="0" bIns="0" rtlCol="0"/>
          <a:lstStyle/>
          <a:p>
            <a:endParaRPr/>
          </a:p>
        </p:txBody>
      </p:sp>
      <p:sp>
        <p:nvSpPr>
          <p:cNvPr id="4" name="object 4"/>
          <p:cNvSpPr/>
          <p:nvPr/>
        </p:nvSpPr>
        <p:spPr>
          <a:xfrm>
            <a:off x="9211056" y="6573011"/>
            <a:ext cx="2981325" cy="0"/>
          </a:xfrm>
          <a:custGeom>
            <a:avLst/>
            <a:gdLst/>
            <a:ahLst/>
            <a:cxnLst/>
            <a:rect l="l" t="t" r="r" b="b"/>
            <a:pathLst>
              <a:path w="2981325">
                <a:moveTo>
                  <a:pt x="0" y="0"/>
                </a:moveTo>
                <a:lnTo>
                  <a:pt x="2980944" y="0"/>
                </a:lnTo>
              </a:path>
            </a:pathLst>
          </a:custGeom>
          <a:ln w="45720">
            <a:solidFill>
              <a:srgbClr val="E21C23"/>
            </a:solidFill>
          </a:ln>
        </p:spPr>
        <p:txBody>
          <a:bodyPr wrap="square" lIns="0" tIns="0" rIns="0" bIns="0" rtlCol="0"/>
          <a:lstStyle/>
          <a:p>
            <a:endParaRPr/>
          </a:p>
        </p:txBody>
      </p:sp>
      <p:sp>
        <p:nvSpPr>
          <p:cNvPr id="5" name="object 5"/>
          <p:cNvSpPr/>
          <p:nvPr/>
        </p:nvSpPr>
        <p:spPr>
          <a:xfrm>
            <a:off x="2779776" y="6574535"/>
            <a:ext cx="3441700" cy="0"/>
          </a:xfrm>
          <a:custGeom>
            <a:avLst/>
            <a:gdLst/>
            <a:ahLst/>
            <a:cxnLst/>
            <a:rect l="l" t="t" r="r" b="b"/>
            <a:pathLst>
              <a:path w="3441700">
                <a:moveTo>
                  <a:pt x="0" y="0"/>
                </a:moveTo>
                <a:lnTo>
                  <a:pt x="3441191" y="0"/>
                </a:lnTo>
              </a:path>
            </a:pathLst>
          </a:custGeom>
          <a:ln w="48768">
            <a:solidFill>
              <a:srgbClr val="FBAF17"/>
            </a:solidFill>
          </a:ln>
        </p:spPr>
        <p:txBody>
          <a:bodyPr wrap="square" lIns="0" tIns="0" rIns="0" bIns="0" rtlCol="0"/>
          <a:lstStyle/>
          <a:p>
            <a:endParaRPr/>
          </a:p>
        </p:txBody>
      </p:sp>
      <p:sp>
        <p:nvSpPr>
          <p:cNvPr id="6" name="object 6"/>
          <p:cNvSpPr/>
          <p:nvPr/>
        </p:nvSpPr>
        <p:spPr>
          <a:xfrm>
            <a:off x="8839200" y="0"/>
            <a:ext cx="2924555" cy="691896"/>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5993891" y="6576059"/>
            <a:ext cx="3106420" cy="0"/>
          </a:xfrm>
          <a:custGeom>
            <a:avLst/>
            <a:gdLst/>
            <a:ahLst/>
            <a:cxnLst/>
            <a:rect l="l" t="t" r="r" b="b"/>
            <a:pathLst>
              <a:path w="3106420">
                <a:moveTo>
                  <a:pt x="0" y="0"/>
                </a:moveTo>
                <a:lnTo>
                  <a:pt x="3105912" y="0"/>
                </a:lnTo>
              </a:path>
            </a:pathLst>
          </a:custGeom>
          <a:ln w="45720">
            <a:solidFill>
              <a:srgbClr val="76C2E4"/>
            </a:solidFill>
          </a:ln>
        </p:spPr>
        <p:txBody>
          <a:bodyPr wrap="square" lIns="0" tIns="0" rIns="0" bIns="0" rtlCol="0"/>
          <a:lstStyle/>
          <a:p>
            <a:endParaRPr/>
          </a:p>
        </p:txBody>
      </p:sp>
      <p:sp>
        <p:nvSpPr>
          <p:cNvPr id="8" name="object 8"/>
          <p:cNvSpPr/>
          <p:nvPr/>
        </p:nvSpPr>
        <p:spPr>
          <a:xfrm>
            <a:off x="2845307" y="6576059"/>
            <a:ext cx="3148965" cy="0"/>
          </a:xfrm>
          <a:custGeom>
            <a:avLst/>
            <a:gdLst/>
            <a:ahLst/>
            <a:cxnLst/>
            <a:rect l="l" t="t" r="r" b="b"/>
            <a:pathLst>
              <a:path w="3148965">
                <a:moveTo>
                  <a:pt x="0" y="0"/>
                </a:moveTo>
                <a:lnTo>
                  <a:pt x="3148584" y="0"/>
                </a:lnTo>
              </a:path>
            </a:pathLst>
          </a:custGeom>
          <a:ln w="45720">
            <a:solidFill>
              <a:srgbClr val="FBAF17"/>
            </a:solidFill>
          </a:ln>
        </p:spPr>
        <p:txBody>
          <a:bodyPr wrap="square" lIns="0" tIns="0" rIns="0" bIns="0" rtlCol="0"/>
          <a:lstStyle/>
          <a:p>
            <a:endParaRPr/>
          </a:p>
        </p:txBody>
      </p:sp>
      <p:sp>
        <p:nvSpPr>
          <p:cNvPr id="9" name="object 9"/>
          <p:cNvSpPr/>
          <p:nvPr/>
        </p:nvSpPr>
        <p:spPr>
          <a:xfrm>
            <a:off x="9087611" y="6576059"/>
            <a:ext cx="3104515" cy="0"/>
          </a:xfrm>
          <a:custGeom>
            <a:avLst/>
            <a:gdLst/>
            <a:ahLst/>
            <a:cxnLst/>
            <a:rect l="l" t="t" r="r" b="b"/>
            <a:pathLst>
              <a:path w="3104515">
                <a:moveTo>
                  <a:pt x="0" y="0"/>
                </a:moveTo>
                <a:lnTo>
                  <a:pt x="3104388" y="0"/>
                </a:lnTo>
              </a:path>
            </a:pathLst>
          </a:custGeom>
          <a:ln w="45720">
            <a:solidFill>
              <a:srgbClr val="FF0000"/>
            </a:solidFill>
          </a:ln>
        </p:spPr>
        <p:txBody>
          <a:bodyPr wrap="square" lIns="0" tIns="0" rIns="0" bIns="0" rtlCol="0"/>
          <a:lstStyle/>
          <a:p>
            <a:endParaRPr/>
          </a:p>
        </p:txBody>
      </p:sp>
      <p:sp>
        <p:nvSpPr>
          <p:cNvPr id="10" name="object 10"/>
          <p:cNvSpPr/>
          <p:nvPr/>
        </p:nvSpPr>
        <p:spPr>
          <a:xfrm>
            <a:off x="3150107" y="1318260"/>
            <a:ext cx="3104515" cy="0"/>
          </a:xfrm>
          <a:custGeom>
            <a:avLst/>
            <a:gdLst/>
            <a:ahLst/>
            <a:cxnLst/>
            <a:rect l="l" t="t" r="r" b="b"/>
            <a:pathLst>
              <a:path w="3104515">
                <a:moveTo>
                  <a:pt x="0" y="0"/>
                </a:moveTo>
                <a:lnTo>
                  <a:pt x="3104388" y="0"/>
                </a:lnTo>
              </a:path>
            </a:pathLst>
          </a:custGeom>
          <a:ln w="45720">
            <a:solidFill>
              <a:srgbClr val="76C2E4"/>
            </a:solidFill>
          </a:ln>
        </p:spPr>
        <p:txBody>
          <a:bodyPr wrap="square" lIns="0" tIns="0" rIns="0" bIns="0" rtlCol="0"/>
          <a:lstStyle/>
          <a:p>
            <a:endParaRPr/>
          </a:p>
        </p:txBody>
      </p:sp>
      <p:sp>
        <p:nvSpPr>
          <p:cNvPr id="11" name="object 11"/>
          <p:cNvSpPr/>
          <p:nvPr/>
        </p:nvSpPr>
        <p:spPr>
          <a:xfrm>
            <a:off x="0" y="1318260"/>
            <a:ext cx="3150235" cy="0"/>
          </a:xfrm>
          <a:custGeom>
            <a:avLst/>
            <a:gdLst/>
            <a:ahLst/>
            <a:cxnLst/>
            <a:rect l="l" t="t" r="r" b="b"/>
            <a:pathLst>
              <a:path w="3150235">
                <a:moveTo>
                  <a:pt x="0" y="0"/>
                </a:moveTo>
                <a:lnTo>
                  <a:pt x="3150108" y="0"/>
                </a:lnTo>
              </a:path>
            </a:pathLst>
          </a:custGeom>
          <a:ln w="45720">
            <a:solidFill>
              <a:srgbClr val="FBAF17"/>
            </a:solidFill>
          </a:ln>
        </p:spPr>
        <p:txBody>
          <a:bodyPr wrap="square" lIns="0" tIns="0" rIns="0" bIns="0" rtlCol="0"/>
          <a:lstStyle/>
          <a:p>
            <a:endParaRPr/>
          </a:p>
        </p:txBody>
      </p:sp>
      <p:sp>
        <p:nvSpPr>
          <p:cNvPr id="12" name="object 12"/>
          <p:cNvSpPr/>
          <p:nvPr/>
        </p:nvSpPr>
        <p:spPr>
          <a:xfrm>
            <a:off x="6242303" y="1318260"/>
            <a:ext cx="3104515" cy="0"/>
          </a:xfrm>
          <a:custGeom>
            <a:avLst/>
            <a:gdLst/>
            <a:ahLst/>
            <a:cxnLst/>
            <a:rect l="l" t="t" r="r" b="b"/>
            <a:pathLst>
              <a:path w="3104515">
                <a:moveTo>
                  <a:pt x="0" y="0"/>
                </a:moveTo>
                <a:lnTo>
                  <a:pt x="3104388" y="0"/>
                </a:lnTo>
              </a:path>
            </a:pathLst>
          </a:custGeom>
          <a:ln w="45720">
            <a:solidFill>
              <a:srgbClr val="FF0000"/>
            </a:solidFill>
          </a:ln>
        </p:spPr>
        <p:txBody>
          <a:bodyPr wrap="square" lIns="0" tIns="0" rIns="0" bIns="0" rtlCol="0"/>
          <a:lstStyle/>
          <a:p>
            <a:endParaRPr/>
          </a:p>
        </p:txBody>
      </p:sp>
      <p:sp>
        <p:nvSpPr>
          <p:cNvPr id="13" name="object 13"/>
          <p:cNvSpPr/>
          <p:nvPr/>
        </p:nvSpPr>
        <p:spPr>
          <a:xfrm>
            <a:off x="0" y="0"/>
            <a:ext cx="12191999" cy="685799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16157314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420477" y="6651825"/>
            <a:ext cx="1680845" cy="156845"/>
          </a:xfrm>
          <a:prstGeom prst="rect">
            <a:avLst/>
          </a:prstGeom>
        </p:spPr>
        <p:txBody>
          <a:bodyPr vert="horz" wrap="square" lIns="0" tIns="0" rIns="0" bIns="0" rtlCol="0">
            <a:spAutoFit/>
          </a:bodyPr>
          <a:lstStyle/>
          <a:p>
            <a:pPr>
              <a:lnSpc>
                <a:spcPts val="1220"/>
              </a:lnSpc>
            </a:pPr>
            <a:r>
              <a:rPr sz="1100" b="1" spc="-5" dirty="0">
                <a:solidFill>
                  <a:srgbClr val="0F1141"/>
                </a:solidFill>
                <a:latin typeface="Arial"/>
                <a:cs typeface="Arial"/>
              </a:rPr>
              <a:t>BITS </a:t>
            </a:r>
            <a:r>
              <a:rPr sz="1100" spc="-5" dirty="0">
                <a:solidFill>
                  <a:srgbClr val="0F1141"/>
                </a:solidFill>
                <a:latin typeface="Arial"/>
                <a:cs typeface="Arial"/>
              </a:rPr>
              <a:t>Pilani, Pilani</a:t>
            </a:r>
            <a:r>
              <a:rPr sz="1100" spc="-25" dirty="0">
                <a:solidFill>
                  <a:srgbClr val="0F1141"/>
                </a:solidFill>
                <a:latin typeface="Arial"/>
                <a:cs typeface="Arial"/>
              </a:rPr>
              <a:t> </a:t>
            </a:r>
            <a:r>
              <a:rPr sz="1100" dirty="0">
                <a:solidFill>
                  <a:srgbClr val="0F1141"/>
                </a:solidFill>
                <a:latin typeface="Arial"/>
                <a:cs typeface="Arial"/>
              </a:rPr>
              <a:t>Campus</a:t>
            </a:r>
            <a:endParaRPr sz="1100">
              <a:latin typeface="Arial"/>
              <a:cs typeface="Arial"/>
            </a:endParaRPr>
          </a:p>
        </p:txBody>
      </p:sp>
      <p:sp>
        <p:nvSpPr>
          <p:cNvPr id="3" name="object 3"/>
          <p:cNvSpPr/>
          <p:nvPr/>
        </p:nvSpPr>
        <p:spPr>
          <a:xfrm>
            <a:off x="6173723" y="6574535"/>
            <a:ext cx="3106420" cy="0"/>
          </a:xfrm>
          <a:custGeom>
            <a:avLst/>
            <a:gdLst/>
            <a:ahLst/>
            <a:cxnLst/>
            <a:rect l="l" t="t" r="r" b="b"/>
            <a:pathLst>
              <a:path w="3106420">
                <a:moveTo>
                  <a:pt x="0" y="0"/>
                </a:moveTo>
                <a:lnTo>
                  <a:pt x="3105912" y="0"/>
                </a:lnTo>
              </a:path>
            </a:pathLst>
          </a:custGeom>
          <a:ln w="48768">
            <a:solidFill>
              <a:srgbClr val="76C2E4"/>
            </a:solidFill>
          </a:ln>
        </p:spPr>
        <p:txBody>
          <a:bodyPr wrap="square" lIns="0" tIns="0" rIns="0" bIns="0" rtlCol="0"/>
          <a:lstStyle/>
          <a:p>
            <a:endParaRPr/>
          </a:p>
        </p:txBody>
      </p:sp>
      <p:sp>
        <p:nvSpPr>
          <p:cNvPr id="4" name="object 4"/>
          <p:cNvSpPr/>
          <p:nvPr/>
        </p:nvSpPr>
        <p:spPr>
          <a:xfrm>
            <a:off x="9211056" y="6573011"/>
            <a:ext cx="2981325" cy="0"/>
          </a:xfrm>
          <a:custGeom>
            <a:avLst/>
            <a:gdLst/>
            <a:ahLst/>
            <a:cxnLst/>
            <a:rect l="l" t="t" r="r" b="b"/>
            <a:pathLst>
              <a:path w="2981325">
                <a:moveTo>
                  <a:pt x="0" y="0"/>
                </a:moveTo>
                <a:lnTo>
                  <a:pt x="2980944" y="0"/>
                </a:lnTo>
              </a:path>
            </a:pathLst>
          </a:custGeom>
          <a:ln w="45720">
            <a:solidFill>
              <a:srgbClr val="E21C23"/>
            </a:solidFill>
          </a:ln>
        </p:spPr>
        <p:txBody>
          <a:bodyPr wrap="square" lIns="0" tIns="0" rIns="0" bIns="0" rtlCol="0"/>
          <a:lstStyle/>
          <a:p>
            <a:endParaRPr/>
          </a:p>
        </p:txBody>
      </p:sp>
      <p:sp>
        <p:nvSpPr>
          <p:cNvPr id="5" name="object 5"/>
          <p:cNvSpPr/>
          <p:nvPr/>
        </p:nvSpPr>
        <p:spPr>
          <a:xfrm>
            <a:off x="2779776" y="6574535"/>
            <a:ext cx="3441700" cy="0"/>
          </a:xfrm>
          <a:custGeom>
            <a:avLst/>
            <a:gdLst/>
            <a:ahLst/>
            <a:cxnLst/>
            <a:rect l="l" t="t" r="r" b="b"/>
            <a:pathLst>
              <a:path w="3441700">
                <a:moveTo>
                  <a:pt x="0" y="0"/>
                </a:moveTo>
                <a:lnTo>
                  <a:pt x="3441191" y="0"/>
                </a:lnTo>
              </a:path>
            </a:pathLst>
          </a:custGeom>
          <a:ln w="48768">
            <a:solidFill>
              <a:srgbClr val="FBAF17"/>
            </a:solidFill>
          </a:ln>
        </p:spPr>
        <p:txBody>
          <a:bodyPr wrap="square" lIns="0" tIns="0" rIns="0" bIns="0" rtlCol="0"/>
          <a:lstStyle/>
          <a:p>
            <a:endParaRPr/>
          </a:p>
        </p:txBody>
      </p:sp>
      <p:sp>
        <p:nvSpPr>
          <p:cNvPr id="6" name="object 6"/>
          <p:cNvSpPr/>
          <p:nvPr/>
        </p:nvSpPr>
        <p:spPr>
          <a:xfrm>
            <a:off x="8839200" y="0"/>
            <a:ext cx="2924555" cy="691896"/>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5993891" y="6576059"/>
            <a:ext cx="3106420" cy="0"/>
          </a:xfrm>
          <a:custGeom>
            <a:avLst/>
            <a:gdLst/>
            <a:ahLst/>
            <a:cxnLst/>
            <a:rect l="l" t="t" r="r" b="b"/>
            <a:pathLst>
              <a:path w="3106420">
                <a:moveTo>
                  <a:pt x="0" y="0"/>
                </a:moveTo>
                <a:lnTo>
                  <a:pt x="3105912" y="0"/>
                </a:lnTo>
              </a:path>
            </a:pathLst>
          </a:custGeom>
          <a:ln w="45720">
            <a:solidFill>
              <a:srgbClr val="76C2E4"/>
            </a:solidFill>
          </a:ln>
        </p:spPr>
        <p:txBody>
          <a:bodyPr wrap="square" lIns="0" tIns="0" rIns="0" bIns="0" rtlCol="0"/>
          <a:lstStyle/>
          <a:p>
            <a:endParaRPr/>
          </a:p>
        </p:txBody>
      </p:sp>
      <p:sp>
        <p:nvSpPr>
          <p:cNvPr id="8" name="object 8"/>
          <p:cNvSpPr/>
          <p:nvPr/>
        </p:nvSpPr>
        <p:spPr>
          <a:xfrm>
            <a:off x="2845307" y="6576059"/>
            <a:ext cx="3148965" cy="0"/>
          </a:xfrm>
          <a:custGeom>
            <a:avLst/>
            <a:gdLst/>
            <a:ahLst/>
            <a:cxnLst/>
            <a:rect l="l" t="t" r="r" b="b"/>
            <a:pathLst>
              <a:path w="3148965">
                <a:moveTo>
                  <a:pt x="0" y="0"/>
                </a:moveTo>
                <a:lnTo>
                  <a:pt x="3148584" y="0"/>
                </a:lnTo>
              </a:path>
            </a:pathLst>
          </a:custGeom>
          <a:ln w="45720">
            <a:solidFill>
              <a:srgbClr val="FBAF17"/>
            </a:solidFill>
          </a:ln>
        </p:spPr>
        <p:txBody>
          <a:bodyPr wrap="square" lIns="0" tIns="0" rIns="0" bIns="0" rtlCol="0"/>
          <a:lstStyle/>
          <a:p>
            <a:endParaRPr/>
          </a:p>
        </p:txBody>
      </p:sp>
      <p:sp>
        <p:nvSpPr>
          <p:cNvPr id="9" name="object 9"/>
          <p:cNvSpPr/>
          <p:nvPr/>
        </p:nvSpPr>
        <p:spPr>
          <a:xfrm>
            <a:off x="9087611" y="6576059"/>
            <a:ext cx="3104515" cy="0"/>
          </a:xfrm>
          <a:custGeom>
            <a:avLst/>
            <a:gdLst/>
            <a:ahLst/>
            <a:cxnLst/>
            <a:rect l="l" t="t" r="r" b="b"/>
            <a:pathLst>
              <a:path w="3104515">
                <a:moveTo>
                  <a:pt x="0" y="0"/>
                </a:moveTo>
                <a:lnTo>
                  <a:pt x="3104388" y="0"/>
                </a:lnTo>
              </a:path>
            </a:pathLst>
          </a:custGeom>
          <a:ln w="45720">
            <a:solidFill>
              <a:srgbClr val="FF0000"/>
            </a:solidFill>
          </a:ln>
        </p:spPr>
        <p:txBody>
          <a:bodyPr wrap="square" lIns="0" tIns="0" rIns="0" bIns="0" rtlCol="0"/>
          <a:lstStyle/>
          <a:p>
            <a:endParaRPr/>
          </a:p>
        </p:txBody>
      </p:sp>
      <p:sp>
        <p:nvSpPr>
          <p:cNvPr id="10" name="object 10"/>
          <p:cNvSpPr/>
          <p:nvPr/>
        </p:nvSpPr>
        <p:spPr>
          <a:xfrm>
            <a:off x="3150107" y="1318260"/>
            <a:ext cx="3104515" cy="0"/>
          </a:xfrm>
          <a:custGeom>
            <a:avLst/>
            <a:gdLst/>
            <a:ahLst/>
            <a:cxnLst/>
            <a:rect l="l" t="t" r="r" b="b"/>
            <a:pathLst>
              <a:path w="3104515">
                <a:moveTo>
                  <a:pt x="0" y="0"/>
                </a:moveTo>
                <a:lnTo>
                  <a:pt x="3104388" y="0"/>
                </a:lnTo>
              </a:path>
            </a:pathLst>
          </a:custGeom>
          <a:ln w="45720">
            <a:solidFill>
              <a:srgbClr val="76C2E4"/>
            </a:solidFill>
          </a:ln>
        </p:spPr>
        <p:txBody>
          <a:bodyPr wrap="square" lIns="0" tIns="0" rIns="0" bIns="0" rtlCol="0"/>
          <a:lstStyle/>
          <a:p>
            <a:endParaRPr/>
          </a:p>
        </p:txBody>
      </p:sp>
      <p:sp>
        <p:nvSpPr>
          <p:cNvPr id="11" name="object 11"/>
          <p:cNvSpPr/>
          <p:nvPr/>
        </p:nvSpPr>
        <p:spPr>
          <a:xfrm>
            <a:off x="0" y="1318260"/>
            <a:ext cx="3150235" cy="0"/>
          </a:xfrm>
          <a:custGeom>
            <a:avLst/>
            <a:gdLst/>
            <a:ahLst/>
            <a:cxnLst/>
            <a:rect l="l" t="t" r="r" b="b"/>
            <a:pathLst>
              <a:path w="3150235">
                <a:moveTo>
                  <a:pt x="0" y="0"/>
                </a:moveTo>
                <a:lnTo>
                  <a:pt x="3150108" y="0"/>
                </a:lnTo>
              </a:path>
            </a:pathLst>
          </a:custGeom>
          <a:ln w="45720">
            <a:solidFill>
              <a:srgbClr val="FBAF17"/>
            </a:solidFill>
          </a:ln>
        </p:spPr>
        <p:txBody>
          <a:bodyPr wrap="square" lIns="0" tIns="0" rIns="0" bIns="0" rtlCol="0"/>
          <a:lstStyle/>
          <a:p>
            <a:endParaRPr/>
          </a:p>
        </p:txBody>
      </p:sp>
      <p:sp>
        <p:nvSpPr>
          <p:cNvPr id="12" name="object 12"/>
          <p:cNvSpPr/>
          <p:nvPr/>
        </p:nvSpPr>
        <p:spPr>
          <a:xfrm>
            <a:off x="6242303" y="1318260"/>
            <a:ext cx="3104515" cy="0"/>
          </a:xfrm>
          <a:custGeom>
            <a:avLst/>
            <a:gdLst/>
            <a:ahLst/>
            <a:cxnLst/>
            <a:rect l="l" t="t" r="r" b="b"/>
            <a:pathLst>
              <a:path w="3104515">
                <a:moveTo>
                  <a:pt x="0" y="0"/>
                </a:moveTo>
                <a:lnTo>
                  <a:pt x="3104388" y="0"/>
                </a:lnTo>
              </a:path>
            </a:pathLst>
          </a:custGeom>
          <a:ln w="45720">
            <a:solidFill>
              <a:srgbClr val="FF0000"/>
            </a:solidFill>
          </a:ln>
        </p:spPr>
        <p:txBody>
          <a:bodyPr wrap="square" lIns="0" tIns="0" rIns="0" bIns="0" rtlCol="0"/>
          <a:lstStyle/>
          <a:p>
            <a:endParaRPr/>
          </a:p>
        </p:txBody>
      </p:sp>
      <p:sp>
        <p:nvSpPr>
          <p:cNvPr id="13" name="object 13"/>
          <p:cNvSpPr/>
          <p:nvPr/>
        </p:nvSpPr>
        <p:spPr>
          <a:xfrm>
            <a:off x="0" y="0"/>
            <a:ext cx="12191999" cy="685799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478980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420477" y="6651825"/>
            <a:ext cx="1680845" cy="156845"/>
          </a:xfrm>
          <a:prstGeom prst="rect">
            <a:avLst/>
          </a:prstGeom>
        </p:spPr>
        <p:txBody>
          <a:bodyPr vert="horz" wrap="square" lIns="0" tIns="0" rIns="0" bIns="0" rtlCol="0">
            <a:spAutoFit/>
          </a:bodyPr>
          <a:lstStyle/>
          <a:p>
            <a:pPr>
              <a:lnSpc>
                <a:spcPts val="1220"/>
              </a:lnSpc>
            </a:pPr>
            <a:r>
              <a:rPr sz="1100" b="1" spc="-5" dirty="0">
                <a:solidFill>
                  <a:srgbClr val="0F1141"/>
                </a:solidFill>
                <a:latin typeface="Arial"/>
                <a:cs typeface="Arial"/>
              </a:rPr>
              <a:t>BITS </a:t>
            </a:r>
            <a:r>
              <a:rPr sz="1100" spc="-5" dirty="0">
                <a:solidFill>
                  <a:srgbClr val="0F1141"/>
                </a:solidFill>
                <a:latin typeface="Arial"/>
                <a:cs typeface="Arial"/>
              </a:rPr>
              <a:t>Pilani, Pilani</a:t>
            </a:r>
            <a:r>
              <a:rPr sz="1100" spc="-25" dirty="0">
                <a:solidFill>
                  <a:srgbClr val="0F1141"/>
                </a:solidFill>
                <a:latin typeface="Arial"/>
                <a:cs typeface="Arial"/>
              </a:rPr>
              <a:t> </a:t>
            </a:r>
            <a:r>
              <a:rPr sz="1100" dirty="0">
                <a:solidFill>
                  <a:srgbClr val="0F1141"/>
                </a:solidFill>
                <a:latin typeface="Arial"/>
                <a:cs typeface="Arial"/>
              </a:rPr>
              <a:t>Campus</a:t>
            </a:r>
            <a:endParaRPr sz="1100">
              <a:latin typeface="Arial"/>
              <a:cs typeface="Arial"/>
            </a:endParaRPr>
          </a:p>
        </p:txBody>
      </p:sp>
      <p:sp>
        <p:nvSpPr>
          <p:cNvPr id="3" name="object 3"/>
          <p:cNvSpPr/>
          <p:nvPr/>
        </p:nvSpPr>
        <p:spPr>
          <a:xfrm>
            <a:off x="6173723" y="6574535"/>
            <a:ext cx="3106420" cy="0"/>
          </a:xfrm>
          <a:custGeom>
            <a:avLst/>
            <a:gdLst/>
            <a:ahLst/>
            <a:cxnLst/>
            <a:rect l="l" t="t" r="r" b="b"/>
            <a:pathLst>
              <a:path w="3106420">
                <a:moveTo>
                  <a:pt x="0" y="0"/>
                </a:moveTo>
                <a:lnTo>
                  <a:pt x="3105912" y="0"/>
                </a:lnTo>
              </a:path>
            </a:pathLst>
          </a:custGeom>
          <a:ln w="48768">
            <a:solidFill>
              <a:srgbClr val="76C2E4"/>
            </a:solidFill>
          </a:ln>
        </p:spPr>
        <p:txBody>
          <a:bodyPr wrap="square" lIns="0" tIns="0" rIns="0" bIns="0" rtlCol="0"/>
          <a:lstStyle/>
          <a:p>
            <a:endParaRPr/>
          </a:p>
        </p:txBody>
      </p:sp>
      <p:sp>
        <p:nvSpPr>
          <p:cNvPr id="4" name="object 4"/>
          <p:cNvSpPr/>
          <p:nvPr/>
        </p:nvSpPr>
        <p:spPr>
          <a:xfrm>
            <a:off x="9211056" y="6573011"/>
            <a:ext cx="2981325" cy="0"/>
          </a:xfrm>
          <a:custGeom>
            <a:avLst/>
            <a:gdLst/>
            <a:ahLst/>
            <a:cxnLst/>
            <a:rect l="l" t="t" r="r" b="b"/>
            <a:pathLst>
              <a:path w="2981325">
                <a:moveTo>
                  <a:pt x="0" y="0"/>
                </a:moveTo>
                <a:lnTo>
                  <a:pt x="2980944" y="0"/>
                </a:lnTo>
              </a:path>
            </a:pathLst>
          </a:custGeom>
          <a:ln w="45720">
            <a:solidFill>
              <a:srgbClr val="E21C23"/>
            </a:solidFill>
          </a:ln>
        </p:spPr>
        <p:txBody>
          <a:bodyPr wrap="square" lIns="0" tIns="0" rIns="0" bIns="0" rtlCol="0"/>
          <a:lstStyle/>
          <a:p>
            <a:endParaRPr/>
          </a:p>
        </p:txBody>
      </p:sp>
      <p:sp>
        <p:nvSpPr>
          <p:cNvPr id="5" name="object 5"/>
          <p:cNvSpPr/>
          <p:nvPr/>
        </p:nvSpPr>
        <p:spPr>
          <a:xfrm>
            <a:off x="2779776" y="6574535"/>
            <a:ext cx="3441700" cy="0"/>
          </a:xfrm>
          <a:custGeom>
            <a:avLst/>
            <a:gdLst/>
            <a:ahLst/>
            <a:cxnLst/>
            <a:rect l="l" t="t" r="r" b="b"/>
            <a:pathLst>
              <a:path w="3441700">
                <a:moveTo>
                  <a:pt x="0" y="0"/>
                </a:moveTo>
                <a:lnTo>
                  <a:pt x="3441191" y="0"/>
                </a:lnTo>
              </a:path>
            </a:pathLst>
          </a:custGeom>
          <a:ln w="48768">
            <a:solidFill>
              <a:srgbClr val="FBAF17"/>
            </a:solidFill>
          </a:ln>
        </p:spPr>
        <p:txBody>
          <a:bodyPr wrap="square" lIns="0" tIns="0" rIns="0" bIns="0" rtlCol="0"/>
          <a:lstStyle/>
          <a:p>
            <a:endParaRPr/>
          </a:p>
        </p:txBody>
      </p:sp>
      <p:sp>
        <p:nvSpPr>
          <p:cNvPr id="6" name="object 6"/>
          <p:cNvSpPr/>
          <p:nvPr/>
        </p:nvSpPr>
        <p:spPr>
          <a:xfrm>
            <a:off x="8839200" y="0"/>
            <a:ext cx="2924555" cy="691896"/>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5993891" y="6576059"/>
            <a:ext cx="3106420" cy="0"/>
          </a:xfrm>
          <a:custGeom>
            <a:avLst/>
            <a:gdLst/>
            <a:ahLst/>
            <a:cxnLst/>
            <a:rect l="l" t="t" r="r" b="b"/>
            <a:pathLst>
              <a:path w="3106420">
                <a:moveTo>
                  <a:pt x="0" y="0"/>
                </a:moveTo>
                <a:lnTo>
                  <a:pt x="3105912" y="0"/>
                </a:lnTo>
              </a:path>
            </a:pathLst>
          </a:custGeom>
          <a:ln w="45720">
            <a:solidFill>
              <a:srgbClr val="76C2E4"/>
            </a:solidFill>
          </a:ln>
        </p:spPr>
        <p:txBody>
          <a:bodyPr wrap="square" lIns="0" tIns="0" rIns="0" bIns="0" rtlCol="0"/>
          <a:lstStyle/>
          <a:p>
            <a:endParaRPr/>
          </a:p>
        </p:txBody>
      </p:sp>
      <p:sp>
        <p:nvSpPr>
          <p:cNvPr id="8" name="object 8"/>
          <p:cNvSpPr/>
          <p:nvPr/>
        </p:nvSpPr>
        <p:spPr>
          <a:xfrm>
            <a:off x="2845307" y="6576059"/>
            <a:ext cx="3148965" cy="0"/>
          </a:xfrm>
          <a:custGeom>
            <a:avLst/>
            <a:gdLst/>
            <a:ahLst/>
            <a:cxnLst/>
            <a:rect l="l" t="t" r="r" b="b"/>
            <a:pathLst>
              <a:path w="3148965">
                <a:moveTo>
                  <a:pt x="0" y="0"/>
                </a:moveTo>
                <a:lnTo>
                  <a:pt x="3148584" y="0"/>
                </a:lnTo>
              </a:path>
            </a:pathLst>
          </a:custGeom>
          <a:ln w="45720">
            <a:solidFill>
              <a:srgbClr val="FBAF17"/>
            </a:solidFill>
          </a:ln>
        </p:spPr>
        <p:txBody>
          <a:bodyPr wrap="square" lIns="0" tIns="0" rIns="0" bIns="0" rtlCol="0"/>
          <a:lstStyle/>
          <a:p>
            <a:endParaRPr/>
          </a:p>
        </p:txBody>
      </p:sp>
      <p:sp>
        <p:nvSpPr>
          <p:cNvPr id="9" name="object 9"/>
          <p:cNvSpPr/>
          <p:nvPr/>
        </p:nvSpPr>
        <p:spPr>
          <a:xfrm>
            <a:off x="9087611" y="6576059"/>
            <a:ext cx="3104515" cy="0"/>
          </a:xfrm>
          <a:custGeom>
            <a:avLst/>
            <a:gdLst/>
            <a:ahLst/>
            <a:cxnLst/>
            <a:rect l="l" t="t" r="r" b="b"/>
            <a:pathLst>
              <a:path w="3104515">
                <a:moveTo>
                  <a:pt x="0" y="0"/>
                </a:moveTo>
                <a:lnTo>
                  <a:pt x="3104388" y="0"/>
                </a:lnTo>
              </a:path>
            </a:pathLst>
          </a:custGeom>
          <a:ln w="45720">
            <a:solidFill>
              <a:srgbClr val="FF0000"/>
            </a:solidFill>
          </a:ln>
        </p:spPr>
        <p:txBody>
          <a:bodyPr wrap="square" lIns="0" tIns="0" rIns="0" bIns="0" rtlCol="0"/>
          <a:lstStyle/>
          <a:p>
            <a:endParaRPr/>
          </a:p>
        </p:txBody>
      </p:sp>
      <p:sp>
        <p:nvSpPr>
          <p:cNvPr id="10" name="object 10"/>
          <p:cNvSpPr/>
          <p:nvPr/>
        </p:nvSpPr>
        <p:spPr>
          <a:xfrm>
            <a:off x="3150107" y="1318260"/>
            <a:ext cx="3104515" cy="0"/>
          </a:xfrm>
          <a:custGeom>
            <a:avLst/>
            <a:gdLst/>
            <a:ahLst/>
            <a:cxnLst/>
            <a:rect l="l" t="t" r="r" b="b"/>
            <a:pathLst>
              <a:path w="3104515">
                <a:moveTo>
                  <a:pt x="0" y="0"/>
                </a:moveTo>
                <a:lnTo>
                  <a:pt x="3104388" y="0"/>
                </a:lnTo>
              </a:path>
            </a:pathLst>
          </a:custGeom>
          <a:ln w="45720">
            <a:solidFill>
              <a:srgbClr val="76C2E4"/>
            </a:solidFill>
          </a:ln>
        </p:spPr>
        <p:txBody>
          <a:bodyPr wrap="square" lIns="0" tIns="0" rIns="0" bIns="0" rtlCol="0"/>
          <a:lstStyle/>
          <a:p>
            <a:endParaRPr/>
          </a:p>
        </p:txBody>
      </p:sp>
      <p:sp>
        <p:nvSpPr>
          <p:cNvPr id="11" name="object 11"/>
          <p:cNvSpPr/>
          <p:nvPr/>
        </p:nvSpPr>
        <p:spPr>
          <a:xfrm>
            <a:off x="0" y="1318260"/>
            <a:ext cx="3150235" cy="0"/>
          </a:xfrm>
          <a:custGeom>
            <a:avLst/>
            <a:gdLst/>
            <a:ahLst/>
            <a:cxnLst/>
            <a:rect l="l" t="t" r="r" b="b"/>
            <a:pathLst>
              <a:path w="3150235">
                <a:moveTo>
                  <a:pt x="0" y="0"/>
                </a:moveTo>
                <a:lnTo>
                  <a:pt x="3150108" y="0"/>
                </a:lnTo>
              </a:path>
            </a:pathLst>
          </a:custGeom>
          <a:ln w="45720">
            <a:solidFill>
              <a:srgbClr val="FBAF17"/>
            </a:solidFill>
          </a:ln>
        </p:spPr>
        <p:txBody>
          <a:bodyPr wrap="square" lIns="0" tIns="0" rIns="0" bIns="0" rtlCol="0"/>
          <a:lstStyle/>
          <a:p>
            <a:endParaRPr/>
          </a:p>
        </p:txBody>
      </p:sp>
      <p:sp>
        <p:nvSpPr>
          <p:cNvPr id="12" name="object 12"/>
          <p:cNvSpPr/>
          <p:nvPr/>
        </p:nvSpPr>
        <p:spPr>
          <a:xfrm>
            <a:off x="6242303" y="1318260"/>
            <a:ext cx="3104515" cy="0"/>
          </a:xfrm>
          <a:custGeom>
            <a:avLst/>
            <a:gdLst/>
            <a:ahLst/>
            <a:cxnLst/>
            <a:rect l="l" t="t" r="r" b="b"/>
            <a:pathLst>
              <a:path w="3104515">
                <a:moveTo>
                  <a:pt x="0" y="0"/>
                </a:moveTo>
                <a:lnTo>
                  <a:pt x="3104388" y="0"/>
                </a:lnTo>
              </a:path>
            </a:pathLst>
          </a:custGeom>
          <a:ln w="45720">
            <a:solidFill>
              <a:srgbClr val="FF0000"/>
            </a:solidFill>
          </a:ln>
        </p:spPr>
        <p:txBody>
          <a:bodyPr wrap="square" lIns="0" tIns="0" rIns="0" bIns="0" rtlCol="0"/>
          <a:lstStyle/>
          <a:p>
            <a:endParaRPr/>
          </a:p>
        </p:txBody>
      </p:sp>
      <p:sp>
        <p:nvSpPr>
          <p:cNvPr id="13" name="object 13"/>
          <p:cNvSpPr/>
          <p:nvPr/>
        </p:nvSpPr>
        <p:spPr>
          <a:xfrm>
            <a:off x="0" y="0"/>
            <a:ext cx="12191999" cy="685799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69739984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420477" y="6651825"/>
            <a:ext cx="1680845" cy="156845"/>
          </a:xfrm>
          <a:prstGeom prst="rect">
            <a:avLst/>
          </a:prstGeom>
        </p:spPr>
        <p:txBody>
          <a:bodyPr vert="horz" wrap="square" lIns="0" tIns="0" rIns="0" bIns="0" rtlCol="0">
            <a:spAutoFit/>
          </a:bodyPr>
          <a:lstStyle/>
          <a:p>
            <a:pPr>
              <a:lnSpc>
                <a:spcPts val="1220"/>
              </a:lnSpc>
            </a:pPr>
            <a:r>
              <a:rPr sz="1100" b="1" spc="-5" dirty="0">
                <a:solidFill>
                  <a:srgbClr val="0F1141"/>
                </a:solidFill>
                <a:latin typeface="Arial"/>
                <a:cs typeface="Arial"/>
              </a:rPr>
              <a:t>BITS </a:t>
            </a:r>
            <a:r>
              <a:rPr sz="1100" spc="-5" dirty="0">
                <a:solidFill>
                  <a:srgbClr val="0F1141"/>
                </a:solidFill>
                <a:latin typeface="Arial"/>
                <a:cs typeface="Arial"/>
              </a:rPr>
              <a:t>Pilani, Pilani</a:t>
            </a:r>
            <a:r>
              <a:rPr sz="1100" spc="-25" dirty="0">
                <a:solidFill>
                  <a:srgbClr val="0F1141"/>
                </a:solidFill>
                <a:latin typeface="Arial"/>
                <a:cs typeface="Arial"/>
              </a:rPr>
              <a:t> </a:t>
            </a:r>
            <a:r>
              <a:rPr sz="1100" dirty="0">
                <a:solidFill>
                  <a:srgbClr val="0F1141"/>
                </a:solidFill>
                <a:latin typeface="Arial"/>
                <a:cs typeface="Arial"/>
              </a:rPr>
              <a:t>Campus</a:t>
            </a:r>
            <a:endParaRPr sz="1100">
              <a:latin typeface="Arial"/>
              <a:cs typeface="Arial"/>
            </a:endParaRPr>
          </a:p>
        </p:txBody>
      </p:sp>
      <p:sp>
        <p:nvSpPr>
          <p:cNvPr id="3" name="object 3"/>
          <p:cNvSpPr/>
          <p:nvPr/>
        </p:nvSpPr>
        <p:spPr>
          <a:xfrm>
            <a:off x="6173723" y="6574535"/>
            <a:ext cx="3106420" cy="0"/>
          </a:xfrm>
          <a:custGeom>
            <a:avLst/>
            <a:gdLst/>
            <a:ahLst/>
            <a:cxnLst/>
            <a:rect l="l" t="t" r="r" b="b"/>
            <a:pathLst>
              <a:path w="3106420">
                <a:moveTo>
                  <a:pt x="0" y="0"/>
                </a:moveTo>
                <a:lnTo>
                  <a:pt x="3105912" y="0"/>
                </a:lnTo>
              </a:path>
            </a:pathLst>
          </a:custGeom>
          <a:ln w="48768">
            <a:solidFill>
              <a:srgbClr val="76C2E4"/>
            </a:solidFill>
          </a:ln>
        </p:spPr>
        <p:txBody>
          <a:bodyPr wrap="square" lIns="0" tIns="0" rIns="0" bIns="0" rtlCol="0"/>
          <a:lstStyle/>
          <a:p>
            <a:endParaRPr/>
          </a:p>
        </p:txBody>
      </p:sp>
      <p:sp>
        <p:nvSpPr>
          <p:cNvPr id="4" name="object 4"/>
          <p:cNvSpPr/>
          <p:nvPr/>
        </p:nvSpPr>
        <p:spPr>
          <a:xfrm>
            <a:off x="9211056" y="6573011"/>
            <a:ext cx="2981325" cy="0"/>
          </a:xfrm>
          <a:custGeom>
            <a:avLst/>
            <a:gdLst/>
            <a:ahLst/>
            <a:cxnLst/>
            <a:rect l="l" t="t" r="r" b="b"/>
            <a:pathLst>
              <a:path w="2981325">
                <a:moveTo>
                  <a:pt x="0" y="0"/>
                </a:moveTo>
                <a:lnTo>
                  <a:pt x="2980944" y="0"/>
                </a:lnTo>
              </a:path>
            </a:pathLst>
          </a:custGeom>
          <a:ln w="45720">
            <a:solidFill>
              <a:srgbClr val="E21C23"/>
            </a:solidFill>
          </a:ln>
        </p:spPr>
        <p:txBody>
          <a:bodyPr wrap="square" lIns="0" tIns="0" rIns="0" bIns="0" rtlCol="0"/>
          <a:lstStyle/>
          <a:p>
            <a:endParaRPr/>
          </a:p>
        </p:txBody>
      </p:sp>
      <p:sp>
        <p:nvSpPr>
          <p:cNvPr id="5" name="object 5"/>
          <p:cNvSpPr/>
          <p:nvPr/>
        </p:nvSpPr>
        <p:spPr>
          <a:xfrm>
            <a:off x="2779776" y="6574535"/>
            <a:ext cx="3441700" cy="0"/>
          </a:xfrm>
          <a:custGeom>
            <a:avLst/>
            <a:gdLst/>
            <a:ahLst/>
            <a:cxnLst/>
            <a:rect l="l" t="t" r="r" b="b"/>
            <a:pathLst>
              <a:path w="3441700">
                <a:moveTo>
                  <a:pt x="0" y="0"/>
                </a:moveTo>
                <a:lnTo>
                  <a:pt x="3441191" y="0"/>
                </a:lnTo>
              </a:path>
            </a:pathLst>
          </a:custGeom>
          <a:ln w="48768">
            <a:solidFill>
              <a:srgbClr val="FBAF17"/>
            </a:solidFill>
          </a:ln>
        </p:spPr>
        <p:txBody>
          <a:bodyPr wrap="square" lIns="0" tIns="0" rIns="0" bIns="0" rtlCol="0"/>
          <a:lstStyle/>
          <a:p>
            <a:endParaRPr/>
          </a:p>
        </p:txBody>
      </p:sp>
      <p:sp>
        <p:nvSpPr>
          <p:cNvPr id="6" name="object 6"/>
          <p:cNvSpPr/>
          <p:nvPr/>
        </p:nvSpPr>
        <p:spPr>
          <a:xfrm>
            <a:off x="8839200" y="0"/>
            <a:ext cx="2924555" cy="691896"/>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5993891" y="6576059"/>
            <a:ext cx="3106420" cy="0"/>
          </a:xfrm>
          <a:custGeom>
            <a:avLst/>
            <a:gdLst/>
            <a:ahLst/>
            <a:cxnLst/>
            <a:rect l="l" t="t" r="r" b="b"/>
            <a:pathLst>
              <a:path w="3106420">
                <a:moveTo>
                  <a:pt x="0" y="0"/>
                </a:moveTo>
                <a:lnTo>
                  <a:pt x="3105912" y="0"/>
                </a:lnTo>
              </a:path>
            </a:pathLst>
          </a:custGeom>
          <a:ln w="45720">
            <a:solidFill>
              <a:srgbClr val="76C2E4"/>
            </a:solidFill>
          </a:ln>
        </p:spPr>
        <p:txBody>
          <a:bodyPr wrap="square" lIns="0" tIns="0" rIns="0" bIns="0" rtlCol="0"/>
          <a:lstStyle/>
          <a:p>
            <a:endParaRPr/>
          </a:p>
        </p:txBody>
      </p:sp>
      <p:sp>
        <p:nvSpPr>
          <p:cNvPr id="8" name="object 8"/>
          <p:cNvSpPr/>
          <p:nvPr/>
        </p:nvSpPr>
        <p:spPr>
          <a:xfrm>
            <a:off x="2845307" y="6576059"/>
            <a:ext cx="3148965" cy="0"/>
          </a:xfrm>
          <a:custGeom>
            <a:avLst/>
            <a:gdLst/>
            <a:ahLst/>
            <a:cxnLst/>
            <a:rect l="l" t="t" r="r" b="b"/>
            <a:pathLst>
              <a:path w="3148965">
                <a:moveTo>
                  <a:pt x="0" y="0"/>
                </a:moveTo>
                <a:lnTo>
                  <a:pt x="3148584" y="0"/>
                </a:lnTo>
              </a:path>
            </a:pathLst>
          </a:custGeom>
          <a:ln w="45720">
            <a:solidFill>
              <a:srgbClr val="FBAF17"/>
            </a:solidFill>
          </a:ln>
        </p:spPr>
        <p:txBody>
          <a:bodyPr wrap="square" lIns="0" tIns="0" rIns="0" bIns="0" rtlCol="0"/>
          <a:lstStyle/>
          <a:p>
            <a:endParaRPr/>
          </a:p>
        </p:txBody>
      </p:sp>
      <p:sp>
        <p:nvSpPr>
          <p:cNvPr id="9" name="object 9"/>
          <p:cNvSpPr/>
          <p:nvPr/>
        </p:nvSpPr>
        <p:spPr>
          <a:xfrm>
            <a:off x="9087611" y="6576059"/>
            <a:ext cx="3104515" cy="0"/>
          </a:xfrm>
          <a:custGeom>
            <a:avLst/>
            <a:gdLst/>
            <a:ahLst/>
            <a:cxnLst/>
            <a:rect l="l" t="t" r="r" b="b"/>
            <a:pathLst>
              <a:path w="3104515">
                <a:moveTo>
                  <a:pt x="0" y="0"/>
                </a:moveTo>
                <a:lnTo>
                  <a:pt x="3104388" y="0"/>
                </a:lnTo>
              </a:path>
            </a:pathLst>
          </a:custGeom>
          <a:ln w="45720">
            <a:solidFill>
              <a:srgbClr val="FF0000"/>
            </a:solidFill>
          </a:ln>
        </p:spPr>
        <p:txBody>
          <a:bodyPr wrap="square" lIns="0" tIns="0" rIns="0" bIns="0" rtlCol="0"/>
          <a:lstStyle/>
          <a:p>
            <a:endParaRPr/>
          </a:p>
        </p:txBody>
      </p:sp>
      <p:sp>
        <p:nvSpPr>
          <p:cNvPr id="10" name="object 10"/>
          <p:cNvSpPr/>
          <p:nvPr/>
        </p:nvSpPr>
        <p:spPr>
          <a:xfrm>
            <a:off x="3150107" y="1318260"/>
            <a:ext cx="3104515" cy="0"/>
          </a:xfrm>
          <a:custGeom>
            <a:avLst/>
            <a:gdLst/>
            <a:ahLst/>
            <a:cxnLst/>
            <a:rect l="l" t="t" r="r" b="b"/>
            <a:pathLst>
              <a:path w="3104515">
                <a:moveTo>
                  <a:pt x="0" y="0"/>
                </a:moveTo>
                <a:lnTo>
                  <a:pt x="3104388" y="0"/>
                </a:lnTo>
              </a:path>
            </a:pathLst>
          </a:custGeom>
          <a:ln w="45720">
            <a:solidFill>
              <a:srgbClr val="76C2E4"/>
            </a:solidFill>
          </a:ln>
        </p:spPr>
        <p:txBody>
          <a:bodyPr wrap="square" lIns="0" tIns="0" rIns="0" bIns="0" rtlCol="0"/>
          <a:lstStyle/>
          <a:p>
            <a:endParaRPr/>
          </a:p>
        </p:txBody>
      </p:sp>
      <p:sp>
        <p:nvSpPr>
          <p:cNvPr id="11" name="object 11"/>
          <p:cNvSpPr/>
          <p:nvPr/>
        </p:nvSpPr>
        <p:spPr>
          <a:xfrm>
            <a:off x="0" y="1318260"/>
            <a:ext cx="3150235" cy="0"/>
          </a:xfrm>
          <a:custGeom>
            <a:avLst/>
            <a:gdLst/>
            <a:ahLst/>
            <a:cxnLst/>
            <a:rect l="l" t="t" r="r" b="b"/>
            <a:pathLst>
              <a:path w="3150235">
                <a:moveTo>
                  <a:pt x="0" y="0"/>
                </a:moveTo>
                <a:lnTo>
                  <a:pt x="3150108" y="0"/>
                </a:lnTo>
              </a:path>
            </a:pathLst>
          </a:custGeom>
          <a:ln w="45720">
            <a:solidFill>
              <a:srgbClr val="FBAF17"/>
            </a:solidFill>
          </a:ln>
        </p:spPr>
        <p:txBody>
          <a:bodyPr wrap="square" lIns="0" tIns="0" rIns="0" bIns="0" rtlCol="0"/>
          <a:lstStyle/>
          <a:p>
            <a:endParaRPr/>
          </a:p>
        </p:txBody>
      </p:sp>
      <p:sp>
        <p:nvSpPr>
          <p:cNvPr id="12" name="object 12"/>
          <p:cNvSpPr/>
          <p:nvPr/>
        </p:nvSpPr>
        <p:spPr>
          <a:xfrm>
            <a:off x="6242303" y="1318260"/>
            <a:ext cx="3104515" cy="0"/>
          </a:xfrm>
          <a:custGeom>
            <a:avLst/>
            <a:gdLst/>
            <a:ahLst/>
            <a:cxnLst/>
            <a:rect l="l" t="t" r="r" b="b"/>
            <a:pathLst>
              <a:path w="3104515">
                <a:moveTo>
                  <a:pt x="0" y="0"/>
                </a:moveTo>
                <a:lnTo>
                  <a:pt x="3104388" y="0"/>
                </a:lnTo>
              </a:path>
            </a:pathLst>
          </a:custGeom>
          <a:ln w="45720">
            <a:solidFill>
              <a:srgbClr val="FF0000"/>
            </a:solidFill>
          </a:ln>
        </p:spPr>
        <p:txBody>
          <a:bodyPr wrap="square" lIns="0" tIns="0" rIns="0" bIns="0" rtlCol="0"/>
          <a:lstStyle/>
          <a:p>
            <a:endParaRPr/>
          </a:p>
        </p:txBody>
      </p:sp>
      <p:sp>
        <p:nvSpPr>
          <p:cNvPr id="13" name="object 13"/>
          <p:cNvSpPr/>
          <p:nvPr/>
        </p:nvSpPr>
        <p:spPr>
          <a:xfrm>
            <a:off x="0" y="0"/>
            <a:ext cx="12191999" cy="6857997"/>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4661032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420477" y="6651825"/>
            <a:ext cx="1680845" cy="156845"/>
          </a:xfrm>
          <a:prstGeom prst="rect">
            <a:avLst/>
          </a:prstGeom>
        </p:spPr>
        <p:txBody>
          <a:bodyPr vert="horz" wrap="square" lIns="0" tIns="0" rIns="0" bIns="0" rtlCol="0">
            <a:spAutoFit/>
          </a:bodyPr>
          <a:lstStyle/>
          <a:p>
            <a:pPr>
              <a:lnSpc>
                <a:spcPts val="1220"/>
              </a:lnSpc>
            </a:pPr>
            <a:r>
              <a:rPr sz="1100" b="1" spc="-5" dirty="0">
                <a:solidFill>
                  <a:srgbClr val="0F1141"/>
                </a:solidFill>
                <a:latin typeface="Arial"/>
                <a:cs typeface="Arial"/>
              </a:rPr>
              <a:t>BITS </a:t>
            </a:r>
            <a:r>
              <a:rPr sz="1100" spc="-5" dirty="0">
                <a:solidFill>
                  <a:srgbClr val="0F1141"/>
                </a:solidFill>
                <a:latin typeface="Arial"/>
                <a:cs typeface="Arial"/>
              </a:rPr>
              <a:t>Pilani, Pilani</a:t>
            </a:r>
            <a:r>
              <a:rPr sz="1100" spc="-25" dirty="0">
                <a:solidFill>
                  <a:srgbClr val="0F1141"/>
                </a:solidFill>
                <a:latin typeface="Arial"/>
                <a:cs typeface="Arial"/>
              </a:rPr>
              <a:t> </a:t>
            </a:r>
            <a:r>
              <a:rPr sz="1100" dirty="0">
                <a:solidFill>
                  <a:srgbClr val="0F1141"/>
                </a:solidFill>
                <a:latin typeface="Arial"/>
                <a:cs typeface="Arial"/>
              </a:rPr>
              <a:t>Campus</a:t>
            </a:r>
            <a:endParaRPr sz="1100">
              <a:latin typeface="Arial"/>
              <a:cs typeface="Arial"/>
            </a:endParaRPr>
          </a:p>
        </p:txBody>
      </p:sp>
      <p:sp>
        <p:nvSpPr>
          <p:cNvPr id="3" name="object 3"/>
          <p:cNvSpPr/>
          <p:nvPr/>
        </p:nvSpPr>
        <p:spPr>
          <a:xfrm>
            <a:off x="6173723" y="6574535"/>
            <a:ext cx="3106420" cy="0"/>
          </a:xfrm>
          <a:custGeom>
            <a:avLst/>
            <a:gdLst/>
            <a:ahLst/>
            <a:cxnLst/>
            <a:rect l="l" t="t" r="r" b="b"/>
            <a:pathLst>
              <a:path w="3106420">
                <a:moveTo>
                  <a:pt x="0" y="0"/>
                </a:moveTo>
                <a:lnTo>
                  <a:pt x="3105912" y="0"/>
                </a:lnTo>
              </a:path>
            </a:pathLst>
          </a:custGeom>
          <a:ln w="48768">
            <a:solidFill>
              <a:srgbClr val="76C2E4"/>
            </a:solidFill>
          </a:ln>
        </p:spPr>
        <p:txBody>
          <a:bodyPr wrap="square" lIns="0" tIns="0" rIns="0" bIns="0" rtlCol="0"/>
          <a:lstStyle/>
          <a:p>
            <a:endParaRPr/>
          </a:p>
        </p:txBody>
      </p:sp>
      <p:sp>
        <p:nvSpPr>
          <p:cNvPr id="4" name="object 4"/>
          <p:cNvSpPr/>
          <p:nvPr/>
        </p:nvSpPr>
        <p:spPr>
          <a:xfrm>
            <a:off x="9211056" y="6573011"/>
            <a:ext cx="2981325" cy="0"/>
          </a:xfrm>
          <a:custGeom>
            <a:avLst/>
            <a:gdLst/>
            <a:ahLst/>
            <a:cxnLst/>
            <a:rect l="l" t="t" r="r" b="b"/>
            <a:pathLst>
              <a:path w="2981325">
                <a:moveTo>
                  <a:pt x="0" y="0"/>
                </a:moveTo>
                <a:lnTo>
                  <a:pt x="2980944" y="0"/>
                </a:lnTo>
              </a:path>
            </a:pathLst>
          </a:custGeom>
          <a:ln w="45720">
            <a:solidFill>
              <a:srgbClr val="E21C23"/>
            </a:solidFill>
          </a:ln>
        </p:spPr>
        <p:txBody>
          <a:bodyPr wrap="square" lIns="0" tIns="0" rIns="0" bIns="0" rtlCol="0"/>
          <a:lstStyle/>
          <a:p>
            <a:endParaRPr/>
          </a:p>
        </p:txBody>
      </p:sp>
      <p:sp>
        <p:nvSpPr>
          <p:cNvPr id="5" name="object 5"/>
          <p:cNvSpPr/>
          <p:nvPr/>
        </p:nvSpPr>
        <p:spPr>
          <a:xfrm>
            <a:off x="2779776" y="6574535"/>
            <a:ext cx="3441700" cy="0"/>
          </a:xfrm>
          <a:custGeom>
            <a:avLst/>
            <a:gdLst/>
            <a:ahLst/>
            <a:cxnLst/>
            <a:rect l="l" t="t" r="r" b="b"/>
            <a:pathLst>
              <a:path w="3441700">
                <a:moveTo>
                  <a:pt x="0" y="0"/>
                </a:moveTo>
                <a:lnTo>
                  <a:pt x="3441191" y="0"/>
                </a:lnTo>
              </a:path>
            </a:pathLst>
          </a:custGeom>
          <a:ln w="48768">
            <a:solidFill>
              <a:srgbClr val="FBAF17"/>
            </a:solidFill>
          </a:ln>
        </p:spPr>
        <p:txBody>
          <a:bodyPr wrap="square" lIns="0" tIns="0" rIns="0" bIns="0" rtlCol="0"/>
          <a:lstStyle/>
          <a:p>
            <a:endParaRPr/>
          </a:p>
        </p:txBody>
      </p:sp>
      <p:sp>
        <p:nvSpPr>
          <p:cNvPr id="6" name="object 6"/>
          <p:cNvSpPr/>
          <p:nvPr/>
        </p:nvSpPr>
        <p:spPr>
          <a:xfrm>
            <a:off x="8839200" y="0"/>
            <a:ext cx="2924555" cy="691896"/>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5993891" y="6576059"/>
            <a:ext cx="3106420" cy="0"/>
          </a:xfrm>
          <a:custGeom>
            <a:avLst/>
            <a:gdLst/>
            <a:ahLst/>
            <a:cxnLst/>
            <a:rect l="l" t="t" r="r" b="b"/>
            <a:pathLst>
              <a:path w="3106420">
                <a:moveTo>
                  <a:pt x="0" y="0"/>
                </a:moveTo>
                <a:lnTo>
                  <a:pt x="3105912" y="0"/>
                </a:lnTo>
              </a:path>
            </a:pathLst>
          </a:custGeom>
          <a:ln w="45720">
            <a:solidFill>
              <a:srgbClr val="76C2E4"/>
            </a:solidFill>
          </a:ln>
        </p:spPr>
        <p:txBody>
          <a:bodyPr wrap="square" lIns="0" tIns="0" rIns="0" bIns="0" rtlCol="0"/>
          <a:lstStyle/>
          <a:p>
            <a:endParaRPr/>
          </a:p>
        </p:txBody>
      </p:sp>
      <p:sp>
        <p:nvSpPr>
          <p:cNvPr id="8" name="object 8"/>
          <p:cNvSpPr/>
          <p:nvPr/>
        </p:nvSpPr>
        <p:spPr>
          <a:xfrm>
            <a:off x="2845307" y="6576059"/>
            <a:ext cx="3148965" cy="0"/>
          </a:xfrm>
          <a:custGeom>
            <a:avLst/>
            <a:gdLst/>
            <a:ahLst/>
            <a:cxnLst/>
            <a:rect l="l" t="t" r="r" b="b"/>
            <a:pathLst>
              <a:path w="3148965">
                <a:moveTo>
                  <a:pt x="0" y="0"/>
                </a:moveTo>
                <a:lnTo>
                  <a:pt x="3148584" y="0"/>
                </a:lnTo>
              </a:path>
            </a:pathLst>
          </a:custGeom>
          <a:ln w="45720">
            <a:solidFill>
              <a:srgbClr val="FBAF17"/>
            </a:solidFill>
          </a:ln>
        </p:spPr>
        <p:txBody>
          <a:bodyPr wrap="square" lIns="0" tIns="0" rIns="0" bIns="0" rtlCol="0"/>
          <a:lstStyle/>
          <a:p>
            <a:endParaRPr/>
          </a:p>
        </p:txBody>
      </p:sp>
      <p:sp>
        <p:nvSpPr>
          <p:cNvPr id="9" name="object 9"/>
          <p:cNvSpPr/>
          <p:nvPr/>
        </p:nvSpPr>
        <p:spPr>
          <a:xfrm>
            <a:off x="9087611" y="6576059"/>
            <a:ext cx="3104515" cy="0"/>
          </a:xfrm>
          <a:custGeom>
            <a:avLst/>
            <a:gdLst/>
            <a:ahLst/>
            <a:cxnLst/>
            <a:rect l="l" t="t" r="r" b="b"/>
            <a:pathLst>
              <a:path w="3104515">
                <a:moveTo>
                  <a:pt x="0" y="0"/>
                </a:moveTo>
                <a:lnTo>
                  <a:pt x="3104388" y="0"/>
                </a:lnTo>
              </a:path>
            </a:pathLst>
          </a:custGeom>
          <a:ln w="45720">
            <a:solidFill>
              <a:srgbClr val="FF0000"/>
            </a:solidFill>
          </a:ln>
        </p:spPr>
        <p:txBody>
          <a:bodyPr wrap="square" lIns="0" tIns="0" rIns="0" bIns="0" rtlCol="0"/>
          <a:lstStyle/>
          <a:p>
            <a:endParaRPr/>
          </a:p>
        </p:txBody>
      </p:sp>
      <p:sp>
        <p:nvSpPr>
          <p:cNvPr id="10" name="object 10"/>
          <p:cNvSpPr/>
          <p:nvPr/>
        </p:nvSpPr>
        <p:spPr>
          <a:xfrm>
            <a:off x="3150107" y="1318260"/>
            <a:ext cx="3104515" cy="0"/>
          </a:xfrm>
          <a:custGeom>
            <a:avLst/>
            <a:gdLst/>
            <a:ahLst/>
            <a:cxnLst/>
            <a:rect l="l" t="t" r="r" b="b"/>
            <a:pathLst>
              <a:path w="3104515">
                <a:moveTo>
                  <a:pt x="0" y="0"/>
                </a:moveTo>
                <a:lnTo>
                  <a:pt x="3104388" y="0"/>
                </a:lnTo>
              </a:path>
            </a:pathLst>
          </a:custGeom>
          <a:ln w="45720">
            <a:solidFill>
              <a:srgbClr val="76C2E4"/>
            </a:solidFill>
          </a:ln>
        </p:spPr>
        <p:txBody>
          <a:bodyPr wrap="square" lIns="0" tIns="0" rIns="0" bIns="0" rtlCol="0"/>
          <a:lstStyle/>
          <a:p>
            <a:endParaRPr/>
          </a:p>
        </p:txBody>
      </p:sp>
      <p:sp>
        <p:nvSpPr>
          <p:cNvPr id="11" name="object 11"/>
          <p:cNvSpPr/>
          <p:nvPr/>
        </p:nvSpPr>
        <p:spPr>
          <a:xfrm>
            <a:off x="0" y="1318260"/>
            <a:ext cx="3150235" cy="0"/>
          </a:xfrm>
          <a:custGeom>
            <a:avLst/>
            <a:gdLst/>
            <a:ahLst/>
            <a:cxnLst/>
            <a:rect l="l" t="t" r="r" b="b"/>
            <a:pathLst>
              <a:path w="3150235">
                <a:moveTo>
                  <a:pt x="0" y="0"/>
                </a:moveTo>
                <a:lnTo>
                  <a:pt x="3150108" y="0"/>
                </a:lnTo>
              </a:path>
            </a:pathLst>
          </a:custGeom>
          <a:ln w="45720">
            <a:solidFill>
              <a:srgbClr val="FBAF17"/>
            </a:solidFill>
          </a:ln>
        </p:spPr>
        <p:txBody>
          <a:bodyPr wrap="square" lIns="0" tIns="0" rIns="0" bIns="0" rtlCol="0"/>
          <a:lstStyle/>
          <a:p>
            <a:endParaRPr/>
          </a:p>
        </p:txBody>
      </p:sp>
      <p:sp>
        <p:nvSpPr>
          <p:cNvPr id="12" name="object 12"/>
          <p:cNvSpPr/>
          <p:nvPr/>
        </p:nvSpPr>
        <p:spPr>
          <a:xfrm>
            <a:off x="6242303" y="1318260"/>
            <a:ext cx="3104515" cy="0"/>
          </a:xfrm>
          <a:custGeom>
            <a:avLst/>
            <a:gdLst/>
            <a:ahLst/>
            <a:cxnLst/>
            <a:rect l="l" t="t" r="r" b="b"/>
            <a:pathLst>
              <a:path w="3104515">
                <a:moveTo>
                  <a:pt x="0" y="0"/>
                </a:moveTo>
                <a:lnTo>
                  <a:pt x="3104388" y="0"/>
                </a:lnTo>
              </a:path>
            </a:pathLst>
          </a:custGeom>
          <a:ln w="45720">
            <a:solidFill>
              <a:srgbClr val="FF0000"/>
            </a:solidFill>
          </a:ln>
        </p:spPr>
        <p:txBody>
          <a:bodyPr wrap="square" lIns="0" tIns="0" rIns="0" bIns="0" rtlCol="0"/>
          <a:lstStyle/>
          <a:p>
            <a:endParaRPr/>
          </a:p>
        </p:txBody>
      </p:sp>
      <p:sp>
        <p:nvSpPr>
          <p:cNvPr id="13" name="object 13"/>
          <p:cNvSpPr/>
          <p:nvPr/>
        </p:nvSpPr>
        <p:spPr>
          <a:xfrm>
            <a:off x="0" y="0"/>
            <a:ext cx="12191999" cy="6857997"/>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05743616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420477" y="6651825"/>
            <a:ext cx="1680845" cy="156845"/>
          </a:xfrm>
          <a:prstGeom prst="rect">
            <a:avLst/>
          </a:prstGeom>
        </p:spPr>
        <p:txBody>
          <a:bodyPr vert="horz" wrap="square" lIns="0" tIns="0" rIns="0" bIns="0" rtlCol="0">
            <a:spAutoFit/>
          </a:bodyPr>
          <a:lstStyle/>
          <a:p>
            <a:pPr>
              <a:lnSpc>
                <a:spcPts val="1220"/>
              </a:lnSpc>
            </a:pPr>
            <a:r>
              <a:rPr sz="1100" b="1" spc="-5" dirty="0">
                <a:solidFill>
                  <a:srgbClr val="0F1141"/>
                </a:solidFill>
                <a:latin typeface="Arial"/>
                <a:cs typeface="Arial"/>
              </a:rPr>
              <a:t>BITS </a:t>
            </a:r>
            <a:r>
              <a:rPr sz="1100" spc="-5" dirty="0">
                <a:solidFill>
                  <a:srgbClr val="0F1141"/>
                </a:solidFill>
                <a:latin typeface="Arial"/>
                <a:cs typeface="Arial"/>
              </a:rPr>
              <a:t>Pilani, Pilani</a:t>
            </a:r>
            <a:r>
              <a:rPr sz="1100" spc="-25" dirty="0">
                <a:solidFill>
                  <a:srgbClr val="0F1141"/>
                </a:solidFill>
                <a:latin typeface="Arial"/>
                <a:cs typeface="Arial"/>
              </a:rPr>
              <a:t> </a:t>
            </a:r>
            <a:r>
              <a:rPr sz="1100" dirty="0">
                <a:solidFill>
                  <a:srgbClr val="0F1141"/>
                </a:solidFill>
                <a:latin typeface="Arial"/>
                <a:cs typeface="Arial"/>
              </a:rPr>
              <a:t>Campus</a:t>
            </a:r>
            <a:endParaRPr sz="1100">
              <a:latin typeface="Arial"/>
              <a:cs typeface="Arial"/>
            </a:endParaRPr>
          </a:p>
        </p:txBody>
      </p:sp>
      <p:sp>
        <p:nvSpPr>
          <p:cNvPr id="3" name="object 3"/>
          <p:cNvSpPr/>
          <p:nvPr/>
        </p:nvSpPr>
        <p:spPr>
          <a:xfrm>
            <a:off x="6173723" y="6574535"/>
            <a:ext cx="3106420" cy="0"/>
          </a:xfrm>
          <a:custGeom>
            <a:avLst/>
            <a:gdLst/>
            <a:ahLst/>
            <a:cxnLst/>
            <a:rect l="l" t="t" r="r" b="b"/>
            <a:pathLst>
              <a:path w="3106420">
                <a:moveTo>
                  <a:pt x="0" y="0"/>
                </a:moveTo>
                <a:lnTo>
                  <a:pt x="3105912" y="0"/>
                </a:lnTo>
              </a:path>
            </a:pathLst>
          </a:custGeom>
          <a:ln w="48768">
            <a:solidFill>
              <a:srgbClr val="76C2E4"/>
            </a:solidFill>
          </a:ln>
        </p:spPr>
        <p:txBody>
          <a:bodyPr wrap="square" lIns="0" tIns="0" rIns="0" bIns="0" rtlCol="0"/>
          <a:lstStyle/>
          <a:p>
            <a:endParaRPr/>
          </a:p>
        </p:txBody>
      </p:sp>
      <p:sp>
        <p:nvSpPr>
          <p:cNvPr id="4" name="object 4"/>
          <p:cNvSpPr/>
          <p:nvPr/>
        </p:nvSpPr>
        <p:spPr>
          <a:xfrm>
            <a:off x="9211056" y="6573011"/>
            <a:ext cx="2981325" cy="0"/>
          </a:xfrm>
          <a:custGeom>
            <a:avLst/>
            <a:gdLst/>
            <a:ahLst/>
            <a:cxnLst/>
            <a:rect l="l" t="t" r="r" b="b"/>
            <a:pathLst>
              <a:path w="2981325">
                <a:moveTo>
                  <a:pt x="0" y="0"/>
                </a:moveTo>
                <a:lnTo>
                  <a:pt x="2980944" y="0"/>
                </a:lnTo>
              </a:path>
            </a:pathLst>
          </a:custGeom>
          <a:ln w="45720">
            <a:solidFill>
              <a:srgbClr val="E21C23"/>
            </a:solidFill>
          </a:ln>
        </p:spPr>
        <p:txBody>
          <a:bodyPr wrap="square" lIns="0" tIns="0" rIns="0" bIns="0" rtlCol="0"/>
          <a:lstStyle/>
          <a:p>
            <a:endParaRPr/>
          </a:p>
        </p:txBody>
      </p:sp>
      <p:sp>
        <p:nvSpPr>
          <p:cNvPr id="5" name="object 5"/>
          <p:cNvSpPr/>
          <p:nvPr/>
        </p:nvSpPr>
        <p:spPr>
          <a:xfrm>
            <a:off x="2779776" y="6574535"/>
            <a:ext cx="3441700" cy="0"/>
          </a:xfrm>
          <a:custGeom>
            <a:avLst/>
            <a:gdLst/>
            <a:ahLst/>
            <a:cxnLst/>
            <a:rect l="l" t="t" r="r" b="b"/>
            <a:pathLst>
              <a:path w="3441700">
                <a:moveTo>
                  <a:pt x="0" y="0"/>
                </a:moveTo>
                <a:lnTo>
                  <a:pt x="3441191" y="0"/>
                </a:lnTo>
              </a:path>
            </a:pathLst>
          </a:custGeom>
          <a:ln w="48768">
            <a:solidFill>
              <a:srgbClr val="FBAF17"/>
            </a:solidFill>
          </a:ln>
        </p:spPr>
        <p:txBody>
          <a:bodyPr wrap="square" lIns="0" tIns="0" rIns="0" bIns="0" rtlCol="0"/>
          <a:lstStyle/>
          <a:p>
            <a:endParaRPr/>
          </a:p>
        </p:txBody>
      </p:sp>
      <p:sp>
        <p:nvSpPr>
          <p:cNvPr id="6" name="object 6"/>
          <p:cNvSpPr/>
          <p:nvPr/>
        </p:nvSpPr>
        <p:spPr>
          <a:xfrm>
            <a:off x="8839200" y="0"/>
            <a:ext cx="2924555" cy="691896"/>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5993891" y="6576059"/>
            <a:ext cx="3106420" cy="0"/>
          </a:xfrm>
          <a:custGeom>
            <a:avLst/>
            <a:gdLst/>
            <a:ahLst/>
            <a:cxnLst/>
            <a:rect l="l" t="t" r="r" b="b"/>
            <a:pathLst>
              <a:path w="3106420">
                <a:moveTo>
                  <a:pt x="0" y="0"/>
                </a:moveTo>
                <a:lnTo>
                  <a:pt x="3105912" y="0"/>
                </a:lnTo>
              </a:path>
            </a:pathLst>
          </a:custGeom>
          <a:ln w="45720">
            <a:solidFill>
              <a:srgbClr val="76C2E4"/>
            </a:solidFill>
          </a:ln>
        </p:spPr>
        <p:txBody>
          <a:bodyPr wrap="square" lIns="0" tIns="0" rIns="0" bIns="0" rtlCol="0"/>
          <a:lstStyle/>
          <a:p>
            <a:endParaRPr/>
          </a:p>
        </p:txBody>
      </p:sp>
      <p:sp>
        <p:nvSpPr>
          <p:cNvPr id="8" name="object 8"/>
          <p:cNvSpPr/>
          <p:nvPr/>
        </p:nvSpPr>
        <p:spPr>
          <a:xfrm>
            <a:off x="2845307" y="6576059"/>
            <a:ext cx="3148965" cy="0"/>
          </a:xfrm>
          <a:custGeom>
            <a:avLst/>
            <a:gdLst/>
            <a:ahLst/>
            <a:cxnLst/>
            <a:rect l="l" t="t" r="r" b="b"/>
            <a:pathLst>
              <a:path w="3148965">
                <a:moveTo>
                  <a:pt x="0" y="0"/>
                </a:moveTo>
                <a:lnTo>
                  <a:pt x="3148584" y="0"/>
                </a:lnTo>
              </a:path>
            </a:pathLst>
          </a:custGeom>
          <a:ln w="45720">
            <a:solidFill>
              <a:srgbClr val="FBAF17"/>
            </a:solidFill>
          </a:ln>
        </p:spPr>
        <p:txBody>
          <a:bodyPr wrap="square" lIns="0" tIns="0" rIns="0" bIns="0" rtlCol="0"/>
          <a:lstStyle/>
          <a:p>
            <a:endParaRPr/>
          </a:p>
        </p:txBody>
      </p:sp>
      <p:sp>
        <p:nvSpPr>
          <p:cNvPr id="9" name="object 9"/>
          <p:cNvSpPr/>
          <p:nvPr/>
        </p:nvSpPr>
        <p:spPr>
          <a:xfrm>
            <a:off x="9087611" y="6576059"/>
            <a:ext cx="3104515" cy="0"/>
          </a:xfrm>
          <a:custGeom>
            <a:avLst/>
            <a:gdLst/>
            <a:ahLst/>
            <a:cxnLst/>
            <a:rect l="l" t="t" r="r" b="b"/>
            <a:pathLst>
              <a:path w="3104515">
                <a:moveTo>
                  <a:pt x="0" y="0"/>
                </a:moveTo>
                <a:lnTo>
                  <a:pt x="3104388" y="0"/>
                </a:lnTo>
              </a:path>
            </a:pathLst>
          </a:custGeom>
          <a:ln w="45720">
            <a:solidFill>
              <a:srgbClr val="FF0000"/>
            </a:solidFill>
          </a:ln>
        </p:spPr>
        <p:txBody>
          <a:bodyPr wrap="square" lIns="0" tIns="0" rIns="0" bIns="0" rtlCol="0"/>
          <a:lstStyle/>
          <a:p>
            <a:endParaRPr/>
          </a:p>
        </p:txBody>
      </p:sp>
      <p:sp>
        <p:nvSpPr>
          <p:cNvPr id="10" name="object 10"/>
          <p:cNvSpPr/>
          <p:nvPr/>
        </p:nvSpPr>
        <p:spPr>
          <a:xfrm>
            <a:off x="3150107" y="1318260"/>
            <a:ext cx="3104515" cy="0"/>
          </a:xfrm>
          <a:custGeom>
            <a:avLst/>
            <a:gdLst/>
            <a:ahLst/>
            <a:cxnLst/>
            <a:rect l="l" t="t" r="r" b="b"/>
            <a:pathLst>
              <a:path w="3104515">
                <a:moveTo>
                  <a:pt x="0" y="0"/>
                </a:moveTo>
                <a:lnTo>
                  <a:pt x="3104388" y="0"/>
                </a:lnTo>
              </a:path>
            </a:pathLst>
          </a:custGeom>
          <a:ln w="45720">
            <a:solidFill>
              <a:srgbClr val="76C2E4"/>
            </a:solidFill>
          </a:ln>
        </p:spPr>
        <p:txBody>
          <a:bodyPr wrap="square" lIns="0" tIns="0" rIns="0" bIns="0" rtlCol="0"/>
          <a:lstStyle/>
          <a:p>
            <a:endParaRPr/>
          </a:p>
        </p:txBody>
      </p:sp>
      <p:sp>
        <p:nvSpPr>
          <p:cNvPr id="11" name="object 11"/>
          <p:cNvSpPr/>
          <p:nvPr/>
        </p:nvSpPr>
        <p:spPr>
          <a:xfrm>
            <a:off x="0" y="1318260"/>
            <a:ext cx="3150235" cy="0"/>
          </a:xfrm>
          <a:custGeom>
            <a:avLst/>
            <a:gdLst/>
            <a:ahLst/>
            <a:cxnLst/>
            <a:rect l="l" t="t" r="r" b="b"/>
            <a:pathLst>
              <a:path w="3150235">
                <a:moveTo>
                  <a:pt x="0" y="0"/>
                </a:moveTo>
                <a:lnTo>
                  <a:pt x="3150108" y="0"/>
                </a:lnTo>
              </a:path>
            </a:pathLst>
          </a:custGeom>
          <a:ln w="45720">
            <a:solidFill>
              <a:srgbClr val="FBAF17"/>
            </a:solidFill>
          </a:ln>
        </p:spPr>
        <p:txBody>
          <a:bodyPr wrap="square" lIns="0" tIns="0" rIns="0" bIns="0" rtlCol="0"/>
          <a:lstStyle/>
          <a:p>
            <a:endParaRPr/>
          </a:p>
        </p:txBody>
      </p:sp>
      <p:sp>
        <p:nvSpPr>
          <p:cNvPr id="12" name="object 12"/>
          <p:cNvSpPr/>
          <p:nvPr/>
        </p:nvSpPr>
        <p:spPr>
          <a:xfrm>
            <a:off x="6242303" y="1318260"/>
            <a:ext cx="3104515" cy="0"/>
          </a:xfrm>
          <a:custGeom>
            <a:avLst/>
            <a:gdLst/>
            <a:ahLst/>
            <a:cxnLst/>
            <a:rect l="l" t="t" r="r" b="b"/>
            <a:pathLst>
              <a:path w="3104515">
                <a:moveTo>
                  <a:pt x="0" y="0"/>
                </a:moveTo>
                <a:lnTo>
                  <a:pt x="3104388" y="0"/>
                </a:lnTo>
              </a:path>
            </a:pathLst>
          </a:custGeom>
          <a:ln w="45720">
            <a:solidFill>
              <a:srgbClr val="FF0000"/>
            </a:solidFill>
          </a:ln>
        </p:spPr>
        <p:txBody>
          <a:bodyPr wrap="square" lIns="0" tIns="0" rIns="0" bIns="0" rtlCol="0"/>
          <a:lstStyle/>
          <a:p>
            <a:endParaRPr/>
          </a:p>
        </p:txBody>
      </p:sp>
      <p:sp>
        <p:nvSpPr>
          <p:cNvPr id="13" name="object 13"/>
          <p:cNvSpPr/>
          <p:nvPr/>
        </p:nvSpPr>
        <p:spPr>
          <a:xfrm>
            <a:off x="0" y="0"/>
            <a:ext cx="12191999" cy="6857997"/>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60744512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420477" y="6651825"/>
            <a:ext cx="1680845" cy="156845"/>
          </a:xfrm>
          <a:prstGeom prst="rect">
            <a:avLst/>
          </a:prstGeom>
        </p:spPr>
        <p:txBody>
          <a:bodyPr vert="horz" wrap="square" lIns="0" tIns="0" rIns="0" bIns="0" rtlCol="0">
            <a:spAutoFit/>
          </a:bodyPr>
          <a:lstStyle/>
          <a:p>
            <a:pPr>
              <a:lnSpc>
                <a:spcPts val="1220"/>
              </a:lnSpc>
            </a:pPr>
            <a:r>
              <a:rPr sz="1100" b="1" spc="-5" dirty="0">
                <a:solidFill>
                  <a:srgbClr val="0F1141"/>
                </a:solidFill>
                <a:latin typeface="Arial"/>
                <a:cs typeface="Arial"/>
              </a:rPr>
              <a:t>BITS </a:t>
            </a:r>
            <a:r>
              <a:rPr sz="1100" spc="-5" dirty="0">
                <a:solidFill>
                  <a:srgbClr val="0F1141"/>
                </a:solidFill>
                <a:latin typeface="Arial"/>
                <a:cs typeface="Arial"/>
              </a:rPr>
              <a:t>Pilani, Pilani</a:t>
            </a:r>
            <a:r>
              <a:rPr sz="1100" spc="-25" dirty="0">
                <a:solidFill>
                  <a:srgbClr val="0F1141"/>
                </a:solidFill>
                <a:latin typeface="Arial"/>
                <a:cs typeface="Arial"/>
              </a:rPr>
              <a:t> </a:t>
            </a:r>
            <a:r>
              <a:rPr sz="1100" dirty="0">
                <a:solidFill>
                  <a:srgbClr val="0F1141"/>
                </a:solidFill>
                <a:latin typeface="Arial"/>
                <a:cs typeface="Arial"/>
              </a:rPr>
              <a:t>Campus</a:t>
            </a:r>
            <a:endParaRPr sz="1100">
              <a:latin typeface="Arial"/>
              <a:cs typeface="Arial"/>
            </a:endParaRPr>
          </a:p>
        </p:txBody>
      </p:sp>
      <p:sp>
        <p:nvSpPr>
          <p:cNvPr id="3" name="object 3"/>
          <p:cNvSpPr/>
          <p:nvPr/>
        </p:nvSpPr>
        <p:spPr>
          <a:xfrm>
            <a:off x="6173723" y="6574535"/>
            <a:ext cx="3106420" cy="0"/>
          </a:xfrm>
          <a:custGeom>
            <a:avLst/>
            <a:gdLst/>
            <a:ahLst/>
            <a:cxnLst/>
            <a:rect l="l" t="t" r="r" b="b"/>
            <a:pathLst>
              <a:path w="3106420">
                <a:moveTo>
                  <a:pt x="0" y="0"/>
                </a:moveTo>
                <a:lnTo>
                  <a:pt x="3105912" y="0"/>
                </a:lnTo>
              </a:path>
            </a:pathLst>
          </a:custGeom>
          <a:ln w="48768">
            <a:solidFill>
              <a:srgbClr val="76C2E4"/>
            </a:solidFill>
          </a:ln>
        </p:spPr>
        <p:txBody>
          <a:bodyPr wrap="square" lIns="0" tIns="0" rIns="0" bIns="0" rtlCol="0"/>
          <a:lstStyle/>
          <a:p>
            <a:endParaRPr/>
          </a:p>
        </p:txBody>
      </p:sp>
      <p:sp>
        <p:nvSpPr>
          <p:cNvPr id="4" name="object 4"/>
          <p:cNvSpPr/>
          <p:nvPr/>
        </p:nvSpPr>
        <p:spPr>
          <a:xfrm>
            <a:off x="9211056" y="6573011"/>
            <a:ext cx="2981325" cy="0"/>
          </a:xfrm>
          <a:custGeom>
            <a:avLst/>
            <a:gdLst/>
            <a:ahLst/>
            <a:cxnLst/>
            <a:rect l="l" t="t" r="r" b="b"/>
            <a:pathLst>
              <a:path w="2981325">
                <a:moveTo>
                  <a:pt x="0" y="0"/>
                </a:moveTo>
                <a:lnTo>
                  <a:pt x="2980944" y="0"/>
                </a:lnTo>
              </a:path>
            </a:pathLst>
          </a:custGeom>
          <a:ln w="45720">
            <a:solidFill>
              <a:srgbClr val="E21C23"/>
            </a:solidFill>
          </a:ln>
        </p:spPr>
        <p:txBody>
          <a:bodyPr wrap="square" lIns="0" tIns="0" rIns="0" bIns="0" rtlCol="0"/>
          <a:lstStyle/>
          <a:p>
            <a:endParaRPr/>
          </a:p>
        </p:txBody>
      </p:sp>
      <p:sp>
        <p:nvSpPr>
          <p:cNvPr id="5" name="object 5"/>
          <p:cNvSpPr/>
          <p:nvPr/>
        </p:nvSpPr>
        <p:spPr>
          <a:xfrm>
            <a:off x="2779776" y="6574535"/>
            <a:ext cx="3441700" cy="0"/>
          </a:xfrm>
          <a:custGeom>
            <a:avLst/>
            <a:gdLst/>
            <a:ahLst/>
            <a:cxnLst/>
            <a:rect l="l" t="t" r="r" b="b"/>
            <a:pathLst>
              <a:path w="3441700">
                <a:moveTo>
                  <a:pt x="0" y="0"/>
                </a:moveTo>
                <a:lnTo>
                  <a:pt x="3441191" y="0"/>
                </a:lnTo>
              </a:path>
            </a:pathLst>
          </a:custGeom>
          <a:ln w="48768">
            <a:solidFill>
              <a:srgbClr val="FBAF17"/>
            </a:solidFill>
          </a:ln>
        </p:spPr>
        <p:txBody>
          <a:bodyPr wrap="square" lIns="0" tIns="0" rIns="0" bIns="0" rtlCol="0"/>
          <a:lstStyle/>
          <a:p>
            <a:endParaRPr/>
          </a:p>
        </p:txBody>
      </p:sp>
      <p:sp>
        <p:nvSpPr>
          <p:cNvPr id="6" name="object 6"/>
          <p:cNvSpPr/>
          <p:nvPr/>
        </p:nvSpPr>
        <p:spPr>
          <a:xfrm>
            <a:off x="8839200" y="0"/>
            <a:ext cx="2924555" cy="691896"/>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5993891" y="6576059"/>
            <a:ext cx="3106420" cy="0"/>
          </a:xfrm>
          <a:custGeom>
            <a:avLst/>
            <a:gdLst/>
            <a:ahLst/>
            <a:cxnLst/>
            <a:rect l="l" t="t" r="r" b="b"/>
            <a:pathLst>
              <a:path w="3106420">
                <a:moveTo>
                  <a:pt x="0" y="0"/>
                </a:moveTo>
                <a:lnTo>
                  <a:pt x="3105912" y="0"/>
                </a:lnTo>
              </a:path>
            </a:pathLst>
          </a:custGeom>
          <a:ln w="45720">
            <a:solidFill>
              <a:srgbClr val="76C2E4"/>
            </a:solidFill>
          </a:ln>
        </p:spPr>
        <p:txBody>
          <a:bodyPr wrap="square" lIns="0" tIns="0" rIns="0" bIns="0" rtlCol="0"/>
          <a:lstStyle/>
          <a:p>
            <a:endParaRPr/>
          </a:p>
        </p:txBody>
      </p:sp>
      <p:sp>
        <p:nvSpPr>
          <p:cNvPr id="8" name="object 8"/>
          <p:cNvSpPr/>
          <p:nvPr/>
        </p:nvSpPr>
        <p:spPr>
          <a:xfrm>
            <a:off x="2845307" y="6576059"/>
            <a:ext cx="3148965" cy="0"/>
          </a:xfrm>
          <a:custGeom>
            <a:avLst/>
            <a:gdLst/>
            <a:ahLst/>
            <a:cxnLst/>
            <a:rect l="l" t="t" r="r" b="b"/>
            <a:pathLst>
              <a:path w="3148965">
                <a:moveTo>
                  <a:pt x="0" y="0"/>
                </a:moveTo>
                <a:lnTo>
                  <a:pt x="3148584" y="0"/>
                </a:lnTo>
              </a:path>
            </a:pathLst>
          </a:custGeom>
          <a:ln w="45720">
            <a:solidFill>
              <a:srgbClr val="FBAF17"/>
            </a:solidFill>
          </a:ln>
        </p:spPr>
        <p:txBody>
          <a:bodyPr wrap="square" lIns="0" tIns="0" rIns="0" bIns="0" rtlCol="0"/>
          <a:lstStyle/>
          <a:p>
            <a:endParaRPr/>
          </a:p>
        </p:txBody>
      </p:sp>
      <p:sp>
        <p:nvSpPr>
          <p:cNvPr id="9" name="object 9"/>
          <p:cNvSpPr/>
          <p:nvPr/>
        </p:nvSpPr>
        <p:spPr>
          <a:xfrm>
            <a:off x="9087611" y="6576059"/>
            <a:ext cx="3104515" cy="0"/>
          </a:xfrm>
          <a:custGeom>
            <a:avLst/>
            <a:gdLst/>
            <a:ahLst/>
            <a:cxnLst/>
            <a:rect l="l" t="t" r="r" b="b"/>
            <a:pathLst>
              <a:path w="3104515">
                <a:moveTo>
                  <a:pt x="0" y="0"/>
                </a:moveTo>
                <a:lnTo>
                  <a:pt x="3104388" y="0"/>
                </a:lnTo>
              </a:path>
            </a:pathLst>
          </a:custGeom>
          <a:ln w="45720">
            <a:solidFill>
              <a:srgbClr val="FF0000"/>
            </a:solidFill>
          </a:ln>
        </p:spPr>
        <p:txBody>
          <a:bodyPr wrap="square" lIns="0" tIns="0" rIns="0" bIns="0" rtlCol="0"/>
          <a:lstStyle/>
          <a:p>
            <a:endParaRPr/>
          </a:p>
        </p:txBody>
      </p:sp>
      <p:sp>
        <p:nvSpPr>
          <p:cNvPr id="10" name="object 10"/>
          <p:cNvSpPr/>
          <p:nvPr/>
        </p:nvSpPr>
        <p:spPr>
          <a:xfrm>
            <a:off x="3150107" y="1318260"/>
            <a:ext cx="3104515" cy="0"/>
          </a:xfrm>
          <a:custGeom>
            <a:avLst/>
            <a:gdLst/>
            <a:ahLst/>
            <a:cxnLst/>
            <a:rect l="l" t="t" r="r" b="b"/>
            <a:pathLst>
              <a:path w="3104515">
                <a:moveTo>
                  <a:pt x="0" y="0"/>
                </a:moveTo>
                <a:lnTo>
                  <a:pt x="3104388" y="0"/>
                </a:lnTo>
              </a:path>
            </a:pathLst>
          </a:custGeom>
          <a:ln w="45720">
            <a:solidFill>
              <a:srgbClr val="76C2E4"/>
            </a:solidFill>
          </a:ln>
        </p:spPr>
        <p:txBody>
          <a:bodyPr wrap="square" lIns="0" tIns="0" rIns="0" bIns="0" rtlCol="0"/>
          <a:lstStyle/>
          <a:p>
            <a:endParaRPr/>
          </a:p>
        </p:txBody>
      </p:sp>
      <p:sp>
        <p:nvSpPr>
          <p:cNvPr id="11" name="object 11"/>
          <p:cNvSpPr/>
          <p:nvPr/>
        </p:nvSpPr>
        <p:spPr>
          <a:xfrm>
            <a:off x="0" y="1318260"/>
            <a:ext cx="3150235" cy="0"/>
          </a:xfrm>
          <a:custGeom>
            <a:avLst/>
            <a:gdLst/>
            <a:ahLst/>
            <a:cxnLst/>
            <a:rect l="l" t="t" r="r" b="b"/>
            <a:pathLst>
              <a:path w="3150235">
                <a:moveTo>
                  <a:pt x="0" y="0"/>
                </a:moveTo>
                <a:lnTo>
                  <a:pt x="3150108" y="0"/>
                </a:lnTo>
              </a:path>
            </a:pathLst>
          </a:custGeom>
          <a:ln w="45720">
            <a:solidFill>
              <a:srgbClr val="FBAF17"/>
            </a:solidFill>
          </a:ln>
        </p:spPr>
        <p:txBody>
          <a:bodyPr wrap="square" lIns="0" tIns="0" rIns="0" bIns="0" rtlCol="0"/>
          <a:lstStyle/>
          <a:p>
            <a:endParaRPr/>
          </a:p>
        </p:txBody>
      </p:sp>
      <p:sp>
        <p:nvSpPr>
          <p:cNvPr id="12" name="object 12"/>
          <p:cNvSpPr/>
          <p:nvPr/>
        </p:nvSpPr>
        <p:spPr>
          <a:xfrm>
            <a:off x="6242303" y="1318260"/>
            <a:ext cx="3104515" cy="0"/>
          </a:xfrm>
          <a:custGeom>
            <a:avLst/>
            <a:gdLst/>
            <a:ahLst/>
            <a:cxnLst/>
            <a:rect l="l" t="t" r="r" b="b"/>
            <a:pathLst>
              <a:path w="3104515">
                <a:moveTo>
                  <a:pt x="0" y="0"/>
                </a:moveTo>
                <a:lnTo>
                  <a:pt x="3104388" y="0"/>
                </a:lnTo>
              </a:path>
            </a:pathLst>
          </a:custGeom>
          <a:ln w="45720">
            <a:solidFill>
              <a:srgbClr val="FF0000"/>
            </a:solidFill>
          </a:ln>
        </p:spPr>
        <p:txBody>
          <a:bodyPr wrap="square" lIns="0" tIns="0" rIns="0" bIns="0" rtlCol="0"/>
          <a:lstStyle/>
          <a:p>
            <a:endParaRPr/>
          </a:p>
        </p:txBody>
      </p:sp>
      <p:sp>
        <p:nvSpPr>
          <p:cNvPr id="13" name="object 13"/>
          <p:cNvSpPr/>
          <p:nvPr/>
        </p:nvSpPr>
        <p:spPr>
          <a:xfrm>
            <a:off x="0" y="0"/>
            <a:ext cx="12191999" cy="685799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6473276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420477" y="6651825"/>
            <a:ext cx="1680845" cy="156845"/>
          </a:xfrm>
          <a:prstGeom prst="rect">
            <a:avLst/>
          </a:prstGeom>
        </p:spPr>
        <p:txBody>
          <a:bodyPr vert="horz" wrap="square" lIns="0" tIns="0" rIns="0" bIns="0" rtlCol="0">
            <a:spAutoFit/>
          </a:bodyPr>
          <a:lstStyle/>
          <a:p>
            <a:pPr>
              <a:lnSpc>
                <a:spcPts val="1220"/>
              </a:lnSpc>
            </a:pPr>
            <a:r>
              <a:rPr sz="1100" b="1" spc="-5" dirty="0">
                <a:solidFill>
                  <a:srgbClr val="0F1141"/>
                </a:solidFill>
                <a:latin typeface="Arial"/>
                <a:cs typeface="Arial"/>
              </a:rPr>
              <a:t>BITS </a:t>
            </a:r>
            <a:r>
              <a:rPr sz="1100" spc="-5" dirty="0">
                <a:solidFill>
                  <a:srgbClr val="0F1141"/>
                </a:solidFill>
                <a:latin typeface="Arial"/>
                <a:cs typeface="Arial"/>
              </a:rPr>
              <a:t>Pilani, Pilani</a:t>
            </a:r>
            <a:r>
              <a:rPr sz="1100" spc="-25" dirty="0">
                <a:solidFill>
                  <a:srgbClr val="0F1141"/>
                </a:solidFill>
                <a:latin typeface="Arial"/>
                <a:cs typeface="Arial"/>
              </a:rPr>
              <a:t> </a:t>
            </a:r>
            <a:r>
              <a:rPr sz="1100" dirty="0">
                <a:solidFill>
                  <a:srgbClr val="0F1141"/>
                </a:solidFill>
                <a:latin typeface="Arial"/>
                <a:cs typeface="Arial"/>
              </a:rPr>
              <a:t>Campus</a:t>
            </a:r>
            <a:endParaRPr sz="1100">
              <a:latin typeface="Arial"/>
              <a:cs typeface="Arial"/>
            </a:endParaRPr>
          </a:p>
        </p:txBody>
      </p:sp>
      <p:sp>
        <p:nvSpPr>
          <p:cNvPr id="3" name="object 3"/>
          <p:cNvSpPr/>
          <p:nvPr/>
        </p:nvSpPr>
        <p:spPr>
          <a:xfrm>
            <a:off x="6173723" y="6574535"/>
            <a:ext cx="3106420" cy="0"/>
          </a:xfrm>
          <a:custGeom>
            <a:avLst/>
            <a:gdLst/>
            <a:ahLst/>
            <a:cxnLst/>
            <a:rect l="l" t="t" r="r" b="b"/>
            <a:pathLst>
              <a:path w="3106420">
                <a:moveTo>
                  <a:pt x="0" y="0"/>
                </a:moveTo>
                <a:lnTo>
                  <a:pt x="3105912" y="0"/>
                </a:lnTo>
              </a:path>
            </a:pathLst>
          </a:custGeom>
          <a:ln w="48768">
            <a:solidFill>
              <a:srgbClr val="76C2E4"/>
            </a:solidFill>
          </a:ln>
        </p:spPr>
        <p:txBody>
          <a:bodyPr wrap="square" lIns="0" tIns="0" rIns="0" bIns="0" rtlCol="0"/>
          <a:lstStyle/>
          <a:p>
            <a:endParaRPr/>
          </a:p>
        </p:txBody>
      </p:sp>
      <p:sp>
        <p:nvSpPr>
          <p:cNvPr id="4" name="object 4"/>
          <p:cNvSpPr/>
          <p:nvPr/>
        </p:nvSpPr>
        <p:spPr>
          <a:xfrm>
            <a:off x="9211056" y="6573011"/>
            <a:ext cx="2981325" cy="0"/>
          </a:xfrm>
          <a:custGeom>
            <a:avLst/>
            <a:gdLst/>
            <a:ahLst/>
            <a:cxnLst/>
            <a:rect l="l" t="t" r="r" b="b"/>
            <a:pathLst>
              <a:path w="2981325">
                <a:moveTo>
                  <a:pt x="0" y="0"/>
                </a:moveTo>
                <a:lnTo>
                  <a:pt x="2980944" y="0"/>
                </a:lnTo>
              </a:path>
            </a:pathLst>
          </a:custGeom>
          <a:ln w="45720">
            <a:solidFill>
              <a:srgbClr val="E21C23"/>
            </a:solidFill>
          </a:ln>
        </p:spPr>
        <p:txBody>
          <a:bodyPr wrap="square" lIns="0" tIns="0" rIns="0" bIns="0" rtlCol="0"/>
          <a:lstStyle/>
          <a:p>
            <a:endParaRPr/>
          </a:p>
        </p:txBody>
      </p:sp>
      <p:sp>
        <p:nvSpPr>
          <p:cNvPr id="5" name="object 5"/>
          <p:cNvSpPr/>
          <p:nvPr/>
        </p:nvSpPr>
        <p:spPr>
          <a:xfrm>
            <a:off x="2779776" y="6574535"/>
            <a:ext cx="3441700" cy="0"/>
          </a:xfrm>
          <a:custGeom>
            <a:avLst/>
            <a:gdLst/>
            <a:ahLst/>
            <a:cxnLst/>
            <a:rect l="l" t="t" r="r" b="b"/>
            <a:pathLst>
              <a:path w="3441700">
                <a:moveTo>
                  <a:pt x="0" y="0"/>
                </a:moveTo>
                <a:lnTo>
                  <a:pt x="3441191" y="0"/>
                </a:lnTo>
              </a:path>
            </a:pathLst>
          </a:custGeom>
          <a:ln w="48768">
            <a:solidFill>
              <a:srgbClr val="FBAF17"/>
            </a:solidFill>
          </a:ln>
        </p:spPr>
        <p:txBody>
          <a:bodyPr wrap="square" lIns="0" tIns="0" rIns="0" bIns="0" rtlCol="0"/>
          <a:lstStyle/>
          <a:p>
            <a:endParaRPr/>
          </a:p>
        </p:txBody>
      </p:sp>
      <p:sp>
        <p:nvSpPr>
          <p:cNvPr id="6" name="object 6"/>
          <p:cNvSpPr/>
          <p:nvPr/>
        </p:nvSpPr>
        <p:spPr>
          <a:xfrm>
            <a:off x="8839200" y="0"/>
            <a:ext cx="2924555" cy="691896"/>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5993891" y="6576059"/>
            <a:ext cx="3106420" cy="0"/>
          </a:xfrm>
          <a:custGeom>
            <a:avLst/>
            <a:gdLst/>
            <a:ahLst/>
            <a:cxnLst/>
            <a:rect l="l" t="t" r="r" b="b"/>
            <a:pathLst>
              <a:path w="3106420">
                <a:moveTo>
                  <a:pt x="0" y="0"/>
                </a:moveTo>
                <a:lnTo>
                  <a:pt x="3105912" y="0"/>
                </a:lnTo>
              </a:path>
            </a:pathLst>
          </a:custGeom>
          <a:ln w="45720">
            <a:solidFill>
              <a:srgbClr val="76C2E4"/>
            </a:solidFill>
          </a:ln>
        </p:spPr>
        <p:txBody>
          <a:bodyPr wrap="square" lIns="0" tIns="0" rIns="0" bIns="0" rtlCol="0"/>
          <a:lstStyle/>
          <a:p>
            <a:endParaRPr/>
          </a:p>
        </p:txBody>
      </p:sp>
      <p:sp>
        <p:nvSpPr>
          <p:cNvPr id="8" name="object 8"/>
          <p:cNvSpPr/>
          <p:nvPr/>
        </p:nvSpPr>
        <p:spPr>
          <a:xfrm>
            <a:off x="2845307" y="6576059"/>
            <a:ext cx="3148965" cy="0"/>
          </a:xfrm>
          <a:custGeom>
            <a:avLst/>
            <a:gdLst/>
            <a:ahLst/>
            <a:cxnLst/>
            <a:rect l="l" t="t" r="r" b="b"/>
            <a:pathLst>
              <a:path w="3148965">
                <a:moveTo>
                  <a:pt x="0" y="0"/>
                </a:moveTo>
                <a:lnTo>
                  <a:pt x="3148584" y="0"/>
                </a:lnTo>
              </a:path>
            </a:pathLst>
          </a:custGeom>
          <a:ln w="45720">
            <a:solidFill>
              <a:srgbClr val="FBAF17"/>
            </a:solidFill>
          </a:ln>
        </p:spPr>
        <p:txBody>
          <a:bodyPr wrap="square" lIns="0" tIns="0" rIns="0" bIns="0" rtlCol="0"/>
          <a:lstStyle/>
          <a:p>
            <a:endParaRPr/>
          </a:p>
        </p:txBody>
      </p:sp>
      <p:sp>
        <p:nvSpPr>
          <p:cNvPr id="9" name="object 9"/>
          <p:cNvSpPr/>
          <p:nvPr/>
        </p:nvSpPr>
        <p:spPr>
          <a:xfrm>
            <a:off x="9087611" y="6576059"/>
            <a:ext cx="3104515" cy="0"/>
          </a:xfrm>
          <a:custGeom>
            <a:avLst/>
            <a:gdLst/>
            <a:ahLst/>
            <a:cxnLst/>
            <a:rect l="l" t="t" r="r" b="b"/>
            <a:pathLst>
              <a:path w="3104515">
                <a:moveTo>
                  <a:pt x="0" y="0"/>
                </a:moveTo>
                <a:lnTo>
                  <a:pt x="3104388" y="0"/>
                </a:lnTo>
              </a:path>
            </a:pathLst>
          </a:custGeom>
          <a:ln w="45720">
            <a:solidFill>
              <a:srgbClr val="FF0000"/>
            </a:solidFill>
          </a:ln>
        </p:spPr>
        <p:txBody>
          <a:bodyPr wrap="square" lIns="0" tIns="0" rIns="0" bIns="0" rtlCol="0"/>
          <a:lstStyle/>
          <a:p>
            <a:endParaRPr/>
          </a:p>
        </p:txBody>
      </p:sp>
      <p:sp>
        <p:nvSpPr>
          <p:cNvPr id="10" name="object 10"/>
          <p:cNvSpPr/>
          <p:nvPr/>
        </p:nvSpPr>
        <p:spPr>
          <a:xfrm>
            <a:off x="3150107" y="1318260"/>
            <a:ext cx="3104515" cy="0"/>
          </a:xfrm>
          <a:custGeom>
            <a:avLst/>
            <a:gdLst/>
            <a:ahLst/>
            <a:cxnLst/>
            <a:rect l="l" t="t" r="r" b="b"/>
            <a:pathLst>
              <a:path w="3104515">
                <a:moveTo>
                  <a:pt x="0" y="0"/>
                </a:moveTo>
                <a:lnTo>
                  <a:pt x="3104388" y="0"/>
                </a:lnTo>
              </a:path>
            </a:pathLst>
          </a:custGeom>
          <a:ln w="45720">
            <a:solidFill>
              <a:srgbClr val="76C2E4"/>
            </a:solidFill>
          </a:ln>
        </p:spPr>
        <p:txBody>
          <a:bodyPr wrap="square" lIns="0" tIns="0" rIns="0" bIns="0" rtlCol="0"/>
          <a:lstStyle/>
          <a:p>
            <a:endParaRPr/>
          </a:p>
        </p:txBody>
      </p:sp>
      <p:sp>
        <p:nvSpPr>
          <p:cNvPr id="11" name="object 11"/>
          <p:cNvSpPr/>
          <p:nvPr/>
        </p:nvSpPr>
        <p:spPr>
          <a:xfrm>
            <a:off x="0" y="1318260"/>
            <a:ext cx="3150235" cy="0"/>
          </a:xfrm>
          <a:custGeom>
            <a:avLst/>
            <a:gdLst/>
            <a:ahLst/>
            <a:cxnLst/>
            <a:rect l="l" t="t" r="r" b="b"/>
            <a:pathLst>
              <a:path w="3150235">
                <a:moveTo>
                  <a:pt x="0" y="0"/>
                </a:moveTo>
                <a:lnTo>
                  <a:pt x="3150108" y="0"/>
                </a:lnTo>
              </a:path>
            </a:pathLst>
          </a:custGeom>
          <a:ln w="45720">
            <a:solidFill>
              <a:srgbClr val="FBAF17"/>
            </a:solidFill>
          </a:ln>
        </p:spPr>
        <p:txBody>
          <a:bodyPr wrap="square" lIns="0" tIns="0" rIns="0" bIns="0" rtlCol="0"/>
          <a:lstStyle/>
          <a:p>
            <a:endParaRPr/>
          </a:p>
        </p:txBody>
      </p:sp>
      <p:sp>
        <p:nvSpPr>
          <p:cNvPr id="12" name="object 12"/>
          <p:cNvSpPr/>
          <p:nvPr/>
        </p:nvSpPr>
        <p:spPr>
          <a:xfrm>
            <a:off x="6242303" y="1318260"/>
            <a:ext cx="3104515" cy="0"/>
          </a:xfrm>
          <a:custGeom>
            <a:avLst/>
            <a:gdLst/>
            <a:ahLst/>
            <a:cxnLst/>
            <a:rect l="l" t="t" r="r" b="b"/>
            <a:pathLst>
              <a:path w="3104515">
                <a:moveTo>
                  <a:pt x="0" y="0"/>
                </a:moveTo>
                <a:lnTo>
                  <a:pt x="3104388" y="0"/>
                </a:lnTo>
              </a:path>
            </a:pathLst>
          </a:custGeom>
          <a:ln w="45720">
            <a:solidFill>
              <a:srgbClr val="FF0000"/>
            </a:solidFill>
          </a:ln>
        </p:spPr>
        <p:txBody>
          <a:bodyPr wrap="square" lIns="0" tIns="0" rIns="0" bIns="0" rtlCol="0"/>
          <a:lstStyle/>
          <a:p>
            <a:endParaRPr/>
          </a:p>
        </p:txBody>
      </p:sp>
      <p:sp>
        <p:nvSpPr>
          <p:cNvPr id="13" name="object 13"/>
          <p:cNvSpPr/>
          <p:nvPr/>
        </p:nvSpPr>
        <p:spPr>
          <a:xfrm>
            <a:off x="0" y="0"/>
            <a:ext cx="12191999" cy="685799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06944722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420477" y="6651825"/>
            <a:ext cx="1680845" cy="156845"/>
          </a:xfrm>
          <a:prstGeom prst="rect">
            <a:avLst/>
          </a:prstGeom>
        </p:spPr>
        <p:txBody>
          <a:bodyPr vert="horz" wrap="square" lIns="0" tIns="0" rIns="0" bIns="0" rtlCol="0">
            <a:spAutoFit/>
          </a:bodyPr>
          <a:lstStyle/>
          <a:p>
            <a:pPr>
              <a:lnSpc>
                <a:spcPts val="1220"/>
              </a:lnSpc>
            </a:pPr>
            <a:r>
              <a:rPr sz="1100" b="1" spc="-5" dirty="0">
                <a:solidFill>
                  <a:srgbClr val="0F1141"/>
                </a:solidFill>
                <a:latin typeface="Arial"/>
                <a:cs typeface="Arial"/>
              </a:rPr>
              <a:t>BITS </a:t>
            </a:r>
            <a:r>
              <a:rPr sz="1100" spc="-5" dirty="0">
                <a:solidFill>
                  <a:srgbClr val="0F1141"/>
                </a:solidFill>
                <a:latin typeface="Arial"/>
                <a:cs typeface="Arial"/>
              </a:rPr>
              <a:t>Pilani, Pilani</a:t>
            </a:r>
            <a:r>
              <a:rPr sz="1100" spc="-25" dirty="0">
                <a:solidFill>
                  <a:srgbClr val="0F1141"/>
                </a:solidFill>
                <a:latin typeface="Arial"/>
                <a:cs typeface="Arial"/>
              </a:rPr>
              <a:t> </a:t>
            </a:r>
            <a:r>
              <a:rPr sz="1100" dirty="0">
                <a:solidFill>
                  <a:srgbClr val="0F1141"/>
                </a:solidFill>
                <a:latin typeface="Arial"/>
                <a:cs typeface="Arial"/>
              </a:rPr>
              <a:t>Campus</a:t>
            </a:r>
            <a:endParaRPr sz="1100">
              <a:latin typeface="Arial"/>
              <a:cs typeface="Arial"/>
            </a:endParaRPr>
          </a:p>
        </p:txBody>
      </p:sp>
      <p:sp>
        <p:nvSpPr>
          <p:cNvPr id="3" name="object 3"/>
          <p:cNvSpPr/>
          <p:nvPr/>
        </p:nvSpPr>
        <p:spPr>
          <a:xfrm>
            <a:off x="6173723" y="6574535"/>
            <a:ext cx="3106420" cy="0"/>
          </a:xfrm>
          <a:custGeom>
            <a:avLst/>
            <a:gdLst/>
            <a:ahLst/>
            <a:cxnLst/>
            <a:rect l="l" t="t" r="r" b="b"/>
            <a:pathLst>
              <a:path w="3106420">
                <a:moveTo>
                  <a:pt x="0" y="0"/>
                </a:moveTo>
                <a:lnTo>
                  <a:pt x="3105912" y="0"/>
                </a:lnTo>
              </a:path>
            </a:pathLst>
          </a:custGeom>
          <a:ln w="48768">
            <a:solidFill>
              <a:srgbClr val="76C2E4"/>
            </a:solidFill>
          </a:ln>
        </p:spPr>
        <p:txBody>
          <a:bodyPr wrap="square" lIns="0" tIns="0" rIns="0" bIns="0" rtlCol="0"/>
          <a:lstStyle/>
          <a:p>
            <a:endParaRPr/>
          </a:p>
        </p:txBody>
      </p:sp>
      <p:sp>
        <p:nvSpPr>
          <p:cNvPr id="4" name="object 4"/>
          <p:cNvSpPr/>
          <p:nvPr/>
        </p:nvSpPr>
        <p:spPr>
          <a:xfrm>
            <a:off x="9211056" y="6573011"/>
            <a:ext cx="2981325" cy="0"/>
          </a:xfrm>
          <a:custGeom>
            <a:avLst/>
            <a:gdLst/>
            <a:ahLst/>
            <a:cxnLst/>
            <a:rect l="l" t="t" r="r" b="b"/>
            <a:pathLst>
              <a:path w="2981325">
                <a:moveTo>
                  <a:pt x="0" y="0"/>
                </a:moveTo>
                <a:lnTo>
                  <a:pt x="2980944" y="0"/>
                </a:lnTo>
              </a:path>
            </a:pathLst>
          </a:custGeom>
          <a:ln w="45720">
            <a:solidFill>
              <a:srgbClr val="E21C23"/>
            </a:solidFill>
          </a:ln>
        </p:spPr>
        <p:txBody>
          <a:bodyPr wrap="square" lIns="0" tIns="0" rIns="0" bIns="0" rtlCol="0"/>
          <a:lstStyle/>
          <a:p>
            <a:endParaRPr/>
          </a:p>
        </p:txBody>
      </p:sp>
      <p:sp>
        <p:nvSpPr>
          <p:cNvPr id="5" name="object 5"/>
          <p:cNvSpPr/>
          <p:nvPr/>
        </p:nvSpPr>
        <p:spPr>
          <a:xfrm>
            <a:off x="2779776" y="6574535"/>
            <a:ext cx="3441700" cy="0"/>
          </a:xfrm>
          <a:custGeom>
            <a:avLst/>
            <a:gdLst/>
            <a:ahLst/>
            <a:cxnLst/>
            <a:rect l="l" t="t" r="r" b="b"/>
            <a:pathLst>
              <a:path w="3441700">
                <a:moveTo>
                  <a:pt x="0" y="0"/>
                </a:moveTo>
                <a:lnTo>
                  <a:pt x="3441191" y="0"/>
                </a:lnTo>
              </a:path>
            </a:pathLst>
          </a:custGeom>
          <a:ln w="48768">
            <a:solidFill>
              <a:srgbClr val="FBAF17"/>
            </a:solidFill>
          </a:ln>
        </p:spPr>
        <p:txBody>
          <a:bodyPr wrap="square" lIns="0" tIns="0" rIns="0" bIns="0" rtlCol="0"/>
          <a:lstStyle/>
          <a:p>
            <a:endParaRPr/>
          </a:p>
        </p:txBody>
      </p:sp>
      <p:sp>
        <p:nvSpPr>
          <p:cNvPr id="6" name="object 6"/>
          <p:cNvSpPr/>
          <p:nvPr/>
        </p:nvSpPr>
        <p:spPr>
          <a:xfrm>
            <a:off x="8839200" y="0"/>
            <a:ext cx="2924555" cy="691896"/>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5993891" y="6576059"/>
            <a:ext cx="3106420" cy="0"/>
          </a:xfrm>
          <a:custGeom>
            <a:avLst/>
            <a:gdLst/>
            <a:ahLst/>
            <a:cxnLst/>
            <a:rect l="l" t="t" r="r" b="b"/>
            <a:pathLst>
              <a:path w="3106420">
                <a:moveTo>
                  <a:pt x="0" y="0"/>
                </a:moveTo>
                <a:lnTo>
                  <a:pt x="3105912" y="0"/>
                </a:lnTo>
              </a:path>
            </a:pathLst>
          </a:custGeom>
          <a:ln w="45720">
            <a:solidFill>
              <a:srgbClr val="76C2E4"/>
            </a:solidFill>
          </a:ln>
        </p:spPr>
        <p:txBody>
          <a:bodyPr wrap="square" lIns="0" tIns="0" rIns="0" bIns="0" rtlCol="0"/>
          <a:lstStyle/>
          <a:p>
            <a:endParaRPr/>
          </a:p>
        </p:txBody>
      </p:sp>
      <p:sp>
        <p:nvSpPr>
          <p:cNvPr id="8" name="object 8"/>
          <p:cNvSpPr/>
          <p:nvPr/>
        </p:nvSpPr>
        <p:spPr>
          <a:xfrm>
            <a:off x="2845307" y="6576059"/>
            <a:ext cx="3148965" cy="0"/>
          </a:xfrm>
          <a:custGeom>
            <a:avLst/>
            <a:gdLst/>
            <a:ahLst/>
            <a:cxnLst/>
            <a:rect l="l" t="t" r="r" b="b"/>
            <a:pathLst>
              <a:path w="3148965">
                <a:moveTo>
                  <a:pt x="0" y="0"/>
                </a:moveTo>
                <a:lnTo>
                  <a:pt x="3148584" y="0"/>
                </a:lnTo>
              </a:path>
            </a:pathLst>
          </a:custGeom>
          <a:ln w="45720">
            <a:solidFill>
              <a:srgbClr val="FBAF17"/>
            </a:solidFill>
          </a:ln>
        </p:spPr>
        <p:txBody>
          <a:bodyPr wrap="square" lIns="0" tIns="0" rIns="0" bIns="0" rtlCol="0"/>
          <a:lstStyle/>
          <a:p>
            <a:endParaRPr/>
          </a:p>
        </p:txBody>
      </p:sp>
      <p:sp>
        <p:nvSpPr>
          <p:cNvPr id="9" name="object 9"/>
          <p:cNvSpPr/>
          <p:nvPr/>
        </p:nvSpPr>
        <p:spPr>
          <a:xfrm>
            <a:off x="9087611" y="6576059"/>
            <a:ext cx="3104515" cy="0"/>
          </a:xfrm>
          <a:custGeom>
            <a:avLst/>
            <a:gdLst/>
            <a:ahLst/>
            <a:cxnLst/>
            <a:rect l="l" t="t" r="r" b="b"/>
            <a:pathLst>
              <a:path w="3104515">
                <a:moveTo>
                  <a:pt x="0" y="0"/>
                </a:moveTo>
                <a:lnTo>
                  <a:pt x="3104388" y="0"/>
                </a:lnTo>
              </a:path>
            </a:pathLst>
          </a:custGeom>
          <a:ln w="45720">
            <a:solidFill>
              <a:srgbClr val="FF0000"/>
            </a:solidFill>
          </a:ln>
        </p:spPr>
        <p:txBody>
          <a:bodyPr wrap="square" lIns="0" tIns="0" rIns="0" bIns="0" rtlCol="0"/>
          <a:lstStyle/>
          <a:p>
            <a:endParaRPr/>
          </a:p>
        </p:txBody>
      </p:sp>
      <p:sp>
        <p:nvSpPr>
          <p:cNvPr id="10" name="object 10"/>
          <p:cNvSpPr/>
          <p:nvPr/>
        </p:nvSpPr>
        <p:spPr>
          <a:xfrm>
            <a:off x="3150107" y="1318260"/>
            <a:ext cx="3104515" cy="0"/>
          </a:xfrm>
          <a:custGeom>
            <a:avLst/>
            <a:gdLst/>
            <a:ahLst/>
            <a:cxnLst/>
            <a:rect l="l" t="t" r="r" b="b"/>
            <a:pathLst>
              <a:path w="3104515">
                <a:moveTo>
                  <a:pt x="0" y="0"/>
                </a:moveTo>
                <a:lnTo>
                  <a:pt x="3104388" y="0"/>
                </a:lnTo>
              </a:path>
            </a:pathLst>
          </a:custGeom>
          <a:ln w="45720">
            <a:solidFill>
              <a:srgbClr val="76C2E4"/>
            </a:solidFill>
          </a:ln>
        </p:spPr>
        <p:txBody>
          <a:bodyPr wrap="square" lIns="0" tIns="0" rIns="0" bIns="0" rtlCol="0"/>
          <a:lstStyle/>
          <a:p>
            <a:endParaRPr/>
          </a:p>
        </p:txBody>
      </p:sp>
      <p:sp>
        <p:nvSpPr>
          <p:cNvPr id="11" name="object 11"/>
          <p:cNvSpPr/>
          <p:nvPr/>
        </p:nvSpPr>
        <p:spPr>
          <a:xfrm>
            <a:off x="0" y="1318260"/>
            <a:ext cx="3150235" cy="0"/>
          </a:xfrm>
          <a:custGeom>
            <a:avLst/>
            <a:gdLst/>
            <a:ahLst/>
            <a:cxnLst/>
            <a:rect l="l" t="t" r="r" b="b"/>
            <a:pathLst>
              <a:path w="3150235">
                <a:moveTo>
                  <a:pt x="0" y="0"/>
                </a:moveTo>
                <a:lnTo>
                  <a:pt x="3150108" y="0"/>
                </a:lnTo>
              </a:path>
            </a:pathLst>
          </a:custGeom>
          <a:ln w="45720">
            <a:solidFill>
              <a:srgbClr val="FBAF17"/>
            </a:solidFill>
          </a:ln>
        </p:spPr>
        <p:txBody>
          <a:bodyPr wrap="square" lIns="0" tIns="0" rIns="0" bIns="0" rtlCol="0"/>
          <a:lstStyle/>
          <a:p>
            <a:endParaRPr/>
          </a:p>
        </p:txBody>
      </p:sp>
      <p:sp>
        <p:nvSpPr>
          <p:cNvPr id="12" name="object 12"/>
          <p:cNvSpPr/>
          <p:nvPr/>
        </p:nvSpPr>
        <p:spPr>
          <a:xfrm>
            <a:off x="6242303" y="1318260"/>
            <a:ext cx="3104515" cy="0"/>
          </a:xfrm>
          <a:custGeom>
            <a:avLst/>
            <a:gdLst/>
            <a:ahLst/>
            <a:cxnLst/>
            <a:rect l="l" t="t" r="r" b="b"/>
            <a:pathLst>
              <a:path w="3104515">
                <a:moveTo>
                  <a:pt x="0" y="0"/>
                </a:moveTo>
                <a:lnTo>
                  <a:pt x="3104388" y="0"/>
                </a:lnTo>
              </a:path>
            </a:pathLst>
          </a:custGeom>
          <a:ln w="45720">
            <a:solidFill>
              <a:srgbClr val="FF0000"/>
            </a:solidFill>
          </a:ln>
        </p:spPr>
        <p:txBody>
          <a:bodyPr wrap="square" lIns="0" tIns="0" rIns="0" bIns="0" rtlCol="0"/>
          <a:lstStyle/>
          <a:p>
            <a:endParaRPr/>
          </a:p>
        </p:txBody>
      </p:sp>
      <p:sp>
        <p:nvSpPr>
          <p:cNvPr id="13" name="object 13"/>
          <p:cNvSpPr/>
          <p:nvPr/>
        </p:nvSpPr>
        <p:spPr>
          <a:xfrm>
            <a:off x="0" y="0"/>
            <a:ext cx="12191999" cy="685799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6965138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73723" y="6484620"/>
            <a:ext cx="3106420" cy="0"/>
          </a:xfrm>
          <a:custGeom>
            <a:avLst/>
            <a:gdLst/>
            <a:ahLst/>
            <a:cxnLst/>
            <a:rect l="l" t="t" r="r" b="b"/>
            <a:pathLst>
              <a:path w="3106420">
                <a:moveTo>
                  <a:pt x="0" y="0"/>
                </a:moveTo>
                <a:lnTo>
                  <a:pt x="3105912" y="0"/>
                </a:lnTo>
              </a:path>
            </a:pathLst>
          </a:custGeom>
          <a:ln w="48768">
            <a:solidFill>
              <a:srgbClr val="8EB4E2"/>
            </a:solidFill>
          </a:ln>
        </p:spPr>
        <p:txBody>
          <a:bodyPr wrap="square" lIns="0" tIns="0" rIns="0" bIns="0" rtlCol="0"/>
          <a:lstStyle/>
          <a:p>
            <a:endParaRPr/>
          </a:p>
        </p:txBody>
      </p:sp>
      <p:sp>
        <p:nvSpPr>
          <p:cNvPr id="3" name="object 3"/>
          <p:cNvSpPr/>
          <p:nvPr/>
        </p:nvSpPr>
        <p:spPr>
          <a:xfrm>
            <a:off x="9209531" y="6483096"/>
            <a:ext cx="2982595" cy="0"/>
          </a:xfrm>
          <a:custGeom>
            <a:avLst/>
            <a:gdLst/>
            <a:ahLst/>
            <a:cxnLst/>
            <a:rect l="l" t="t" r="r" b="b"/>
            <a:pathLst>
              <a:path w="2982595">
                <a:moveTo>
                  <a:pt x="0" y="0"/>
                </a:moveTo>
                <a:lnTo>
                  <a:pt x="2982468" y="0"/>
                </a:lnTo>
              </a:path>
            </a:pathLst>
          </a:custGeom>
          <a:ln w="45720">
            <a:solidFill>
              <a:srgbClr val="FF0000"/>
            </a:solidFill>
          </a:ln>
        </p:spPr>
        <p:txBody>
          <a:bodyPr wrap="square" lIns="0" tIns="0" rIns="0" bIns="0" rtlCol="0"/>
          <a:lstStyle/>
          <a:p>
            <a:endParaRPr/>
          </a:p>
        </p:txBody>
      </p:sp>
      <p:sp>
        <p:nvSpPr>
          <p:cNvPr id="4" name="object 4"/>
          <p:cNvSpPr/>
          <p:nvPr/>
        </p:nvSpPr>
        <p:spPr>
          <a:xfrm>
            <a:off x="2779776" y="6484620"/>
            <a:ext cx="3439795" cy="0"/>
          </a:xfrm>
          <a:custGeom>
            <a:avLst/>
            <a:gdLst/>
            <a:ahLst/>
            <a:cxnLst/>
            <a:rect l="l" t="t" r="r" b="b"/>
            <a:pathLst>
              <a:path w="3439795">
                <a:moveTo>
                  <a:pt x="0" y="0"/>
                </a:moveTo>
                <a:lnTo>
                  <a:pt x="3439667" y="0"/>
                </a:lnTo>
              </a:path>
            </a:pathLst>
          </a:custGeom>
          <a:ln w="48768">
            <a:solidFill>
              <a:srgbClr val="FFCE00"/>
            </a:solidFill>
          </a:ln>
        </p:spPr>
        <p:txBody>
          <a:bodyPr wrap="square" lIns="0" tIns="0" rIns="0" bIns="0" rtlCol="0"/>
          <a:lstStyle/>
          <a:p>
            <a:endParaRPr/>
          </a:p>
        </p:txBody>
      </p:sp>
      <p:sp>
        <p:nvSpPr>
          <p:cNvPr id="5" name="object 5"/>
          <p:cNvSpPr/>
          <p:nvPr/>
        </p:nvSpPr>
        <p:spPr>
          <a:xfrm>
            <a:off x="0" y="0"/>
            <a:ext cx="9400540" cy="1126490"/>
          </a:xfrm>
          <a:custGeom>
            <a:avLst/>
            <a:gdLst/>
            <a:ahLst/>
            <a:cxnLst/>
            <a:rect l="l" t="t" r="r" b="b"/>
            <a:pathLst>
              <a:path w="9400540" h="1126490">
                <a:moveTo>
                  <a:pt x="0" y="1126236"/>
                </a:moveTo>
                <a:lnTo>
                  <a:pt x="9400032" y="1126236"/>
                </a:lnTo>
                <a:lnTo>
                  <a:pt x="9400032" y="0"/>
                </a:lnTo>
                <a:lnTo>
                  <a:pt x="0" y="0"/>
                </a:lnTo>
                <a:lnTo>
                  <a:pt x="0" y="1126236"/>
                </a:lnTo>
                <a:close/>
              </a:path>
            </a:pathLst>
          </a:custGeom>
          <a:solidFill>
            <a:srgbClr val="FFFF00"/>
          </a:solidFill>
        </p:spPr>
        <p:txBody>
          <a:bodyPr wrap="square" lIns="0" tIns="0" rIns="0" bIns="0" rtlCol="0"/>
          <a:lstStyle/>
          <a:p>
            <a:endParaRPr/>
          </a:p>
        </p:txBody>
      </p:sp>
      <p:sp>
        <p:nvSpPr>
          <p:cNvPr id="6" name="object 6"/>
          <p:cNvSpPr/>
          <p:nvPr/>
        </p:nvSpPr>
        <p:spPr>
          <a:xfrm>
            <a:off x="3381755" y="1149858"/>
            <a:ext cx="3106420" cy="0"/>
          </a:xfrm>
          <a:custGeom>
            <a:avLst/>
            <a:gdLst/>
            <a:ahLst/>
            <a:cxnLst/>
            <a:rect l="l" t="t" r="r" b="b"/>
            <a:pathLst>
              <a:path w="3106420">
                <a:moveTo>
                  <a:pt x="0" y="0"/>
                </a:moveTo>
                <a:lnTo>
                  <a:pt x="3105912" y="0"/>
                </a:lnTo>
              </a:path>
            </a:pathLst>
          </a:custGeom>
          <a:ln w="47244">
            <a:solidFill>
              <a:srgbClr val="8EB4E2"/>
            </a:solidFill>
          </a:ln>
        </p:spPr>
        <p:txBody>
          <a:bodyPr wrap="square" lIns="0" tIns="0" rIns="0" bIns="0" rtlCol="0"/>
          <a:lstStyle/>
          <a:p>
            <a:endParaRPr/>
          </a:p>
        </p:txBody>
      </p:sp>
      <p:sp>
        <p:nvSpPr>
          <p:cNvPr id="7" name="object 7"/>
          <p:cNvSpPr/>
          <p:nvPr/>
        </p:nvSpPr>
        <p:spPr>
          <a:xfrm>
            <a:off x="6420611" y="1148333"/>
            <a:ext cx="2979420" cy="0"/>
          </a:xfrm>
          <a:custGeom>
            <a:avLst/>
            <a:gdLst/>
            <a:ahLst/>
            <a:cxnLst/>
            <a:rect l="l" t="t" r="r" b="b"/>
            <a:pathLst>
              <a:path w="2979420">
                <a:moveTo>
                  <a:pt x="0" y="0"/>
                </a:moveTo>
                <a:lnTo>
                  <a:pt x="2979419" y="0"/>
                </a:lnTo>
              </a:path>
            </a:pathLst>
          </a:custGeom>
          <a:ln w="44196">
            <a:solidFill>
              <a:srgbClr val="FF0000"/>
            </a:solidFill>
          </a:ln>
        </p:spPr>
        <p:txBody>
          <a:bodyPr wrap="square" lIns="0" tIns="0" rIns="0" bIns="0" rtlCol="0"/>
          <a:lstStyle/>
          <a:p>
            <a:endParaRPr/>
          </a:p>
        </p:txBody>
      </p:sp>
      <p:sp>
        <p:nvSpPr>
          <p:cNvPr id="8" name="object 8"/>
          <p:cNvSpPr/>
          <p:nvPr/>
        </p:nvSpPr>
        <p:spPr>
          <a:xfrm>
            <a:off x="0" y="1149858"/>
            <a:ext cx="3429000" cy="0"/>
          </a:xfrm>
          <a:custGeom>
            <a:avLst/>
            <a:gdLst/>
            <a:ahLst/>
            <a:cxnLst/>
            <a:rect l="l" t="t" r="r" b="b"/>
            <a:pathLst>
              <a:path w="3429000">
                <a:moveTo>
                  <a:pt x="0" y="0"/>
                </a:moveTo>
                <a:lnTo>
                  <a:pt x="3429000" y="0"/>
                </a:lnTo>
              </a:path>
            </a:pathLst>
          </a:custGeom>
          <a:ln w="47244">
            <a:solidFill>
              <a:srgbClr val="FFCE00"/>
            </a:solidFill>
          </a:ln>
        </p:spPr>
        <p:txBody>
          <a:bodyPr wrap="square" lIns="0" tIns="0" rIns="0" bIns="0" rtlCol="0"/>
          <a:lstStyle/>
          <a:p>
            <a:endParaRPr/>
          </a:p>
        </p:txBody>
      </p:sp>
      <p:sp>
        <p:nvSpPr>
          <p:cNvPr id="9" name="object 9"/>
          <p:cNvSpPr txBox="1"/>
          <p:nvPr/>
        </p:nvSpPr>
        <p:spPr>
          <a:xfrm>
            <a:off x="9774428" y="595630"/>
            <a:ext cx="1678305" cy="617855"/>
          </a:xfrm>
          <a:prstGeom prst="rect">
            <a:avLst/>
          </a:prstGeom>
        </p:spPr>
        <p:txBody>
          <a:bodyPr vert="horz" wrap="square" lIns="0" tIns="13335" rIns="0" bIns="0" rtlCol="0">
            <a:spAutoFit/>
          </a:bodyPr>
          <a:lstStyle/>
          <a:p>
            <a:pPr marL="12700">
              <a:lnSpc>
                <a:spcPts val="3050"/>
              </a:lnSpc>
              <a:spcBef>
                <a:spcPts val="105"/>
              </a:spcBef>
            </a:pPr>
            <a:r>
              <a:rPr sz="2600" b="1" dirty="0">
                <a:solidFill>
                  <a:srgbClr val="000099"/>
                </a:solidFill>
                <a:latin typeface="Arial"/>
                <a:cs typeface="Arial"/>
              </a:rPr>
              <a:t>BITS</a:t>
            </a:r>
            <a:r>
              <a:rPr sz="2600" b="1" spc="-85" dirty="0">
                <a:solidFill>
                  <a:srgbClr val="000099"/>
                </a:solidFill>
                <a:latin typeface="Arial"/>
                <a:cs typeface="Arial"/>
              </a:rPr>
              <a:t> </a:t>
            </a:r>
            <a:r>
              <a:rPr sz="2600" dirty="0">
                <a:solidFill>
                  <a:srgbClr val="000099"/>
                </a:solidFill>
                <a:latin typeface="Arial"/>
                <a:cs typeface="Arial"/>
              </a:rPr>
              <a:t>Pilani</a:t>
            </a:r>
            <a:endParaRPr sz="2600">
              <a:latin typeface="Arial"/>
              <a:cs typeface="Arial"/>
            </a:endParaRPr>
          </a:p>
          <a:p>
            <a:pPr marL="13970">
              <a:lnSpc>
                <a:spcPts val="1610"/>
              </a:lnSpc>
            </a:pPr>
            <a:r>
              <a:rPr sz="1400" dirty="0">
                <a:solidFill>
                  <a:srgbClr val="000099"/>
                </a:solidFill>
                <a:latin typeface="Arial"/>
                <a:cs typeface="Arial"/>
              </a:rPr>
              <a:t>Pilani</a:t>
            </a:r>
            <a:r>
              <a:rPr sz="1400" spc="-20" dirty="0">
                <a:solidFill>
                  <a:srgbClr val="000099"/>
                </a:solidFill>
                <a:latin typeface="Arial"/>
                <a:cs typeface="Arial"/>
              </a:rPr>
              <a:t> </a:t>
            </a:r>
            <a:r>
              <a:rPr sz="1400" dirty="0">
                <a:solidFill>
                  <a:srgbClr val="000099"/>
                </a:solidFill>
                <a:latin typeface="Arial"/>
                <a:cs typeface="Arial"/>
              </a:rPr>
              <a:t>Campus</a:t>
            </a:r>
            <a:endParaRPr sz="1400">
              <a:latin typeface="Arial"/>
              <a:cs typeface="Arial"/>
            </a:endParaRPr>
          </a:p>
        </p:txBody>
      </p:sp>
      <p:sp>
        <p:nvSpPr>
          <p:cNvPr id="10" name="object 10"/>
          <p:cNvSpPr txBox="1">
            <a:spLocks noGrp="1"/>
          </p:cNvSpPr>
          <p:nvPr>
            <p:ph type="title"/>
          </p:nvPr>
        </p:nvSpPr>
        <p:spPr>
          <a:xfrm>
            <a:off x="2696082" y="245490"/>
            <a:ext cx="4005579"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001F5F"/>
                </a:solidFill>
                <a:latin typeface="Palatino Linotype"/>
                <a:cs typeface="Palatino Linotype"/>
              </a:rPr>
              <a:t>Intelligent</a:t>
            </a:r>
            <a:r>
              <a:rPr sz="3600" spc="-80" dirty="0">
                <a:solidFill>
                  <a:srgbClr val="001F5F"/>
                </a:solidFill>
                <a:latin typeface="Palatino Linotype"/>
                <a:cs typeface="Palatino Linotype"/>
              </a:rPr>
              <a:t> </a:t>
            </a:r>
            <a:r>
              <a:rPr sz="3600" spc="-5" dirty="0">
                <a:solidFill>
                  <a:srgbClr val="001F5F"/>
                </a:solidFill>
                <a:latin typeface="Palatino Linotype"/>
                <a:cs typeface="Palatino Linotype"/>
              </a:rPr>
              <a:t>behavior</a:t>
            </a:r>
            <a:endParaRPr sz="3600">
              <a:latin typeface="Palatino Linotype"/>
              <a:cs typeface="Palatino Linotype"/>
            </a:endParaRPr>
          </a:p>
        </p:txBody>
      </p:sp>
      <p:sp>
        <p:nvSpPr>
          <p:cNvPr id="11" name="object 11"/>
          <p:cNvSpPr txBox="1"/>
          <p:nvPr/>
        </p:nvSpPr>
        <p:spPr>
          <a:xfrm>
            <a:off x="688340" y="1508418"/>
            <a:ext cx="4862195" cy="2953385"/>
          </a:xfrm>
          <a:prstGeom prst="rect">
            <a:avLst/>
          </a:prstGeom>
        </p:spPr>
        <p:txBody>
          <a:bodyPr vert="horz" wrap="square" lIns="0" tIns="110489" rIns="0" bIns="0" rtlCol="0">
            <a:spAutoFit/>
          </a:bodyPr>
          <a:lstStyle/>
          <a:p>
            <a:pPr marL="355600" indent="-342900">
              <a:lnSpc>
                <a:spcPct val="100000"/>
              </a:lnSpc>
              <a:spcBef>
                <a:spcPts val="869"/>
              </a:spcBef>
              <a:buFont typeface="Arial"/>
              <a:buChar char="•"/>
              <a:tabLst>
                <a:tab pos="354965" algn="l"/>
                <a:tab pos="355600" algn="l"/>
              </a:tabLst>
            </a:pPr>
            <a:r>
              <a:rPr sz="3200" spc="-10" dirty="0">
                <a:solidFill>
                  <a:srgbClr val="001F5F"/>
                </a:solidFill>
                <a:latin typeface="Palatino Linotype"/>
                <a:cs typeface="Palatino Linotype"/>
              </a:rPr>
              <a:t>Perception</a:t>
            </a:r>
            <a:endParaRPr sz="3200">
              <a:latin typeface="Palatino Linotype"/>
              <a:cs typeface="Palatino Linotype"/>
            </a:endParaRPr>
          </a:p>
          <a:p>
            <a:pPr marL="355600" indent="-342900">
              <a:lnSpc>
                <a:spcPct val="100000"/>
              </a:lnSpc>
              <a:spcBef>
                <a:spcPts val="770"/>
              </a:spcBef>
              <a:buFont typeface="Arial"/>
              <a:buChar char="•"/>
              <a:tabLst>
                <a:tab pos="354965" algn="l"/>
                <a:tab pos="355600" algn="l"/>
              </a:tabLst>
            </a:pPr>
            <a:r>
              <a:rPr sz="3200" dirty="0">
                <a:solidFill>
                  <a:srgbClr val="001F5F"/>
                </a:solidFill>
                <a:latin typeface="Palatino Linotype"/>
                <a:cs typeface="Palatino Linotype"/>
              </a:rPr>
              <a:t>Reasoning</a:t>
            </a:r>
            <a:endParaRPr sz="3200">
              <a:latin typeface="Palatino Linotype"/>
              <a:cs typeface="Palatino Linotype"/>
            </a:endParaRPr>
          </a:p>
          <a:p>
            <a:pPr marL="355600" indent="-342900">
              <a:lnSpc>
                <a:spcPct val="100000"/>
              </a:lnSpc>
              <a:spcBef>
                <a:spcPts val="770"/>
              </a:spcBef>
              <a:buFont typeface="Arial"/>
              <a:buChar char="•"/>
              <a:tabLst>
                <a:tab pos="354965" algn="l"/>
                <a:tab pos="355600" algn="l"/>
              </a:tabLst>
            </a:pPr>
            <a:r>
              <a:rPr sz="3200" dirty="0">
                <a:solidFill>
                  <a:srgbClr val="001F5F"/>
                </a:solidFill>
                <a:latin typeface="Palatino Linotype"/>
                <a:cs typeface="Palatino Linotype"/>
              </a:rPr>
              <a:t>Learning</a:t>
            </a:r>
            <a:endParaRPr sz="3200">
              <a:latin typeface="Palatino Linotype"/>
              <a:cs typeface="Palatino Linotype"/>
            </a:endParaRPr>
          </a:p>
          <a:p>
            <a:pPr marL="355600" indent="-342900">
              <a:lnSpc>
                <a:spcPct val="100000"/>
              </a:lnSpc>
              <a:spcBef>
                <a:spcPts val="770"/>
              </a:spcBef>
              <a:buFont typeface="Arial"/>
              <a:buChar char="•"/>
              <a:tabLst>
                <a:tab pos="354965" algn="l"/>
                <a:tab pos="355600" algn="l"/>
              </a:tabLst>
            </a:pPr>
            <a:r>
              <a:rPr sz="3200" dirty="0">
                <a:solidFill>
                  <a:srgbClr val="001F5F"/>
                </a:solidFill>
                <a:latin typeface="Palatino Linotype"/>
                <a:cs typeface="Palatino Linotype"/>
              </a:rPr>
              <a:t>Understanding</a:t>
            </a:r>
            <a:r>
              <a:rPr sz="3200" spc="-35" dirty="0">
                <a:solidFill>
                  <a:srgbClr val="001F5F"/>
                </a:solidFill>
                <a:latin typeface="Palatino Linotype"/>
                <a:cs typeface="Palatino Linotype"/>
              </a:rPr>
              <a:t> </a:t>
            </a:r>
            <a:r>
              <a:rPr sz="3200" spc="-5" dirty="0">
                <a:solidFill>
                  <a:srgbClr val="001F5F"/>
                </a:solidFill>
                <a:latin typeface="Palatino Linotype"/>
                <a:cs typeface="Palatino Linotype"/>
              </a:rPr>
              <a:t>language</a:t>
            </a:r>
            <a:endParaRPr sz="3200">
              <a:latin typeface="Palatino Linotype"/>
              <a:cs typeface="Palatino Linotype"/>
            </a:endParaRPr>
          </a:p>
          <a:p>
            <a:pPr marL="355600" indent="-342900">
              <a:lnSpc>
                <a:spcPct val="100000"/>
              </a:lnSpc>
              <a:spcBef>
                <a:spcPts val="770"/>
              </a:spcBef>
              <a:buFont typeface="Arial"/>
              <a:buChar char="•"/>
              <a:tabLst>
                <a:tab pos="354965" algn="l"/>
                <a:tab pos="355600" algn="l"/>
              </a:tabLst>
            </a:pPr>
            <a:r>
              <a:rPr sz="3200" dirty="0">
                <a:solidFill>
                  <a:srgbClr val="001F5F"/>
                </a:solidFill>
                <a:latin typeface="Palatino Linotype"/>
                <a:cs typeface="Palatino Linotype"/>
              </a:rPr>
              <a:t>Solving</a:t>
            </a:r>
            <a:r>
              <a:rPr sz="3200" spc="-15" dirty="0">
                <a:solidFill>
                  <a:srgbClr val="001F5F"/>
                </a:solidFill>
                <a:latin typeface="Palatino Linotype"/>
                <a:cs typeface="Palatino Linotype"/>
              </a:rPr>
              <a:t> </a:t>
            </a:r>
            <a:r>
              <a:rPr sz="3200" spc="-5" dirty="0">
                <a:solidFill>
                  <a:srgbClr val="001F5F"/>
                </a:solidFill>
                <a:latin typeface="Palatino Linotype"/>
                <a:cs typeface="Palatino Linotype"/>
              </a:rPr>
              <a:t>problems</a:t>
            </a:r>
            <a:endParaRPr sz="3200">
              <a:latin typeface="Palatino Linotype"/>
              <a:cs typeface="Palatino Linotype"/>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420477" y="6651825"/>
            <a:ext cx="1680845" cy="156845"/>
          </a:xfrm>
          <a:prstGeom prst="rect">
            <a:avLst/>
          </a:prstGeom>
        </p:spPr>
        <p:txBody>
          <a:bodyPr vert="horz" wrap="square" lIns="0" tIns="0" rIns="0" bIns="0" rtlCol="0">
            <a:spAutoFit/>
          </a:bodyPr>
          <a:lstStyle/>
          <a:p>
            <a:pPr>
              <a:lnSpc>
                <a:spcPts val="1220"/>
              </a:lnSpc>
            </a:pPr>
            <a:r>
              <a:rPr sz="1100" b="1" spc="-5" dirty="0">
                <a:solidFill>
                  <a:srgbClr val="0F1141"/>
                </a:solidFill>
                <a:latin typeface="Arial"/>
                <a:cs typeface="Arial"/>
              </a:rPr>
              <a:t>BITS </a:t>
            </a:r>
            <a:r>
              <a:rPr sz="1100" spc="-5" dirty="0">
                <a:solidFill>
                  <a:srgbClr val="0F1141"/>
                </a:solidFill>
                <a:latin typeface="Arial"/>
                <a:cs typeface="Arial"/>
              </a:rPr>
              <a:t>Pilani, Pilani</a:t>
            </a:r>
            <a:r>
              <a:rPr sz="1100" spc="-25" dirty="0">
                <a:solidFill>
                  <a:srgbClr val="0F1141"/>
                </a:solidFill>
                <a:latin typeface="Arial"/>
                <a:cs typeface="Arial"/>
              </a:rPr>
              <a:t> </a:t>
            </a:r>
            <a:r>
              <a:rPr sz="1100" dirty="0">
                <a:solidFill>
                  <a:srgbClr val="0F1141"/>
                </a:solidFill>
                <a:latin typeface="Arial"/>
                <a:cs typeface="Arial"/>
              </a:rPr>
              <a:t>Campus</a:t>
            </a:r>
            <a:endParaRPr sz="1100">
              <a:latin typeface="Arial"/>
              <a:cs typeface="Arial"/>
            </a:endParaRPr>
          </a:p>
        </p:txBody>
      </p:sp>
      <p:sp>
        <p:nvSpPr>
          <p:cNvPr id="3" name="object 3"/>
          <p:cNvSpPr/>
          <p:nvPr/>
        </p:nvSpPr>
        <p:spPr>
          <a:xfrm>
            <a:off x="6173723" y="6574535"/>
            <a:ext cx="3106420" cy="0"/>
          </a:xfrm>
          <a:custGeom>
            <a:avLst/>
            <a:gdLst/>
            <a:ahLst/>
            <a:cxnLst/>
            <a:rect l="l" t="t" r="r" b="b"/>
            <a:pathLst>
              <a:path w="3106420">
                <a:moveTo>
                  <a:pt x="0" y="0"/>
                </a:moveTo>
                <a:lnTo>
                  <a:pt x="3105912" y="0"/>
                </a:lnTo>
              </a:path>
            </a:pathLst>
          </a:custGeom>
          <a:ln w="48768">
            <a:solidFill>
              <a:srgbClr val="76C2E4"/>
            </a:solidFill>
          </a:ln>
        </p:spPr>
        <p:txBody>
          <a:bodyPr wrap="square" lIns="0" tIns="0" rIns="0" bIns="0" rtlCol="0"/>
          <a:lstStyle/>
          <a:p>
            <a:endParaRPr/>
          </a:p>
        </p:txBody>
      </p:sp>
      <p:sp>
        <p:nvSpPr>
          <p:cNvPr id="4" name="object 4"/>
          <p:cNvSpPr/>
          <p:nvPr/>
        </p:nvSpPr>
        <p:spPr>
          <a:xfrm>
            <a:off x="9211056" y="6573011"/>
            <a:ext cx="2981325" cy="0"/>
          </a:xfrm>
          <a:custGeom>
            <a:avLst/>
            <a:gdLst/>
            <a:ahLst/>
            <a:cxnLst/>
            <a:rect l="l" t="t" r="r" b="b"/>
            <a:pathLst>
              <a:path w="2981325">
                <a:moveTo>
                  <a:pt x="0" y="0"/>
                </a:moveTo>
                <a:lnTo>
                  <a:pt x="2980944" y="0"/>
                </a:lnTo>
              </a:path>
            </a:pathLst>
          </a:custGeom>
          <a:ln w="45720">
            <a:solidFill>
              <a:srgbClr val="E21C23"/>
            </a:solidFill>
          </a:ln>
        </p:spPr>
        <p:txBody>
          <a:bodyPr wrap="square" lIns="0" tIns="0" rIns="0" bIns="0" rtlCol="0"/>
          <a:lstStyle/>
          <a:p>
            <a:endParaRPr/>
          </a:p>
        </p:txBody>
      </p:sp>
      <p:sp>
        <p:nvSpPr>
          <p:cNvPr id="5" name="object 5"/>
          <p:cNvSpPr/>
          <p:nvPr/>
        </p:nvSpPr>
        <p:spPr>
          <a:xfrm>
            <a:off x="2779776" y="6574535"/>
            <a:ext cx="3441700" cy="0"/>
          </a:xfrm>
          <a:custGeom>
            <a:avLst/>
            <a:gdLst/>
            <a:ahLst/>
            <a:cxnLst/>
            <a:rect l="l" t="t" r="r" b="b"/>
            <a:pathLst>
              <a:path w="3441700">
                <a:moveTo>
                  <a:pt x="0" y="0"/>
                </a:moveTo>
                <a:lnTo>
                  <a:pt x="3441191" y="0"/>
                </a:lnTo>
              </a:path>
            </a:pathLst>
          </a:custGeom>
          <a:ln w="48768">
            <a:solidFill>
              <a:srgbClr val="FBAF17"/>
            </a:solidFill>
          </a:ln>
        </p:spPr>
        <p:txBody>
          <a:bodyPr wrap="square" lIns="0" tIns="0" rIns="0" bIns="0" rtlCol="0"/>
          <a:lstStyle/>
          <a:p>
            <a:endParaRPr/>
          </a:p>
        </p:txBody>
      </p:sp>
      <p:sp>
        <p:nvSpPr>
          <p:cNvPr id="6" name="object 6"/>
          <p:cNvSpPr/>
          <p:nvPr/>
        </p:nvSpPr>
        <p:spPr>
          <a:xfrm>
            <a:off x="8839200" y="0"/>
            <a:ext cx="2924555" cy="691896"/>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5993891" y="6576059"/>
            <a:ext cx="3106420" cy="0"/>
          </a:xfrm>
          <a:custGeom>
            <a:avLst/>
            <a:gdLst/>
            <a:ahLst/>
            <a:cxnLst/>
            <a:rect l="l" t="t" r="r" b="b"/>
            <a:pathLst>
              <a:path w="3106420">
                <a:moveTo>
                  <a:pt x="0" y="0"/>
                </a:moveTo>
                <a:lnTo>
                  <a:pt x="3105912" y="0"/>
                </a:lnTo>
              </a:path>
            </a:pathLst>
          </a:custGeom>
          <a:ln w="45720">
            <a:solidFill>
              <a:srgbClr val="76C2E4"/>
            </a:solidFill>
          </a:ln>
        </p:spPr>
        <p:txBody>
          <a:bodyPr wrap="square" lIns="0" tIns="0" rIns="0" bIns="0" rtlCol="0"/>
          <a:lstStyle/>
          <a:p>
            <a:endParaRPr/>
          </a:p>
        </p:txBody>
      </p:sp>
      <p:sp>
        <p:nvSpPr>
          <p:cNvPr id="8" name="object 8"/>
          <p:cNvSpPr/>
          <p:nvPr/>
        </p:nvSpPr>
        <p:spPr>
          <a:xfrm>
            <a:off x="2845307" y="6576059"/>
            <a:ext cx="3148965" cy="0"/>
          </a:xfrm>
          <a:custGeom>
            <a:avLst/>
            <a:gdLst/>
            <a:ahLst/>
            <a:cxnLst/>
            <a:rect l="l" t="t" r="r" b="b"/>
            <a:pathLst>
              <a:path w="3148965">
                <a:moveTo>
                  <a:pt x="0" y="0"/>
                </a:moveTo>
                <a:lnTo>
                  <a:pt x="3148584" y="0"/>
                </a:lnTo>
              </a:path>
            </a:pathLst>
          </a:custGeom>
          <a:ln w="45720">
            <a:solidFill>
              <a:srgbClr val="FBAF17"/>
            </a:solidFill>
          </a:ln>
        </p:spPr>
        <p:txBody>
          <a:bodyPr wrap="square" lIns="0" tIns="0" rIns="0" bIns="0" rtlCol="0"/>
          <a:lstStyle/>
          <a:p>
            <a:endParaRPr/>
          </a:p>
        </p:txBody>
      </p:sp>
      <p:sp>
        <p:nvSpPr>
          <p:cNvPr id="9" name="object 9"/>
          <p:cNvSpPr/>
          <p:nvPr/>
        </p:nvSpPr>
        <p:spPr>
          <a:xfrm>
            <a:off x="9087611" y="6576059"/>
            <a:ext cx="3104515" cy="0"/>
          </a:xfrm>
          <a:custGeom>
            <a:avLst/>
            <a:gdLst/>
            <a:ahLst/>
            <a:cxnLst/>
            <a:rect l="l" t="t" r="r" b="b"/>
            <a:pathLst>
              <a:path w="3104515">
                <a:moveTo>
                  <a:pt x="0" y="0"/>
                </a:moveTo>
                <a:lnTo>
                  <a:pt x="3104388" y="0"/>
                </a:lnTo>
              </a:path>
            </a:pathLst>
          </a:custGeom>
          <a:ln w="45720">
            <a:solidFill>
              <a:srgbClr val="FF0000"/>
            </a:solidFill>
          </a:ln>
        </p:spPr>
        <p:txBody>
          <a:bodyPr wrap="square" lIns="0" tIns="0" rIns="0" bIns="0" rtlCol="0"/>
          <a:lstStyle/>
          <a:p>
            <a:endParaRPr/>
          </a:p>
        </p:txBody>
      </p:sp>
      <p:sp>
        <p:nvSpPr>
          <p:cNvPr id="10" name="object 10"/>
          <p:cNvSpPr/>
          <p:nvPr/>
        </p:nvSpPr>
        <p:spPr>
          <a:xfrm>
            <a:off x="3150107" y="1318260"/>
            <a:ext cx="3104515" cy="0"/>
          </a:xfrm>
          <a:custGeom>
            <a:avLst/>
            <a:gdLst/>
            <a:ahLst/>
            <a:cxnLst/>
            <a:rect l="l" t="t" r="r" b="b"/>
            <a:pathLst>
              <a:path w="3104515">
                <a:moveTo>
                  <a:pt x="0" y="0"/>
                </a:moveTo>
                <a:lnTo>
                  <a:pt x="3104388" y="0"/>
                </a:lnTo>
              </a:path>
            </a:pathLst>
          </a:custGeom>
          <a:ln w="45720">
            <a:solidFill>
              <a:srgbClr val="76C2E4"/>
            </a:solidFill>
          </a:ln>
        </p:spPr>
        <p:txBody>
          <a:bodyPr wrap="square" lIns="0" tIns="0" rIns="0" bIns="0" rtlCol="0"/>
          <a:lstStyle/>
          <a:p>
            <a:endParaRPr/>
          </a:p>
        </p:txBody>
      </p:sp>
      <p:sp>
        <p:nvSpPr>
          <p:cNvPr id="11" name="object 11"/>
          <p:cNvSpPr/>
          <p:nvPr/>
        </p:nvSpPr>
        <p:spPr>
          <a:xfrm>
            <a:off x="0" y="1318260"/>
            <a:ext cx="3150235" cy="0"/>
          </a:xfrm>
          <a:custGeom>
            <a:avLst/>
            <a:gdLst/>
            <a:ahLst/>
            <a:cxnLst/>
            <a:rect l="l" t="t" r="r" b="b"/>
            <a:pathLst>
              <a:path w="3150235">
                <a:moveTo>
                  <a:pt x="0" y="0"/>
                </a:moveTo>
                <a:lnTo>
                  <a:pt x="3150108" y="0"/>
                </a:lnTo>
              </a:path>
            </a:pathLst>
          </a:custGeom>
          <a:ln w="45720">
            <a:solidFill>
              <a:srgbClr val="FBAF17"/>
            </a:solidFill>
          </a:ln>
        </p:spPr>
        <p:txBody>
          <a:bodyPr wrap="square" lIns="0" tIns="0" rIns="0" bIns="0" rtlCol="0"/>
          <a:lstStyle/>
          <a:p>
            <a:endParaRPr/>
          </a:p>
        </p:txBody>
      </p:sp>
      <p:sp>
        <p:nvSpPr>
          <p:cNvPr id="12" name="object 12"/>
          <p:cNvSpPr/>
          <p:nvPr/>
        </p:nvSpPr>
        <p:spPr>
          <a:xfrm>
            <a:off x="6242303" y="1318260"/>
            <a:ext cx="3104515" cy="0"/>
          </a:xfrm>
          <a:custGeom>
            <a:avLst/>
            <a:gdLst/>
            <a:ahLst/>
            <a:cxnLst/>
            <a:rect l="l" t="t" r="r" b="b"/>
            <a:pathLst>
              <a:path w="3104515">
                <a:moveTo>
                  <a:pt x="0" y="0"/>
                </a:moveTo>
                <a:lnTo>
                  <a:pt x="3104388" y="0"/>
                </a:lnTo>
              </a:path>
            </a:pathLst>
          </a:custGeom>
          <a:ln w="45720">
            <a:solidFill>
              <a:srgbClr val="FF0000"/>
            </a:solidFill>
          </a:ln>
        </p:spPr>
        <p:txBody>
          <a:bodyPr wrap="square" lIns="0" tIns="0" rIns="0" bIns="0" rtlCol="0"/>
          <a:lstStyle/>
          <a:p>
            <a:endParaRPr/>
          </a:p>
        </p:txBody>
      </p:sp>
      <p:sp>
        <p:nvSpPr>
          <p:cNvPr id="13" name="object 13"/>
          <p:cNvSpPr/>
          <p:nvPr/>
        </p:nvSpPr>
        <p:spPr>
          <a:xfrm>
            <a:off x="0" y="0"/>
            <a:ext cx="12191999" cy="685799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0365291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420477" y="6651825"/>
            <a:ext cx="1680845" cy="156845"/>
          </a:xfrm>
          <a:prstGeom prst="rect">
            <a:avLst/>
          </a:prstGeom>
        </p:spPr>
        <p:txBody>
          <a:bodyPr vert="horz" wrap="square" lIns="0" tIns="0" rIns="0" bIns="0" rtlCol="0">
            <a:spAutoFit/>
          </a:bodyPr>
          <a:lstStyle/>
          <a:p>
            <a:pPr>
              <a:lnSpc>
                <a:spcPts val="1220"/>
              </a:lnSpc>
            </a:pPr>
            <a:r>
              <a:rPr sz="1100" b="1" spc="-5" dirty="0">
                <a:solidFill>
                  <a:srgbClr val="0F1141"/>
                </a:solidFill>
                <a:latin typeface="Arial"/>
                <a:cs typeface="Arial"/>
              </a:rPr>
              <a:t>BITS </a:t>
            </a:r>
            <a:r>
              <a:rPr sz="1100" spc="-5" dirty="0">
                <a:solidFill>
                  <a:srgbClr val="0F1141"/>
                </a:solidFill>
                <a:latin typeface="Arial"/>
                <a:cs typeface="Arial"/>
              </a:rPr>
              <a:t>Pilani, Pilani</a:t>
            </a:r>
            <a:r>
              <a:rPr sz="1100" spc="-25" dirty="0">
                <a:solidFill>
                  <a:srgbClr val="0F1141"/>
                </a:solidFill>
                <a:latin typeface="Arial"/>
                <a:cs typeface="Arial"/>
              </a:rPr>
              <a:t> </a:t>
            </a:r>
            <a:r>
              <a:rPr sz="1100" dirty="0">
                <a:solidFill>
                  <a:srgbClr val="0F1141"/>
                </a:solidFill>
                <a:latin typeface="Arial"/>
                <a:cs typeface="Arial"/>
              </a:rPr>
              <a:t>Campus</a:t>
            </a:r>
            <a:endParaRPr sz="1100">
              <a:latin typeface="Arial"/>
              <a:cs typeface="Arial"/>
            </a:endParaRPr>
          </a:p>
        </p:txBody>
      </p:sp>
      <p:sp>
        <p:nvSpPr>
          <p:cNvPr id="3" name="object 3"/>
          <p:cNvSpPr/>
          <p:nvPr/>
        </p:nvSpPr>
        <p:spPr>
          <a:xfrm>
            <a:off x="6173723" y="6574535"/>
            <a:ext cx="3106420" cy="0"/>
          </a:xfrm>
          <a:custGeom>
            <a:avLst/>
            <a:gdLst/>
            <a:ahLst/>
            <a:cxnLst/>
            <a:rect l="l" t="t" r="r" b="b"/>
            <a:pathLst>
              <a:path w="3106420">
                <a:moveTo>
                  <a:pt x="0" y="0"/>
                </a:moveTo>
                <a:lnTo>
                  <a:pt x="3105912" y="0"/>
                </a:lnTo>
              </a:path>
            </a:pathLst>
          </a:custGeom>
          <a:ln w="48768">
            <a:solidFill>
              <a:srgbClr val="76C2E4"/>
            </a:solidFill>
          </a:ln>
        </p:spPr>
        <p:txBody>
          <a:bodyPr wrap="square" lIns="0" tIns="0" rIns="0" bIns="0" rtlCol="0"/>
          <a:lstStyle/>
          <a:p>
            <a:endParaRPr/>
          </a:p>
        </p:txBody>
      </p:sp>
      <p:sp>
        <p:nvSpPr>
          <p:cNvPr id="4" name="object 4"/>
          <p:cNvSpPr/>
          <p:nvPr/>
        </p:nvSpPr>
        <p:spPr>
          <a:xfrm>
            <a:off x="9211056" y="6573011"/>
            <a:ext cx="2981325" cy="0"/>
          </a:xfrm>
          <a:custGeom>
            <a:avLst/>
            <a:gdLst/>
            <a:ahLst/>
            <a:cxnLst/>
            <a:rect l="l" t="t" r="r" b="b"/>
            <a:pathLst>
              <a:path w="2981325">
                <a:moveTo>
                  <a:pt x="0" y="0"/>
                </a:moveTo>
                <a:lnTo>
                  <a:pt x="2980944" y="0"/>
                </a:lnTo>
              </a:path>
            </a:pathLst>
          </a:custGeom>
          <a:ln w="45720">
            <a:solidFill>
              <a:srgbClr val="E21C23"/>
            </a:solidFill>
          </a:ln>
        </p:spPr>
        <p:txBody>
          <a:bodyPr wrap="square" lIns="0" tIns="0" rIns="0" bIns="0" rtlCol="0"/>
          <a:lstStyle/>
          <a:p>
            <a:endParaRPr/>
          </a:p>
        </p:txBody>
      </p:sp>
      <p:sp>
        <p:nvSpPr>
          <p:cNvPr id="5" name="object 5"/>
          <p:cNvSpPr/>
          <p:nvPr/>
        </p:nvSpPr>
        <p:spPr>
          <a:xfrm>
            <a:off x="2779776" y="6574535"/>
            <a:ext cx="3441700" cy="0"/>
          </a:xfrm>
          <a:custGeom>
            <a:avLst/>
            <a:gdLst/>
            <a:ahLst/>
            <a:cxnLst/>
            <a:rect l="l" t="t" r="r" b="b"/>
            <a:pathLst>
              <a:path w="3441700">
                <a:moveTo>
                  <a:pt x="0" y="0"/>
                </a:moveTo>
                <a:lnTo>
                  <a:pt x="3441191" y="0"/>
                </a:lnTo>
              </a:path>
            </a:pathLst>
          </a:custGeom>
          <a:ln w="48768">
            <a:solidFill>
              <a:srgbClr val="FBAF17"/>
            </a:solidFill>
          </a:ln>
        </p:spPr>
        <p:txBody>
          <a:bodyPr wrap="square" lIns="0" tIns="0" rIns="0" bIns="0" rtlCol="0"/>
          <a:lstStyle/>
          <a:p>
            <a:endParaRPr/>
          </a:p>
        </p:txBody>
      </p:sp>
      <p:sp>
        <p:nvSpPr>
          <p:cNvPr id="6" name="object 6"/>
          <p:cNvSpPr/>
          <p:nvPr/>
        </p:nvSpPr>
        <p:spPr>
          <a:xfrm>
            <a:off x="8839200" y="0"/>
            <a:ext cx="2924555" cy="691896"/>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5993891" y="6576059"/>
            <a:ext cx="3106420" cy="0"/>
          </a:xfrm>
          <a:custGeom>
            <a:avLst/>
            <a:gdLst/>
            <a:ahLst/>
            <a:cxnLst/>
            <a:rect l="l" t="t" r="r" b="b"/>
            <a:pathLst>
              <a:path w="3106420">
                <a:moveTo>
                  <a:pt x="0" y="0"/>
                </a:moveTo>
                <a:lnTo>
                  <a:pt x="3105912" y="0"/>
                </a:lnTo>
              </a:path>
            </a:pathLst>
          </a:custGeom>
          <a:ln w="45720">
            <a:solidFill>
              <a:srgbClr val="76C2E4"/>
            </a:solidFill>
          </a:ln>
        </p:spPr>
        <p:txBody>
          <a:bodyPr wrap="square" lIns="0" tIns="0" rIns="0" bIns="0" rtlCol="0"/>
          <a:lstStyle/>
          <a:p>
            <a:endParaRPr/>
          </a:p>
        </p:txBody>
      </p:sp>
      <p:sp>
        <p:nvSpPr>
          <p:cNvPr id="8" name="object 8"/>
          <p:cNvSpPr/>
          <p:nvPr/>
        </p:nvSpPr>
        <p:spPr>
          <a:xfrm>
            <a:off x="2845307" y="6576059"/>
            <a:ext cx="3148965" cy="0"/>
          </a:xfrm>
          <a:custGeom>
            <a:avLst/>
            <a:gdLst/>
            <a:ahLst/>
            <a:cxnLst/>
            <a:rect l="l" t="t" r="r" b="b"/>
            <a:pathLst>
              <a:path w="3148965">
                <a:moveTo>
                  <a:pt x="0" y="0"/>
                </a:moveTo>
                <a:lnTo>
                  <a:pt x="3148584" y="0"/>
                </a:lnTo>
              </a:path>
            </a:pathLst>
          </a:custGeom>
          <a:ln w="45720">
            <a:solidFill>
              <a:srgbClr val="FBAF17"/>
            </a:solidFill>
          </a:ln>
        </p:spPr>
        <p:txBody>
          <a:bodyPr wrap="square" lIns="0" tIns="0" rIns="0" bIns="0" rtlCol="0"/>
          <a:lstStyle/>
          <a:p>
            <a:endParaRPr/>
          </a:p>
        </p:txBody>
      </p:sp>
      <p:sp>
        <p:nvSpPr>
          <p:cNvPr id="9" name="object 9"/>
          <p:cNvSpPr/>
          <p:nvPr/>
        </p:nvSpPr>
        <p:spPr>
          <a:xfrm>
            <a:off x="9087611" y="6576059"/>
            <a:ext cx="3104515" cy="0"/>
          </a:xfrm>
          <a:custGeom>
            <a:avLst/>
            <a:gdLst/>
            <a:ahLst/>
            <a:cxnLst/>
            <a:rect l="l" t="t" r="r" b="b"/>
            <a:pathLst>
              <a:path w="3104515">
                <a:moveTo>
                  <a:pt x="0" y="0"/>
                </a:moveTo>
                <a:lnTo>
                  <a:pt x="3104388" y="0"/>
                </a:lnTo>
              </a:path>
            </a:pathLst>
          </a:custGeom>
          <a:ln w="45720">
            <a:solidFill>
              <a:srgbClr val="FF0000"/>
            </a:solidFill>
          </a:ln>
        </p:spPr>
        <p:txBody>
          <a:bodyPr wrap="square" lIns="0" tIns="0" rIns="0" bIns="0" rtlCol="0"/>
          <a:lstStyle/>
          <a:p>
            <a:endParaRPr/>
          </a:p>
        </p:txBody>
      </p:sp>
      <p:sp>
        <p:nvSpPr>
          <p:cNvPr id="10" name="object 10"/>
          <p:cNvSpPr/>
          <p:nvPr/>
        </p:nvSpPr>
        <p:spPr>
          <a:xfrm>
            <a:off x="3150107" y="1318260"/>
            <a:ext cx="3104515" cy="0"/>
          </a:xfrm>
          <a:custGeom>
            <a:avLst/>
            <a:gdLst/>
            <a:ahLst/>
            <a:cxnLst/>
            <a:rect l="l" t="t" r="r" b="b"/>
            <a:pathLst>
              <a:path w="3104515">
                <a:moveTo>
                  <a:pt x="0" y="0"/>
                </a:moveTo>
                <a:lnTo>
                  <a:pt x="3104388" y="0"/>
                </a:lnTo>
              </a:path>
            </a:pathLst>
          </a:custGeom>
          <a:ln w="45720">
            <a:solidFill>
              <a:srgbClr val="76C2E4"/>
            </a:solidFill>
          </a:ln>
        </p:spPr>
        <p:txBody>
          <a:bodyPr wrap="square" lIns="0" tIns="0" rIns="0" bIns="0" rtlCol="0"/>
          <a:lstStyle/>
          <a:p>
            <a:endParaRPr/>
          </a:p>
        </p:txBody>
      </p:sp>
      <p:sp>
        <p:nvSpPr>
          <p:cNvPr id="11" name="object 11"/>
          <p:cNvSpPr/>
          <p:nvPr/>
        </p:nvSpPr>
        <p:spPr>
          <a:xfrm>
            <a:off x="0" y="1318260"/>
            <a:ext cx="3150235" cy="0"/>
          </a:xfrm>
          <a:custGeom>
            <a:avLst/>
            <a:gdLst/>
            <a:ahLst/>
            <a:cxnLst/>
            <a:rect l="l" t="t" r="r" b="b"/>
            <a:pathLst>
              <a:path w="3150235">
                <a:moveTo>
                  <a:pt x="0" y="0"/>
                </a:moveTo>
                <a:lnTo>
                  <a:pt x="3150108" y="0"/>
                </a:lnTo>
              </a:path>
            </a:pathLst>
          </a:custGeom>
          <a:ln w="45720">
            <a:solidFill>
              <a:srgbClr val="FBAF17"/>
            </a:solidFill>
          </a:ln>
        </p:spPr>
        <p:txBody>
          <a:bodyPr wrap="square" lIns="0" tIns="0" rIns="0" bIns="0" rtlCol="0"/>
          <a:lstStyle/>
          <a:p>
            <a:endParaRPr/>
          </a:p>
        </p:txBody>
      </p:sp>
      <p:sp>
        <p:nvSpPr>
          <p:cNvPr id="12" name="object 12"/>
          <p:cNvSpPr/>
          <p:nvPr/>
        </p:nvSpPr>
        <p:spPr>
          <a:xfrm>
            <a:off x="6242303" y="1318260"/>
            <a:ext cx="3104515" cy="0"/>
          </a:xfrm>
          <a:custGeom>
            <a:avLst/>
            <a:gdLst/>
            <a:ahLst/>
            <a:cxnLst/>
            <a:rect l="l" t="t" r="r" b="b"/>
            <a:pathLst>
              <a:path w="3104515">
                <a:moveTo>
                  <a:pt x="0" y="0"/>
                </a:moveTo>
                <a:lnTo>
                  <a:pt x="3104388" y="0"/>
                </a:lnTo>
              </a:path>
            </a:pathLst>
          </a:custGeom>
          <a:ln w="45720">
            <a:solidFill>
              <a:srgbClr val="FF0000"/>
            </a:solidFill>
          </a:ln>
        </p:spPr>
        <p:txBody>
          <a:bodyPr wrap="square" lIns="0" tIns="0" rIns="0" bIns="0" rtlCol="0"/>
          <a:lstStyle/>
          <a:p>
            <a:endParaRPr/>
          </a:p>
        </p:txBody>
      </p:sp>
      <p:sp>
        <p:nvSpPr>
          <p:cNvPr id="13" name="object 13"/>
          <p:cNvSpPr/>
          <p:nvPr/>
        </p:nvSpPr>
        <p:spPr>
          <a:xfrm>
            <a:off x="0" y="76198"/>
            <a:ext cx="12191999" cy="670559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4338982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407777" y="6625843"/>
            <a:ext cx="1706245" cy="193675"/>
          </a:xfrm>
          <a:prstGeom prst="rect">
            <a:avLst/>
          </a:prstGeom>
        </p:spPr>
        <p:txBody>
          <a:bodyPr vert="horz" wrap="square" lIns="0" tIns="12700" rIns="0" bIns="0" rtlCol="0">
            <a:spAutoFit/>
          </a:bodyPr>
          <a:lstStyle/>
          <a:p>
            <a:pPr marL="12700">
              <a:lnSpc>
                <a:spcPct val="100000"/>
              </a:lnSpc>
              <a:spcBef>
                <a:spcPts val="100"/>
              </a:spcBef>
            </a:pPr>
            <a:r>
              <a:rPr sz="1100" b="1" spc="-5" dirty="0">
                <a:solidFill>
                  <a:srgbClr val="0F1141"/>
                </a:solidFill>
                <a:latin typeface="Arial"/>
                <a:cs typeface="Arial"/>
              </a:rPr>
              <a:t>BITS </a:t>
            </a:r>
            <a:r>
              <a:rPr sz="1100" spc="-5" dirty="0">
                <a:solidFill>
                  <a:srgbClr val="0F1141"/>
                </a:solidFill>
                <a:latin typeface="Arial"/>
                <a:cs typeface="Arial"/>
              </a:rPr>
              <a:t>Pilani, Pilani</a:t>
            </a:r>
            <a:r>
              <a:rPr sz="1100" spc="-20" dirty="0">
                <a:solidFill>
                  <a:srgbClr val="0F1141"/>
                </a:solidFill>
                <a:latin typeface="Arial"/>
                <a:cs typeface="Arial"/>
              </a:rPr>
              <a:t> </a:t>
            </a:r>
            <a:r>
              <a:rPr sz="1100" dirty="0">
                <a:solidFill>
                  <a:srgbClr val="0F1141"/>
                </a:solidFill>
                <a:latin typeface="Arial"/>
                <a:cs typeface="Arial"/>
              </a:rPr>
              <a:t>Campus</a:t>
            </a:r>
            <a:endParaRPr sz="1100">
              <a:latin typeface="Arial"/>
              <a:cs typeface="Arial"/>
            </a:endParaRPr>
          </a:p>
        </p:txBody>
      </p:sp>
      <p:sp>
        <p:nvSpPr>
          <p:cNvPr id="3" name="object 3"/>
          <p:cNvSpPr/>
          <p:nvPr/>
        </p:nvSpPr>
        <p:spPr>
          <a:xfrm>
            <a:off x="6173723" y="6574535"/>
            <a:ext cx="3106420" cy="0"/>
          </a:xfrm>
          <a:custGeom>
            <a:avLst/>
            <a:gdLst/>
            <a:ahLst/>
            <a:cxnLst/>
            <a:rect l="l" t="t" r="r" b="b"/>
            <a:pathLst>
              <a:path w="3106420">
                <a:moveTo>
                  <a:pt x="0" y="0"/>
                </a:moveTo>
                <a:lnTo>
                  <a:pt x="3105912" y="0"/>
                </a:lnTo>
              </a:path>
            </a:pathLst>
          </a:custGeom>
          <a:ln w="48768">
            <a:solidFill>
              <a:srgbClr val="76C2E4"/>
            </a:solidFill>
          </a:ln>
        </p:spPr>
        <p:txBody>
          <a:bodyPr wrap="square" lIns="0" tIns="0" rIns="0" bIns="0" rtlCol="0"/>
          <a:lstStyle/>
          <a:p>
            <a:endParaRPr/>
          </a:p>
        </p:txBody>
      </p:sp>
      <p:sp>
        <p:nvSpPr>
          <p:cNvPr id="4" name="object 4"/>
          <p:cNvSpPr/>
          <p:nvPr/>
        </p:nvSpPr>
        <p:spPr>
          <a:xfrm>
            <a:off x="9211056" y="6573011"/>
            <a:ext cx="2981325" cy="0"/>
          </a:xfrm>
          <a:custGeom>
            <a:avLst/>
            <a:gdLst/>
            <a:ahLst/>
            <a:cxnLst/>
            <a:rect l="l" t="t" r="r" b="b"/>
            <a:pathLst>
              <a:path w="2981325">
                <a:moveTo>
                  <a:pt x="0" y="0"/>
                </a:moveTo>
                <a:lnTo>
                  <a:pt x="2980944" y="0"/>
                </a:lnTo>
              </a:path>
            </a:pathLst>
          </a:custGeom>
          <a:ln w="45720">
            <a:solidFill>
              <a:srgbClr val="E21C23"/>
            </a:solidFill>
          </a:ln>
        </p:spPr>
        <p:txBody>
          <a:bodyPr wrap="square" lIns="0" tIns="0" rIns="0" bIns="0" rtlCol="0"/>
          <a:lstStyle/>
          <a:p>
            <a:endParaRPr/>
          </a:p>
        </p:txBody>
      </p:sp>
      <p:sp>
        <p:nvSpPr>
          <p:cNvPr id="5" name="object 5"/>
          <p:cNvSpPr/>
          <p:nvPr/>
        </p:nvSpPr>
        <p:spPr>
          <a:xfrm>
            <a:off x="2779776" y="6574535"/>
            <a:ext cx="3441700" cy="0"/>
          </a:xfrm>
          <a:custGeom>
            <a:avLst/>
            <a:gdLst/>
            <a:ahLst/>
            <a:cxnLst/>
            <a:rect l="l" t="t" r="r" b="b"/>
            <a:pathLst>
              <a:path w="3441700">
                <a:moveTo>
                  <a:pt x="0" y="0"/>
                </a:moveTo>
                <a:lnTo>
                  <a:pt x="3441191" y="0"/>
                </a:lnTo>
              </a:path>
            </a:pathLst>
          </a:custGeom>
          <a:ln w="48768">
            <a:solidFill>
              <a:srgbClr val="FBAF17"/>
            </a:solidFill>
          </a:ln>
        </p:spPr>
        <p:txBody>
          <a:bodyPr wrap="square" lIns="0" tIns="0" rIns="0" bIns="0" rtlCol="0"/>
          <a:lstStyle/>
          <a:p>
            <a:endParaRPr/>
          </a:p>
        </p:txBody>
      </p:sp>
      <p:sp>
        <p:nvSpPr>
          <p:cNvPr id="6" name="object 6"/>
          <p:cNvSpPr/>
          <p:nvPr/>
        </p:nvSpPr>
        <p:spPr>
          <a:xfrm>
            <a:off x="8839200" y="0"/>
            <a:ext cx="2924555" cy="691896"/>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5993891" y="6576059"/>
            <a:ext cx="3106420" cy="0"/>
          </a:xfrm>
          <a:custGeom>
            <a:avLst/>
            <a:gdLst/>
            <a:ahLst/>
            <a:cxnLst/>
            <a:rect l="l" t="t" r="r" b="b"/>
            <a:pathLst>
              <a:path w="3106420">
                <a:moveTo>
                  <a:pt x="0" y="0"/>
                </a:moveTo>
                <a:lnTo>
                  <a:pt x="3105912" y="0"/>
                </a:lnTo>
              </a:path>
            </a:pathLst>
          </a:custGeom>
          <a:ln w="45720">
            <a:solidFill>
              <a:srgbClr val="76C2E4"/>
            </a:solidFill>
          </a:ln>
        </p:spPr>
        <p:txBody>
          <a:bodyPr wrap="square" lIns="0" tIns="0" rIns="0" bIns="0" rtlCol="0"/>
          <a:lstStyle/>
          <a:p>
            <a:endParaRPr/>
          </a:p>
        </p:txBody>
      </p:sp>
      <p:sp>
        <p:nvSpPr>
          <p:cNvPr id="8" name="object 8"/>
          <p:cNvSpPr/>
          <p:nvPr/>
        </p:nvSpPr>
        <p:spPr>
          <a:xfrm>
            <a:off x="2845307" y="6576059"/>
            <a:ext cx="3148965" cy="0"/>
          </a:xfrm>
          <a:custGeom>
            <a:avLst/>
            <a:gdLst/>
            <a:ahLst/>
            <a:cxnLst/>
            <a:rect l="l" t="t" r="r" b="b"/>
            <a:pathLst>
              <a:path w="3148965">
                <a:moveTo>
                  <a:pt x="0" y="0"/>
                </a:moveTo>
                <a:lnTo>
                  <a:pt x="3148584" y="0"/>
                </a:lnTo>
              </a:path>
            </a:pathLst>
          </a:custGeom>
          <a:ln w="45720">
            <a:solidFill>
              <a:srgbClr val="FBAF17"/>
            </a:solidFill>
          </a:ln>
        </p:spPr>
        <p:txBody>
          <a:bodyPr wrap="square" lIns="0" tIns="0" rIns="0" bIns="0" rtlCol="0"/>
          <a:lstStyle/>
          <a:p>
            <a:endParaRPr/>
          </a:p>
        </p:txBody>
      </p:sp>
      <p:sp>
        <p:nvSpPr>
          <p:cNvPr id="9" name="object 9"/>
          <p:cNvSpPr/>
          <p:nvPr/>
        </p:nvSpPr>
        <p:spPr>
          <a:xfrm>
            <a:off x="9087611" y="6576059"/>
            <a:ext cx="3104515" cy="0"/>
          </a:xfrm>
          <a:custGeom>
            <a:avLst/>
            <a:gdLst/>
            <a:ahLst/>
            <a:cxnLst/>
            <a:rect l="l" t="t" r="r" b="b"/>
            <a:pathLst>
              <a:path w="3104515">
                <a:moveTo>
                  <a:pt x="0" y="0"/>
                </a:moveTo>
                <a:lnTo>
                  <a:pt x="3104388" y="0"/>
                </a:lnTo>
              </a:path>
            </a:pathLst>
          </a:custGeom>
          <a:ln w="45720">
            <a:solidFill>
              <a:srgbClr val="FF0000"/>
            </a:solidFill>
          </a:ln>
        </p:spPr>
        <p:txBody>
          <a:bodyPr wrap="square" lIns="0" tIns="0" rIns="0" bIns="0" rtlCol="0"/>
          <a:lstStyle/>
          <a:p>
            <a:endParaRPr/>
          </a:p>
        </p:txBody>
      </p:sp>
      <p:sp>
        <p:nvSpPr>
          <p:cNvPr id="10" name="object 10"/>
          <p:cNvSpPr/>
          <p:nvPr/>
        </p:nvSpPr>
        <p:spPr>
          <a:xfrm>
            <a:off x="3150107" y="1318260"/>
            <a:ext cx="3104515" cy="0"/>
          </a:xfrm>
          <a:custGeom>
            <a:avLst/>
            <a:gdLst/>
            <a:ahLst/>
            <a:cxnLst/>
            <a:rect l="l" t="t" r="r" b="b"/>
            <a:pathLst>
              <a:path w="3104515">
                <a:moveTo>
                  <a:pt x="0" y="0"/>
                </a:moveTo>
                <a:lnTo>
                  <a:pt x="3104388" y="0"/>
                </a:lnTo>
              </a:path>
            </a:pathLst>
          </a:custGeom>
          <a:ln w="45720">
            <a:solidFill>
              <a:srgbClr val="76C2E4"/>
            </a:solidFill>
          </a:ln>
        </p:spPr>
        <p:txBody>
          <a:bodyPr wrap="square" lIns="0" tIns="0" rIns="0" bIns="0" rtlCol="0"/>
          <a:lstStyle/>
          <a:p>
            <a:endParaRPr/>
          </a:p>
        </p:txBody>
      </p:sp>
      <p:sp>
        <p:nvSpPr>
          <p:cNvPr id="11" name="object 11"/>
          <p:cNvSpPr/>
          <p:nvPr/>
        </p:nvSpPr>
        <p:spPr>
          <a:xfrm>
            <a:off x="0" y="1318260"/>
            <a:ext cx="3150235" cy="0"/>
          </a:xfrm>
          <a:custGeom>
            <a:avLst/>
            <a:gdLst/>
            <a:ahLst/>
            <a:cxnLst/>
            <a:rect l="l" t="t" r="r" b="b"/>
            <a:pathLst>
              <a:path w="3150235">
                <a:moveTo>
                  <a:pt x="0" y="0"/>
                </a:moveTo>
                <a:lnTo>
                  <a:pt x="3150108" y="0"/>
                </a:lnTo>
              </a:path>
            </a:pathLst>
          </a:custGeom>
          <a:ln w="45720">
            <a:solidFill>
              <a:srgbClr val="FBAF17"/>
            </a:solidFill>
          </a:ln>
        </p:spPr>
        <p:txBody>
          <a:bodyPr wrap="square" lIns="0" tIns="0" rIns="0" bIns="0" rtlCol="0"/>
          <a:lstStyle/>
          <a:p>
            <a:endParaRPr/>
          </a:p>
        </p:txBody>
      </p:sp>
      <p:sp>
        <p:nvSpPr>
          <p:cNvPr id="12" name="object 12"/>
          <p:cNvSpPr/>
          <p:nvPr/>
        </p:nvSpPr>
        <p:spPr>
          <a:xfrm>
            <a:off x="6242303" y="1318260"/>
            <a:ext cx="3104515" cy="0"/>
          </a:xfrm>
          <a:custGeom>
            <a:avLst/>
            <a:gdLst/>
            <a:ahLst/>
            <a:cxnLst/>
            <a:rect l="l" t="t" r="r" b="b"/>
            <a:pathLst>
              <a:path w="3104515">
                <a:moveTo>
                  <a:pt x="0" y="0"/>
                </a:moveTo>
                <a:lnTo>
                  <a:pt x="3104388" y="0"/>
                </a:lnTo>
              </a:path>
            </a:pathLst>
          </a:custGeom>
          <a:ln w="45720">
            <a:solidFill>
              <a:srgbClr val="FF0000"/>
            </a:solidFill>
          </a:ln>
        </p:spPr>
        <p:txBody>
          <a:bodyPr wrap="square" lIns="0" tIns="0" rIns="0" bIns="0" rtlCol="0"/>
          <a:lstStyle/>
          <a:p>
            <a:endParaRPr/>
          </a:p>
        </p:txBody>
      </p:sp>
      <p:sp>
        <p:nvSpPr>
          <p:cNvPr id="13" name="object 13"/>
          <p:cNvSpPr/>
          <p:nvPr/>
        </p:nvSpPr>
        <p:spPr>
          <a:xfrm>
            <a:off x="214884" y="147828"/>
            <a:ext cx="11762232" cy="656234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68271564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420477" y="6651825"/>
            <a:ext cx="1680845" cy="156845"/>
          </a:xfrm>
          <a:prstGeom prst="rect">
            <a:avLst/>
          </a:prstGeom>
        </p:spPr>
        <p:txBody>
          <a:bodyPr vert="horz" wrap="square" lIns="0" tIns="0" rIns="0" bIns="0" rtlCol="0">
            <a:spAutoFit/>
          </a:bodyPr>
          <a:lstStyle/>
          <a:p>
            <a:pPr>
              <a:lnSpc>
                <a:spcPts val="1220"/>
              </a:lnSpc>
            </a:pPr>
            <a:r>
              <a:rPr sz="1100" b="1" spc="-5" dirty="0">
                <a:solidFill>
                  <a:srgbClr val="0F1141"/>
                </a:solidFill>
                <a:latin typeface="Arial"/>
                <a:cs typeface="Arial"/>
              </a:rPr>
              <a:t>BITS </a:t>
            </a:r>
            <a:r>
              <a:rPr sz="1100" spc="-5" dirty="0">
                <a:solidFill>
                  <a:srgbClr val="0F1141"/>
                </a:solidFill>
                <a:latin typeface="Arial"/>
                <a:cs typeface="Arial"/>
              </a:rPr>
              <a:t>Pilani, Pilani</a:t>
            </a:r>
            <a:r>
              <a:rPr sz="1100" spc="-25" dirty="0">
                <a:solidFill>
                  <a:srgbClr val="0F1141"/>
                </a:solidFill>
                <a:latin typeface="Arial"/>
                <a:cs typeface="Arial"/>
              </a:rPr>
              <a:t> </a:t>
            </a:r>
            <a:r>
              <a:rPr sz="1100" dirty="0">
                <a:solidFill>
                  <a:srgbClr val="0F1141"/>
                </a:solidFill>
                <a:latin typeface="Arial"/>
                <a:cs typeface="Arial"/>
              </a:rPr>
              <a:t>Campus</a:t>
            </a:r>
            <a:endParaRPr sz="1100">
              <a:latin typeface="Arial"/>
              <a:cs typeface="Arial"/>
            </a:endParaRPr>
          </a:p>
        </p:txBody>
      </p:sp>
      <p:sp>
        <p:nvSpPr>
          <p:cNvPr id="3" name="object 3"/>
          <p:cNvSpPr/>
          <p:nvPr/>
        </p:nvSpPr>
        <p:spPr>
          <a:xfrm>
            <a:off x="6173723" y="6574535"/>
            <a:ext cx="3106420" cy="0"/>
          </a:xfrm>
          <a:custGeom>
            <a:avLst/>
            <a:gdLst/>
            <a:ahLst/>
            <a:cxnLst/>
            <a:rect l="l" t="t" r="r" b="b"/>
            <a:pathLst>
              <a:path w="3106420">
                <a:moveTo>
                  <a:pt x="0" y="0"/>
                </a:moveTo>
                <a:lnTo>
                  <a:pt x="3105912" y="0"/>
                </a:lnTo>
              </a:path>
            </a:pathLst>
          </a:custGeom>
          <a:ln w="48768">
            <a:solidFill>
              <a:srgbClr val="76C2E4"/>
            </a:solidFill>
          </a:ln>
        </p:spPr>
        <p:txBody>
          <a:bodyPr wrap="square" lIns="0" tIns="0" rIns="0" bIns="0" rtlCol="0"/>
          <a:lstStyle/>
          <a:p>
            <a:endParaRPr/>
          </a:p>
        </p:txBody>
      </p:sp>
      <p:sp>
        <p:nvSpPr>
          <p:cNvPr id="4" name="object 4"/>
          <p:cNvSpPr/>
          <p:nvPr/>
        </p:nvSpPr>
        <p:spPr>
          <a:xfrm>
            <a:off x="9211056" y="6573011"/>
            <a:ext cx="2981325" cy="0"/>
          </a:xfrm>
          <a:custGeom>
            <a:avLst/>
            <a:gdLst/>
            <a:ahLst/>
            <a:cxnLst/>
            <a:rect l="l" t="t" r="r" b="b"/>
            <a:pathLst>
              <a:path w="2981325">
                <a:moveTo>
                  <a:pt x="0" y="0"/>
                </a:moveTo>
                <a:lnTo>
                  <a:pt x="2980944" y="0"/>
                </a:lnTo>
              </a:path>
            </a:pathLst>
          </a:custGeom>
          <a:ln w="45720">
            <a:solidFill>
              <a:srgbClr val="E21C23"/>
            </a:solidFill>
          </a:ln>
        </p:spPr>
        <p:txBody>
          <a:bodyPr wrap="square" lIns="0" tIns="0" rIns="0" bIns="0" rtlCol="0"/>
          <a:lstStyle/>
          <a:p>
            <a:endParaRPr/>
          </a:p>
        </p:txBody>
      </p:sp>
      <p:sp>
        <p:nvSpPr>
          <p:cNvPr id="5" name="object 5"/>
          <p:cNvSpPr/>
          <p:nvPr/>
        </p:nvSpPr>
        <p:spPr>
          <a:xfrm>
            <a:off x="2779776" y="6574535"/>
            <a:ext cx="3441700" cy="0"/>
          </a:xfrm>
          <a:custGeom>
            <a:avLst/>
            <a:gdLst/>
            <a:ahLst/>
            <a:cxnLst/>
            <a:rect l="l" t="t" r="r" b="b"/>
            <a:pathLst>
              <a:path w="3441700">
                <a:moveTo>
                  <a:pt x="0" y="0"/>
                </a:moveTo>
                <a:lnTo>
                  <a:pt x="3441191" y="0"/>
                </a:lnTo>
              </a:path>
            </a:pathLst>
          </a:custGeom>
          <a:ln w="48768">
            <a:solidFill>
              <a:srgbClr val="FBAF17"/>
            </a:solidFill>
          </a:ln>
        </p:spPr>
        <p:txBody>
          <a:bodyPr wrap="square" lIns="0" tIns="0" rIns="0" bIns="0" rtlCol="0"/>
          <a:lstStyle/>
          <a:p>
            <a:endParaRPr/>
          </a:p>
        </p:txBody>
      </p:sp>
      <p:sp>
        <p:nvSpPr>
          <p:cNvPr id="6" name="object 6"/>
          <p:cNvSpPr/>
          <p:nvPr/>
        </p:nvSpPr>
        <p:spPr>
          <a:xfrm>
            <a:off x="8839200" y="0"/>
            <a:ext cx="2924555" cy="691896"/>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5993891" y="6576059"/>
            <a:ext cx="3106420" cy="0"/>
          </a:xfrm>
          <a:custGeom>
            <a:avLst/>
            <a:gdLst/>
            <a:ahLst/>
            <a:cxnLst/>
            <a:rect l="l" t="t" r="r" b="b"/>
            <a:pathLst>
              <a:path w="3106420">
                <a:moveTo>
                  <a:pt x="0" y="0"/>
                </a:moveTo>
                <a:lnTo>
                  <a:pt x="3105912" y="0"/>
                </a:lnTo>
              </a:path>
            </a:pathLst>
          </a:custGeom>
          <a:ln w="45720">
            <a:solidFill>
              <a:srgbClr val="76C2E4"/>
            </a:solidFill>
          </a:ln>
        </p:spPr>
        <p:txBody>
          <a:bodyPr wrap="square" lIns="0" tIns="0" rIns="0" bIns="0" rtlCol="0"/>
          <a:lstStyle/>
          <a:p>
            <a:endParaRPr/>
          </a:p>
        </p:txBody>
      </p:sp>
      <p:sp>
        <p:nvSpPr>
          <p:cNvPr id="8" name="object 8"/>
          <p:cNvSpPr/>
          <p:nvPr/>
        </p:nvSpPr>
        <p:spPr>
          <a:xfrm>
            <a:off x="2845307" y="6576059"/>
            <a:ext cx="3148965" cy="0"/>
          </a:xfrm>
          <a:custGeom>
            <a:avLst/>
            <a:gdLst/>
            <a:ahLst/>
            <a:cxnLst/>
            <a:rect l="l" t="t" r="r" b="b"/>
            <a:pathLst>
              <a:path w="3148965">
                <a:moveTo>
                  <a:pt x="0" y="0"/>
                </a:moveTo>
                <a:lnTo>
                  <a:pt x="3148584" y="0"/>
                </a:lnTo>
              </a:path>
            </a:pathLst>
          </a:custGeom>
          <a:ln w="45720">
            <a:solidFill>
              <a:srgbClr val="FBAF17"/>
            </a:solidFill>
          </a:ln>
        </p:spPr>
        <p:txBody>
          <a:bodyPr wrap="square" lIns="0" tIns="0" rIns="0" bIns="0" rtlCol="0"/>
          <a:lstStyle/>
          <a:p>
            <a:endParaRPr/>
          </a:p>
        </p:txBody>
      </p:sp>
      <p:sp>
        <p:nvSpPr>
          <p:cNvPr id="9" name="object 9"/>
          <p:cNvSpPr/>
          <p:nvPr/>
        </p:nvSpPr>
        <p:spPr>
          <a:xfrm>
            <a:off x="9087611" y="6576059"/>
            <a:ext cx="3104515" cy="0"/>
          </a:xfrm>
          <a:custGeom>
            <a:avLst/>
            <a:gdLst/>
            <a:ahLst/>
            <a:cxnLst/>
            <a:rect l="l" t="t" r="r" b="b"/>
            <a:pathLst>
              <a:path w="3104515">
                <a:moveTo>
                  <a:pt x="0" y="0"/>
                </a:moveTo>
                <a:lnTo>
                  <a:pt x="3104388" y="0"/>
                </a:lnTo>
              </a:path>
            </a:pathLst>
          </a:custGeom>
          <a:ln w="45720">
            <a:solidFill>
              <a:srgbClr val="FF0000"/>
            </a:solidFill>
          </a:ln>
        </p:spPr>
        <p:txBody>
          <a:bodyPr wrap="square" lIns="0" tIns="0" rIns="0" bIns="0" rtlCol="0"/>
          <a:lstStyle/>
          <a:p>
            <a:endParaRPr/>
          </a:p>
        </p:txBody>
      </p:sp>
      <p:sp>
        <p:nvSpPr>
          <p:cNvPr id="10" name="object 10"/>
          <p:cNvSpPr/>
          <p:nvPr/>
        </p:nvSpPr>
        <p:spPr>
          <a:xfrm>
            <a:off x="3150107" y="1318260"/>
            <a:ext cx="3104515" cy="0"/>
          </a:xfrm>
          <a:custGeom>
            <a:avLst/>
            <a:gdLst/>
            <a:ahLst/>
            <a:cxnLst/>
            <a:rect l="l" t="t" r="r" b="b"/>
            <a:pathLst>
              <a:path w="3104515">
                <a:moveTo>
                  <a:pt x="0" y="0"/>
                </a:moveTo>
                <a:lnTo>
                  <a:pt x="3104388" y="0"/>
                </a:lnTo>
              </a:path>
            </a:pathLst>
          </a:custGeom>
          <a:ln w="45720">
            <a:solidFill>
              <a:srgbClr val="76C2E4"/>
            </a:solidFill>
          </a:ln>
        </p:spPr>
        <p:txBody>
          <a:bodyPr wrap="square" lIns="0" tIns="0" rIns="0" bIns="0" rtlCol="0"/>
          <a:lstStyle/>
          <a:p>
            <a:endParaRPr/>
          </a:p>
        </p:txBody>
      </p:sp>
      <p:sp>
        <p:nvSpPr>
          <p:cNvPr id="11" name="object 11"/>
          <p:cNvSpPr/>
          <p:nvPr/>
        </p:nvSpPr>
        <p:spPr>
          <a:xfrm>
            <a:off x="0" y="1318260"/>
            <a:ext cx="3150235" cy="0"/>
          </a:xfrm>
          <a:custGeom>
            <a:avLst/>
            <a:gdLst/>
            <a:ahLst/>
            <a:cxnLst/>
            <a:rect l="l" t="t" r="r" b="b"/>
            <a:pathLst>
              <a:path w="3150235">
                <a:moveTo>
                  <a:pt x="0" y="0"/>
                </a:moveTo>
                <a:lnTo>
                  <a:pt x="3150108" y="0"/>
                </a:lnTo>
              </a:path>
            </a:pathLst>
          </a:custGeom>
          <a:ln w="45720">
            <a:solidFill>
              <a:srgbClr val="FBAF17"/>
            </a:solidFill>
          </a:ln>
        </p:spPr>
        <p:txBody>
          <a:bodyPr wrap="square" lIns="0" tIns="0" rIns="0" bIns="0" rtlCol="0"/>
          <a:lstStyle/>
          <a:p>
            <a:endParaRPr/>
          </a:p>
        </p:txBody>
      </p:sp>
      <p:sp>
        <p:nvSpPr>
          <p:cNvPr id="12" name="object 12"/>
          <p:cNvSpPr/>
          <p:nvPr/>
        </p:nvSpPr>
        <p:spPr>
          <a:xfrm>
            <a:off x="6242303" y="1318260"/>
            <a:ext cx="3104515" cy="0"/>
          </a:xfrm>
          <a:custGeom>
            <a:avLst/>
            <a:gdLst/>
            <a:ahLst/>
            <a:cxnLst/>
            <a:rect l="l" t="t" r="r" b="b"/>
            <a:pathLst>
              <a:path w="3104515">
                <a:moveTo>
                  <a:pt x="0" y="0"/>
                </a:moveTo>
                <a:lnTo>
                  <a:pt x="3104388" y="0"/>
                </a:lnTo>
              </a:path>
            </a:pathLst>
          </a:custGeom>
          <a:ln w="45720">
            <a:solidFill>
              <a:srgbClr val="FF0000"/>
            </a:solidFill>
          </a:ln>
        </p:spPr>
        <p:txBody>
          <a:bodyPr wrap="square" lIns="0" tIns="0" rIns="0" bIns="0" rtlCol="0"/>
          <a:lstStyle/>
          <a:p>
            <a:endParaRPr/>
          </a:p>
        </p:txBody>
      </p:sp>
      <p:sp>
        <p:nvSpPr>
          <p:cNvPr id="13" name="object 13"/>
          <p:cNvSpPr/>
          <p:nvPr/>
        </p:nvSpPr>
        <p:spPr>
          <a:xfrm>
            <a:off x="0" y="0"/>
            <a:ext cx="12191999" cy="685799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16259618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420477" y="6651825"/>
            <a:ext cx="1680845" cy="156845"/>
          </a:xfrm>
          <a:prstGeom prst="rect">
            <a:avLst/>
          </a:prstGeom>
        </p:spPr>
        <p:txBody>
          <a:bodyPr vert="horz" wrap="square" lIns="0" tIns="0" rIns="0" bIns="0" rtlCol="0">
            <a:spAutoFit/>
          </a:bodyPr>
          <a:lstStyle/>
          <a:p>
            <a:pPr>
              <a:lnSpc>
                <a:spcPts val="1220"/>
              </a:lnSpc>
            </a:pPr>
            <a:r>
              <a:rPr sz="1100" b="1" spc="-5" dirty="0">
                <a:solidFill>
                  <a:srgbClr val="0F1141"/>
                </a:solidFill>
                <a:latin typeface="Arial"/>
                <a:cs typeface="Arial"/>
              </a:rPr>
              <a:t>BITS </a:t>
            </a:r>
            <a:r>
              <a:rPr sz="1100" spc="-5" dirty="0">
                <a:solidFill>
                  <a:srgbClr val="0F1141"/>
                </a:solidFill>
                <a:latin typeface="Arial"/>
                <a:cs typeface="Arial"/>
              </a:rPr>
              <a:t>Pilani, Pilani</a:t>
            </a:r>
            <a:r>
              <a:rPr sz="1100" spc="-25" dirty="0">
                <a:solidFill>
                  <a:srgbClr val="0F1141"/>
                </a:solidFill>
                <a:latin typeface="Arial"/>
                <a:cs typeface="Arial"/>
              </a:rPr>
              <a:t> </a:t>
            </a:r>
            <a:r>
              <a:rPr sz="1100" dirty="0">
                <a:solidFill>
                  <a:srgbClr val="0F1141"/>
                </a:solidFill>
                <a:latin typeface="Arial"/>
                <a:cs typeface="Arial"/>
              </a:rPr>
              <a:t>Campus</a:t>
            </a:r>
            <a:endParaRPr sz="1100">
              <a:latin typeface="Arial"/>
              <a:cs typeface="Arial"/>
            </a:endParaRPr>
          </a:p>
        </p:txBody>
      </p:sp>
      <p:sp>
        <p:nvSpPr>
          <p:cNvPr id="3" name="object 3"/>
          <p:cNvSpPr/>
          <p:nvPr/>
        </p:nvSpPr>
        <p:spPr>
          <a:xfrm>
            <a:off x="6173723" y="6574535"/>
            <a:ext cx="3106420" cy="0"/>
          </a:xfrm>
          <a:custGeom>
            <a:avLst/>
            <a:gdLst/>
            <a:ahLst/>
            <a:cxnLst/>
            <a:rect l="l" t="t" r="r" b="b"/>
            <a:pathLst>
              <a:path w="3106420">
                <a:moveTo>
                  <a:pt x="0" y="0"/>
                </a:moveTo>
                <a:lnTo>
                  <a:pt x="3105912" y="0"/>
                </a:lnTo>
              </a:path>
            </a:pathLst>
          </a:custGeom>
          <a:ln w="48768">
            <a:solidFill>
              <a:srgbClr val="76C2E4"/>
            </a:solidFill>
          </a:ln>
        </p:spPr>
        <p:txBody>
          <a:bodyPr wrap="square" lIns="0" tIns="0" rIns="0" bIns="0" rtlCol="0"/>
          <a:lstStyle/>
          <a:p>
            <a:endParaRPr/>
          </a:p>
        </p:txBody>
      </p:sp>
      <p:sp>
        <p:nvSpPr>
          <p:cNvPr id="4" name="object 4"/>
          <p:cNvSpPr/>
          <p:nvPr/>
        </p:nvSpPr>
        <p:spPr>
          <a:xfrm>
            <a:off x="9211056" y="6573011"/>
            <a:ext cx="2981325" cy="0"/>
          </a:xfrm>
          <a:custGeom>
            <a:avLst/>
            <a:gdLst/>
            <a:ahLst/>
            <a:cxnLst/>
            <a:rect l="l" t="t" r="r" b="b"/>
            <a:pathLst>
              <a:path w="2981325">
                <a:moveTo>
                  <a:pt x="0" y="0"/>
                </a:moveTo>
                <a:lnTo>
                  <a:pt x="2980944" y="0"/>
                </a:lnTo>
              </a:path>
            </a:pathLst>
          </a:custGeom>
          <a:ln w="45720">
            <a:solidFill>
              <a:srgbClr val="E21C23"/>
            </a:solidFill>
          </a:ln>
        </p:spPr>
        <p:txBody>
          <a:bodyPr wrap="square" lIns="0" tIns="0" rIns="0" bIns="0" rtlCol="0"/>
          <a:lstStyle/>
          <a:p>
            <a:endParaRPr/>
          </a:p>
        </p:txBody>
      </p:sp>
      <p:sp>
        <p:nvSpPr>
          <p:cNvPr id="5" name="object 5"/>
          <p:cNvSpPr/>
          <p:nvPr/>
        </p:nvSpPr>
        <p:spPr>
          <a:xfrm>
            <a:off x="2779776" y="6574535"/>
            <a:ext cx="3441700" cy="0"/>
          </a:xfrm>
          <a:custGeom>
            <a:avLst/>
            <a:gdLst/>
            <a:ahLst/>
            <a:cxnLst/>
            <a:rect l="l" t="t" r="r" b="b"/>
            <a:pathLst>
              <a:path w="3441700">
                <a:moveTo>
                  <a:pt x="0" y="0"/>
                </a:moveTo>
                <a:lnTo>
                  <a:pt x="3441191" y="0"/>
                </a:lnTo>
              </a:path>
            </a:pathLst>
          </a:custGeom>
          <a:ln w="48768">
            <a:solidFill>
              <a:srgbClr val="FBAF17"/>
            </a:solidFill>
          </a:ln>
        </p:spPr>
        <p:txBody>
          <a:bodyPr wrap="square" lIns="0" tIns="0" rIns="0" bIns="0" rtlCol="0"/>
          <a:lstStyle/>
          <a:p>
            <a:endParaRPr/>
          </a:p>
        </p:txBody>
      </p:sp>
      <p:sp>
        <p:nvSpPr>
          <p:cNvPr id="6" name="object 6"/>
          <p:cNvSpPr/>
          <p:nvPr/>
        </p:nvSpPr>
        <p:spPr>
          <a:xfrm>
            <a:off x="8839200" y="0"/>
            <a:ext cx="2924555" cy="691896"/>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5993891" y="6576059"/>
            <a:ext cx="3106420" cy="0"/>
          </a:xfrm>
          <a:custGeom>
            <a:avLst/>
            <a:gdLst/>
            <a:ahLst/>
            <a:cxnLst/>
            <a:rect l="l" t="t" r="r" b="b"/>
            <a:pathLst>
              <a:path w="3106420">
                <a:moveTo>
                  <a:pt x="0" y="0"/>
                </a:moveTo>
                <a:lnTo>
                  <a:pt x="3105912" y="0"/>
                </a:lnTo>
              </a:path>
            </a:pathLst>
          </a:custGeom>
          <a:ln w="45720">
            <a:solidFill>
              <a:srgbClr val="76C2E4"/>
            </a:solidFill>
          </a:ln>
        </p:spPr>
        <p:txBody>
          <a:bodyPr wrap="square" lIns="0" tIns="0" rIns="0" bIns="0" rtlCol="0"/>
          <a:lstStyle/>
          <a:p>
            <a:endParaRPr/>
          </a:p>
        </p:txBody>
      </p:sp>
      <p:sp>
        <p:nvSpPr>
          <p:cNvPr id="8" name="object 8"/>
          <p:cNvSpPr/>
          <p:nvPr/>
        </p:nvSpPr>
        <p:spPr>
          <a:xfrm>
            <a:off x="2845307" y="6576059"/>
            <a:ext cx="3148965" cy="0"/>
          </a:xfrm>
          <a:custGeom>
            <a:avLst/>
            <a:gdLst/>
            <a:ahLst/>
            <a:cxnLst/>
            <a:rect l="l" t="t" r="r" b="b"/>
            <a:pathLst>
              <a:path w="3148965">
                <a:moveTo>
                  <a:pt x="0" y="0"/>
                </a:moveTo>
                <a:lnTo>
                  <a:pt x="3148584" y="0"/>
                </a:lnTo>
              </a:path>
            </a:pathLst>
          </a:custGeom>
          <a:ln w="45720">
            <a:solidFill>
              <a:srgbClr val="FBAF17"/>
            </a:solidFill>
          </a:ln>
        </p:spPr>
        <p:txBody>
          <a:bodyPr wrap="square" lIns="0" tIns="0" rIns="0" bIns="0" rtlCol="0"/>
          <a:lstStyle/>
          <a:p>
            <a:endParaRPr/>
          </a:p>
        </p:txBody>
      </p:sp>
      <p:sp>
        <p:nvSpPr>
          <p:cNvPr id="9" name="object 9"/>
          <p:cNvSpPr/>
          <p:nvPr/>
        </p:nvSpPr>
        <p:spPr>
          <a:xfrm>
            <a:off x="9087611" y="6576059"/>
            <a:ext cx="3104515" cy="0"/>
          </a:xfrm>
          <a:custGeom>
            <a:avLst/>
            <a:gdLst/>
            <a:ahLst/>
            <a:cxnLst/>
            <a:rect l="l" t="t" r="r" b="b"/>
            <a:pathLst>
              <a:path w="3104515">
                <a:moveTo>
                  <a:pt x="0" y="0"/>
                </a:moveTo>
                <a:lnTo>
                  <a:pt x="3104388" y="0"/>
                </a:lnTo>
              </a:path>
            </a:pathLst>
          </a:custGeom>
          <a:ln w="45720">
            <a:solidFill>
              <a:srgbClr val="FF0000"/>
            </a:solidFill>
          </a:ln>
        </p:spPr>
        <p:txBody>
          <a:bodyPr wrap="square" lIns="0" tIns="0" rIns="0" bIns="0" rtlCol="0"/>
          <a:lstStyle/>
          <a:p>
            <a:endParaRPr/>
          </a:p>
        </p:txBody>
      </p:sp>
      <p:sp>
        <p:nvSpPr>
          <p:cNvPr id="10" name="object 10"/>
          <p:cNvSpPr/>
          <p:nvPr/>
        </p:nvSpPr>
        <p:spPr>
          <a:xfrm>
            <a:off x="3150107" y="1318260"/>
            <a:ext cx="3104515" cy="0"/>
          </a:xfrm>
          <a:custGeom>
            <a:avLst/>
            <a:gdLst/>
            <a:ahLst/>
            <a:cxnLst/>
            <a:rect l="l" t="t" r="r" b="b"/>
            <a:pathLst>
              <a:path w="3104515">
                <a:moveTo>
                  <a:pt x="0" y="0"/>
                </a:moveTo>
                <a:lnTo>
                  <a:pt x="3104388" y="0"/>
                </a:lnTo>
              </a:path>
            </a:pathLst>
          </a:custGeom>
          <a:ln w="45720">
            <a:solidFill>
              <a:srgbClr val="76C2E4"/>
            </a:solidFill>
          </a:ln>
        </p:spPr>
        <p:txBody>
          <a:bodyPr wrap="square" lIns="0" tIns="0" rIns="0" bIns="0" rtlCol="0"/>
          <a:lstStyle/>
          <a:p>
            <a:endParaRPr/>
          </a:p>
        </p:txBody>
      </p:sp>
      <p:sp>
        <p:nvSpPr>
          <p:cNvPr id="11" name="object 11"/>
          <p:cNvSpPr/>
          <p:nvPr/>
        </p:nvSpPr>
        <p:spPr>
          <a:xfrm>
            <a:off x="0" y="1318260"/>
            <a:ext cx="3150235" cy="0"/>
          </a:xfrm>
          <a:custGeom>
            <a:avLst/>
            <a:gdLst/>
            <a:ahLst/>
            <a:cxnLst/>
            <a:rect l="l" t="t" r="r" b="b"/>
            <a:pathLst>
              <a:path w="3150235">
                <a:moveTo>
                  <a:pt x="0" y="0"/>
                </a:moveTo>
                <a:lnTo>
                  <a:pt x="3150108" y="0"/>
                </a:lnTo>
              </a:path>
            </a:pathLst>
          </a:custGeom>
          <a:ln w="45720">
            <a:solidFill>
              <a:srgbClr val="FBAF17"/>
            </a:solidFill>
          </a:ln>
        </p:spPr>
        <p:txBody>
          <a:bodyPr wrap="square" lIns="0" tIns="0" rIns="0" bIns="0" rtlCol="0"/>
          <a:lstStyle/>
          <a:p>
            <a:endParaRPr/>
          </a:p>
        </p:txBody>
      </p:sp>
      <p:sp>
        <p:nvSpPr>
          <p:cNvPr id="12" name="object 12"/>
          <p:cNvSpPr/>
          <p:nvPr/>
        </p:nvSpPr>
        <p:spPr>
          <a:xfrm>
            <a:off x="6242303" y="1318260"/>
            <a:ext cx="3104515" cy="0"/>
          </a:xfrm>
          <a:custGeom>
            <a:avLst/>
            <a:gdLst/>
            <a:ahLst/>
            <a:cxnLst/>
            <a:rect l="l" t="t" r="r" b="b"/>
            <a:pathLst>
              <a:path w="3104515">
                <a:moveTo>
                  <a:pt x="0" y="0"/>
                </a:moveTo>
                <a:lnTo>
                  <a:pt x="3104388" y="0"/>
                </a:lnTo>
              </a:path>
            </a:pathLst>
          </a:custGeom>
          <a:ln w="45720">
            <a:solidFill>
              <a:srgbClr val="FF0000"/>
            </a:solidFill>
          </a:ln>
        </p:spPr>
        <p:txBody>
          <a:bodyPr wrap="square" lIns="0" tIns="0" rIns="0" bIns="0" rtlCol="0"/>
          <a:lstStyle/>
          <a:p>
            <a:endParaRPr/>
          </a:p>
        </p:txBody>
      </p:sp>
      <p:sp>
        <p:nvSpPr>
          <p:cNvPr id="13" name="object 13"/>
          <p:cNvSpPr/>
          <p:nvPr/>
        </p:nvSpPr>
        <p:spPr>
          <a:xfrm>
            <a:off x="0" y="0"/>
            <a:ext cx="12191999" cy="6857997"/>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58683100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420477" y="6651825"/>
            <a:ext cx="1680845" cy="156845"/>
          </a:xfrm>
          <a:prstGeom prst="rect">
            <a:avLst/>
          </a:prstGeom>
        </p:spPr>
        <p:txBody>
          <a:bodyPr vert="horz" wrap="square" lIns="0" tIns="0" rIns="0" bIns="0" rtlCol="0">
            <a:spAutoFit/>
          </a:bodyPr>
          <a:lstStyle/>
          <a:p>
            <a:pPr>
              <a:lnSpc>
                <a:spcPts val="1220"/>
              </a:lnSpc>
            </a:pPr>
            <a:r>
              <a:rPr sz="1100" b="1" spc="-5" dirty="0">
                <a:solidFill>
                  <a:srgbClr val="0F1141"/>
                </a:solidFill>
                <a:latin typeface="Arial"/>
                <a:cs typeface="Arial"/>
              </a:rPr>
              <a:t>BITS </a:t>
            </a:r>
            <a:r>
              <a:rPr sz="1100" spc="-5" dirty="0">
                <a:solidFill>
                  <a:srgbClr val="0F1141"/>
                </a:solidFill>
                <a:latin typeface="Arial"/>
                <a:cs typeface="Arial"/>
              </a:rPr>
              <a:t>Pilani, Pilani</a:t>
            </a:r>
            <a:r>
              <a:rPr sz="1100" spc="-25" dirty="0">
                <a:solidFill>
                  <a:srgbClr val="0F1141"/>
                </a:solidFill>
                <a:latin typeface="Arial"/>
                <a:cs typeface="Arial"/>
              </a:rPr>
              <a:t> </a:t>
            </a:r>
            <a:r>
              <a:rPr sz="1100" dirty="0">
                <a:solidFill>
                  <a:srgbClr val="0F1141"/>
                </a:solidFill>
                <a:latin typeface="Arial"/>
                <a:cs typeface="Arial"/>
              </a:rPr>
              <a:t>Campus</a:t>
            </a:r>
            <a:endParaRPr sz="1100">
              <a:latin typeface="Arial"/>
              <a:cs typeface="Arial"/>
            </a:endParaRPr>
          </a:p>
        </p:txBody>
      </p:sp>
      <p:sp>
        <p:nvSpPr>
          <p:cNvPr id="3" name="object 3"/>
          <p:cNvSpPr/>
          <p:nvPr/>
        </p:nvSpPr>
        <p:spPr>
          <a:xfrm>
            <a:off x="6173723" y="6574535"/>
            <a:ext cx="3106420" cy="0"/>
          </a:xfrm>
          <a:custGeom>
            <a:avLst/>
            <a:gdLst/>
            <a:ahLst/>
            <a:cxnLst/>
            <a:rect l="l" t="t" r="r" b="b"/>
            <a:pathLst>
              <a:path w="3106420">
                <a:moveTo>
                  <a:pt x="0" y="0"/>
                </a:moveTo>
                <a:lnTo>
                  <a:pt x="3105912" y="0"/>
                </a:lnTo>
              </a:path>
            </a:pathLst>
          </a:custGeom>
          <a:ln w="48768">
            <a:solidFill>
              <a:srgbClr val="76C2E4"/>
            </a:solidFill>
          </a:ln>
        </p:spPr>
        <p:txBody>
          <a:bodyPr wrap="square" lIns="0" tIns="0" rIns="0" bIns="0" rtlCol="0"/>
          <a:lstStyle/>
          <a:p>
            <a:endParaRPr/>
          </a:p>
        </p:txBody>
      </p:sp>
      <p:sp>
        <p:nvSpPr>
          <p:cNvPr id="4" name="object 4"/>
          <p:cNvSpPr/>
          <p:nvPr/>
        </p:nvSpPr>
        <p:spPr>
          <a:xfrm>
            <a:off x="9211056" y="6573011"/>
            <a:ext cx="2981325" cy="0"/>
          </a:xfrm>
          <a:custGeom>
            <a:avLst/>
            <a:gdLst/>
            <a:ahLst/>
            <a:cxnLst/>
            <a:rect l="l" t="t" r="r" b="b"/>
            <a:pathLst>
              <a:path w="2981325">
                <a:moveTo>
                  <a:pt x="0" y="0"/>
                </a:moveTo>
                <a:lnTo>
                  <a:pt x="2980944" y="0"/>
                </a:lnTo>
              </a:path>
            </a:pathLst>
          </a:custGeom>
          <a:ln w="45720">
            <a:solidFill>
              <a:srgbClr val="E21C23"/>
            </a:solidFill>
          </a:ln>
        </p:spPr>
        <p:txBody>
          <a:bodyPr wrap="square" lIns="0" tIns="0" rIns="0" bIns="0" rtlCol="0"/>
          <a:lstStyle/>
          <a:p>
            <a:endParaRPr/>
          </a:p>
        </p:txBody>
      </p:sp>
      <p:sp>
        <p:nvSpPr>
          <p:cNvPr id="5" name="object 5"/>
          <p:cNvSpPr/>
          <p:nvPr/>
        </p:nvSpPr>
        <p:spPr>
          <a:xfrm>
            <a:off x="2779776" y="6574535"/>
            <a:ext cx="3441700" cy="0"/>
          </a:xfrm>
          <a:custGeom>
            <a:avLst/>
            <a:gdLst/>
            <a:ahLst/>
            <a:cxnLst/>
            <a:rect l="l" t="t" r="r" b="b"/>
            <a:pathLst>
              <a:path w="3441700">
                <a:moveTo>
                  <a:pt x="0" y="0"/>
                </a:moveTo>
                <a:lnTo>
                  <a:pt x="3441191" y="0"/>
                </a:lnTo>
              </a:path>
            </a:pathLst>
          </a:custGeom>
          <a:ln w="48768">
            <a:solidFill>
              <a:srgbClr val="FBAF17"/>
            </a:solidFill>
          </a:ln>
        </p:spPr>
        <p:txBody>
          <a:bodyPr wrap="square" lIns="0" tIns="0" rIns="0" bIns="0" rtlCol="0"/>
          <a:lstStyle/>
          <a:p>
            <a:endParaRPr/>
          </a:p>
        </p:txBody>
      </p:sp>
      <p:sp>
        <p:nvSpPr>
          <p:cNvPr id="6" name="object 6"/>
          <p:cNvSpPr/>
          <p:nvPr/>
        </p:nvSpPr>
        <p:spPr>
          <a:xfrm>
            <a:off x="8839200" y="0"/>
            <a:ext cx="2924555" cy="691896"/>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5993891" y="6576059"/>
            <a:ext cx="3106420" cy="0"/>
          </a:xfrm>
          <a:custGeom>
            <a:avLst/>
            <a:gdLst/>
            <a:ahLst/>
            <a:cxnLst/>
            <a:rect l="l" t="t" r="r" b="b"/>
            <a:pathLst>
              <a:path w="3106420">
                <a:moveTo>
                  <a:pt x="0" y="0"/>
                </a:moveTo>
                <a:lnTo>
                  <a:pt x="3105912" y="0"/>
                </a:lnTo>
              </a:path>
            </a:pathLst>
          </a:custGeom>
          <a:ln w="45720">
            <a:solidFill>
              <a:srgbClr val="76C2E4"/>
            </a:solidFill>
          </a:ln>
        </p:spPr>
        <p:txBody>
          <a:bodyPr wrap="square" lIns="0" tIns="0" rIns="0" bIns="0" rtlCol="0"/>
          <a:lstStyle/>
          <a:p>
            <a:endParaRPr/>
          </a:p>
        </p:txBody>
      </p:sp>
      <p:sp>
        <p:nvSpPr>
          <p:cNvPr id="8" name="object 8"/>
          <p:cNvSpPr/>
          <p:nvPr/>
        </p:nvSpPr>
        <p:spPr>
          <a:xfrm>
            <a:off x="2845307" y="6576059"/>
            <a:ext cx="3148965" cy="0"/>
          </a:xfrm>
          <a:custGeom>
            <a:avLst/>
            <a:gdLst/>
            <a:ahLst/>
            <a:cxnLst/>
            <a:rect l="l" t="t" r="r" b="b"/>
            <a:pathLst>
              <a:path w="3148965">
                <a:moveTo>
                  <a:pt x="0" y="0"/>
                </a:moveTo>
                <a:lnTo>
                  <a:pt x="3148584" y="0"/>
                </a:lnTo>
              </a:path>
            </a:pathLst>
          </a:custGeom>
          <a:ln w="45720">
            <a:solidFill>
              <a:srgbClr val="FBAF17"/>
            </a:solidFill>
          </a:ln>
        </p:spPr>
        <p:txBody>
          <a:bodyPr wrap="square" lIns="0" tIns="0" rIns="0" bIns="0" rtlCol="0"/>
          <a:lstStyle/>
          <a:p>
            <a:endParaRPr/>
          </a:p>
        </p:txBody>
      </p:sp>
      <p:sp>
        <p:nvSpPr>
          <p:cNvPr id="9" name="object 9"/>
          <p:cNvSpPr/>
          <p:nvPr/>
        </p:nvSpPr>
        <p:spPr>
          <a:xfrm>
            <a:off x="9087611" y="6576059"/>
            <a:ext cx="3104515" cy="0"/>
          </a:xfrm>
          <a:custGeom>
            <a:avLst/>
            <a:gdLst/>
            <a:ahLst/>
            <a:cxnLst/>
            <a:rect l="l" t="t" r="r" b="b"/>
            <a:pathLst>
              <a:path w="3104515">
                <a:moveTo>
                  <a:pt x="0" y="0"/>
                </a:moveTo>
                <a:lnTo>
                  <a:pt x="3104388" y="0"/>
                </a:lnTo>
              </a:path>
            </a:pathLst>
          </a:custGeom>
          <a:ln w="45720">
            <a:solidFill>
              <a:srgbClr val="FF0000"/>
            </a:solidFill>
          </a:ln>
        </p:spPr>
        <p:txBody>
          <a:bodyPr wrap="square" lIns="0" tIns="0" rIns="0" bIns="0" rtlCol="0"/>
          <a:lstStyle/>
          <a:p>
            <a:endParaRPr/>
          </a:p>
        </p:txBody>
      </p:sp>
      <p:sp>
        <p:nvSpPr>
          <p:cNvPr id="10" name="object 10"/>
          <p:cNvSpPr/>
          <p:nvPr/>
        </p:nvSpPr>
        <p:spPr>
          <a:xfrm>
            <a:off x="3150107" y="1318260"/>
            <a:ext cx="3104515" cy="0"/>
          </a:xfrm>
          <a:custGeom>
            <a:avLst/>
            <a:gdLst/>
            <a:ahLst/>
            <a:cxnLst/>
            <a:rect l="l" t="t" r="r" b="b"/>
            <a:pathLst>
              <a:path w="3104515">
                <a:moveTo>
                  <a:pt x="0" y="0"/>
                </a:moveTo>
                <a:lnTo>
                  <a:pt x="3104388" y="0"/>
                </a:lnTo>
              </a:path>
            </a:pathLst>
          </a:custGeom>
          <a:ln w="45720">
            <a:solidFill>
              <a:srgbClr val="76C2E4"/>
            </a:solidFill>
          </a:ln>
        </p:spPr>
        <p:txBody>
          <a:bodyPr wrap="square" lIns="0" tIns="0" rIns="0" bIns="0" rtlCol="0"/>
          <a:lstStyle/>
          <a:p>
            <a:endParaRPr/>
          </a:p>
        </p:txBody>
      </p:sp>
      <p:sp>
        <p:nvSpPr>
          <p:cNvPr id="11" name="object 11"/>
          <p:cNvSpPr/>
          <p:nvPr/>
        </p:nvSpPr>
        <p:spPr>
          <a:xfrm>
            <a:off x="0" y="1318260"/>
            <a:ext cx="3150235" cy="0"/>
          </a:xfrm>
          <a:custGeom>
            <a:avLst/>
            <a:gdLst/>
            <a:ahLst/>
            <a:cxnLst/>
            <a:rect l="l" t="t" r="r" b="b"/>
            <a:pathLst>
              <a:path w="3150235">
                <a:moveTo>
                  <a:pt x="0" y="0"/>
                </a:moveTo>
                <a:lnTo>
                  <a:pt x="3150108" y="0"/>
                </a:lnTo>
              </a:path>
            </a:pathLst>
          </a:custGeom>
          <a:ln w="45720">
            <a:solidFill>
              <a:srgbClr val="FBAF17"/>
            </a:solidFill>
          </a:ln>
        </p:spPr>
        <p:txBody>
          <a:bodyPr wrap="square" lIns="0" tIns="0" rIns="0" bIns="0" rtlCol="0"/>
          <a:lstStyle/>
          <a:p>
            <a:endParaRPr/>
          </a:p>
        </p:txBody>
      </p:sp>
      <p:sp>
        <p:nvSpPr>
          <p:cNvPr id="12" name="object 12"/>
          <p:cNvSpPr/>
          <p:nvPr/>
        </p:nvSpPr>
        <p:spPr>
          <a:xfrm>
            <a:off x="6242303" y="1318260"/>
            <a:ext cx="3104515" cy="0"/>
          </a:xfrm>
          <a:custGeom>
            <a:avLst/>
            <a:gdLst/>
            <a:ahLst/>
            <a:cxnLst/>
            <a:rect l="l" t="t" r="r" b="b"/>
            <a:pathLst>
              <a:path w="3104515">
                <a:moveTo>
                  <a:pt x="0" y="0"/>
                </a:moveTo>
                <a:lnTo>
                  <a:pt x="3104388" y="0"/>
                </a:lnTo>
              </a:path>
            </a:pathLst>
          </a:custGeom>
          <a:ln w="45720">
            <a:solidFill>
              <a:srgbClr val="FF0000"/>
            </a:solidFill>
          </a:ln>
        </p:spPr>
        <p:txBody>
          <a:bodyPr wrap="square" lIns="0" tIns="0" rIns="0" bIns="0" rtlCol="0"/>
          <a:lstStyle/>
          <a:p>
            <a:endParaRPr/>
          </a:p>
        </p:txBody>
      </p:sp>
      <p:sp>
        <p:nvSpPr>
          <p:cNvPr id="13" name="object 13"/>
          <p:cNvSpPr/>
          <p:nvPr/>
        </p:nvSpPr>
        <p:spPr>
          <a:xfrm>
            <a:off x="367284" y="300226"/>
            <a:ext cx="11762232" cy="655776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98202350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420477" y="6651825"/>
            <a:ext cx="1680845" cy="156845"/>
          </a:xfrm>
          <a:prstGeom prst="rect">
            <a:avLst/>
          </a:prstGeom>
        </p:spPr>
        <p:txBody>
          <a:bodyPr vert="horz" wrap="square" lIns="0" tIns="0" rIns="0" bIns="0" rtlCol="0">
            <a:spAutoFit/>
          </a:bodyPr>
          <a:lstStyle/>
          <a:p>
            <a:pPr>
              <a:lnSpc>
                <a:spcPts val="1220"/>
              </a:lnSpc>
            </a:pPr>
            <a:r>
              <a:rPr sz="1100" b="1" spc="-5" dirty="0">
                <a:solidFill>
                  <a:srgbClr val="0F1141"/>
                </a:solidFill>
                <a:latin typeface="Arial"/>
                <a:cs typeface="Arial"/>
              </a:rPr>
              <a:t>BITS </a:t>
            </a:r>
            <a:r>
              <a:rPr sz="1100" spc="-5" dirty="0">
                <a:solidFill>
                  <a:srgbClr val="0F1141"/>
                </a:solidFill>
                <a:latin typeface="Arial"/>
                <a:cs typeface="Arial"/>
              </a:rPr>
              <a:t>Pilani, Pilani</a:t>
            </a:r>
            <a:r>
              <a:rPr sz="1100" spc="-25" dirty="0">
                <a:solidFill>
                  <a:srgbClr val="0F1141"/>
                </a:solidFill>
                <a:latin typeface="Arial"/>
                <a:cs typeface="Arial"/>
              </a:rPr>
              <a:t> </a:t>
            </a:r>
            <a:r>
              <a:rPr sz="1100" dirty="0">
                <a:solidFill>
                  <a:srgbClr val="0F1141"/>
                </a:solidFill>
                <a:latin typeface="Arial"/>
                <a:cs typeface="Arial"/>
              </a:rPr>
              <a:t>Campus</a:t>
            </a:r>
            <a:endParaRPr sz="1100">
              <a:latin typeface="Arial"/>
              <a:cs typeface="Arial"/>
            </a:endParaRPr>
          </a:p>
        </p:txBody>
      </p:sp>
      <p:sp>
        <p:nvSpPr>
          <p:cNvPr id="3" name="object 3"/>
          <p:cNvSpPr/>
          <p:nvPr/>
        </p:nvSpPr>
        <p:spPr>
          <a:xfrm>
            <a:off x="6173723" y="6574535"/>
            <a:ext cx="3106420" cy="0"/>
          </a:xfrm>
          <a:custGeom>
            <a:avLst/>
            <a:gdLst/>
            <a:ahLst/>
            <a:cxnLst/>
            <a:rect l="l" t="t" r="r" b="b"/>
            <a:pathLst>
              <a:path w="3106420">
                <a:moveTo>
                  <a:pt x="0" y="0"/>
                </a:moveTo>
                <a:lnTo>
                  <a:pt x="3105912" y="0"/>
                </a:lnTo>
              </a:path>
            </a:pathLst>
          </a:custGeom>
          <a:ln w="48768">
            <a:solidFill>
              <a:srgbClr val="76C2E4"/>
            </a:solidFill>
          </a:ln>
        </p:spPr>
        <p:txBody>
          <a:bodyPr wrap="square" lIns="0" tIns="0" rIns="0" bIns="0" rtlCol="0"/>
          <a:lstStyle/>
          <a:p>
            <a:endParaRPr/>
          </a:p>
        </p:txBody>
      </p:sp>
      <p:sp>
        <p:nvSpPr>
          <p:cNvPr id="4" name="object 4"/>
          <p:cNvSpPr/>
          <p:nvPr/>
        </p:nvSpPr>
        <p:spPr>
          <a:xfrm>
            <a:off x="9211056" y="6573011"/>
            <a:ext cx="2981325" cy="0"/>
          </a:xfrm>
          <a:custGeom>
            <a:avLst/>
            <a:gdLst/>
            <a:ahLst/>
            <a:cxnLst/>
            <a:rect l="l" t="t" r="r" b="b"/>
            <a:pathLst>
              <a:path w="2981325">
                <a:moveTo>
                  <a:pt x="0" y="0"/>
                </a:moveTo>
                <a:lnTo>
                  <a:pt x="2980944" y="0"/>
                </a:lnTo>
              </a:path>
            </a:pathLst>
          </a:custGeom>
          <a:ln w="45720">
            <a:solidFill>
              <a:srgbClr val="E21C23"/>
            </a:solidFill>
          </a:ln>
        </p:spPr>
        <p:txBody>
          <a:bodyPr wrap="square" lIns="0" tIns="0" rIns="0" bIns="0" rtlCol="0"/>
          <a:lstStyle/>
          <a:p>
            <a:endParaRPr/>
          </a:p>
        </p:txBody>
      </p:sp>
      <p:sp>
        <p:nvSpPr>
          <p:cNvPr id="5" name="object 5"/>
          <p:cNvSpPr/>
          <p:nvPr/>
        </p:nvSpPr>
        <p:spPr>
          <a:xfrm>
            <a:off x="2779776" y="6574535"/>
            <a:ext cx="3441700" cy="0"/>
          </a:xfrm>
          <a:custGeom>
            <a:avLst/>
            <a:gdLst/>
            <a:ahLst/>
            <a:cxnLst/>
            <a:rect l="l" t="t" r="r" b="b"/>
            <a:pathLst>
              <a:path w="3441700">
                <a:moveTo>
                  <a:pt x="0" y="0"/>
                </a:moveTo>
                <a:lnTo>
                  <a:pt x="3441191" y="0"/>
                </a:lnTo>
              </a:path>
            </a:pathLst>
          </a:custGeom>
          <a:ln w="48768">
            <a:solidFill>
              <a:srgbClr val="FBAF17"/>
            </a:solidFill>
          </a:ln>
        </p:spPr>
        <p:txBody>
          <a:bodyPr wrap="square" lIns="0" tIns="0" rIns="0" bIns="0" rtlCol="0"/>
          <a:lstStyle/>
          <a:p>
            <a:endParaRPr/>
          </a:p>
        </p:txBody>
      </p:sp>
      <p:sp>
        <p:nvSpPr>
          <p:cNvPr id="6" name="object 6"/>
          <p:cNvSpPr/>
          <p:nvPr/>
        </p:nvSpPr>
        <p:spPr>
          <a:xfrm>
            <a:off x="8839200" y="0"/>
            <a:ext cx="2924555" cy="691896"/>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5993891" y="6576059"/>
            <a:ext cx="3106420" cy="0"/>
          </a:xfrm>
          <a:custGeom>
            <a:avLst/>
            <a:gdLst/>
            <a:ahLst/>
            <a:cxnLst/>
            <a:rect l="l" t="t" r="r" b="b"/>
            <a:pathLst>
              <a:path w="3106420">
                <a:moveTo>
                  <a:pt x="0" y="0"/>
                </a:moveTo>
                <a:lnTo>
                  <a:pt x="3105912" y="0"/>
                </a:lnTo>
              </a:path>
            </a:pathLst>
          </a:custGeom>
          <a:ln w="45720">
            <a:solidFill>
              <a:srgbClr val="76C2E4"/>
            </a:solidFill>
          </a:ln>
        </p:spPr>
        <p:txBody>
          <a:bodyPr wrap="square" lIns="0" tIns="0" rIns="0" bIns="0" rtlCol="0"/>
          <a:lstStyle/>
          <a:p>
            <a:endParaRPr/>
          </a:p>
        </p:txBody>
      </p:sp>
      <p:sp>
        <p:nvSpPr>
          <p:cNvPr id="8" name="object 8"/>
          <p:cNvSpPr/>
          <p:nvPr/>
        </p:nvSpPr>
        <p:spPr>
          <a:xfrm>
            <a:off x="2845307" y="6576059"/>
            <a:ext cx="3148965" cy="0"/>
          </a:xfrm>
          <a:custGeom>
            <a:avLst/>
            <a:gdLst/>
            <a:ahLst/>
            <a:cxnLst/>
            <a:rect l="l" t="t" r="r" b="b"/>
            <a:pathLst>
              <a:path w="3148965">
                <a:moveTo>
                  <a:pt x="0" y="0"/>
                </a:moveTo>
                <a:lnTo>
                  <a:pt x="3148584" y="0"/>
                </a:lnTo>
              </a:path>
            </a:pathLst>
          </a:custGeom>
          <a:ln w="45720">
            <a:solidFill>
              <a:srgbClr val="FBAF17"/>
            </a:solidFill>
          </a:ln>
        </p:spPr>
        <p:txBody>
          <a:bodyPr wrap="square" lIns="0" tIns="0" rIns="0" bIns="0" rtlCol="0"/>
          <a:lstStyle/>
          <a:p>
            <a:endParaRPr/>
          </a:p>
        </p:txBody>
      </p:sp>
      <p:sp>
        <p:nvSpPr>
          <p:cNvPr id="9" name="object 9"/>
          <p:cNvSpPr/>
          <p:nvPr/>
        </p:nvSpPr>
        <p:spPr>
          <a:xfrm>
            <a:off x="9087611" y="6576059"/>
            <a:ext cx="3104515" cy="0"/>
          </a:xfrm>
          <a:custGeom>
            <a:avLst/>
            <a:gdLst/>
            <a:ahLst/>
            <a:cxnLst/>
            <a:rect l="l" t="t" r="r" b="b"/>
            <a:pathLst>
              <a:path w="3104515">
                <a:moveTo>
                  <a:pt x="0" y="0"/>
                </a:moveTo>
                <a:lnTo>
                  <a:pt x="3104388" y="0"/>
                </a:lnTo>
              </a:path>
            </a:pathLst>
          </a:custGeom>
          <a:ln w="45720">
            <a:solidFill>
              <a:srgbClr val="FF0000"/>
            </a:solidFill>
          </a:ln>
        </p:spPr>
        <p:txBody>
          <a:bodyPr wrap="square" lIns="0" tIns="0" rIns="0" bIns="0" rtlCol="0"/>
          <a:lstStyle/>
          <a:p>
            <a:endParaRPr/>
          </a:p>
        </p:txBody>
      </p:sp>
      <p:sp>
        <p:nvSpPr>
          <p:cNvPr id="10" name="object 10"/>
          <p:cNvSpPr/>
          <p:nvPr/>
        </p:nvSpPr>
        <p:spPr>
          <a:xfrm>
            <a:off x="3150107" y="1318260"/>
            <a:ext cx="3104515" cy="0"/>
          </a:xfrm>
          <a:custGeom>
            <a:avLst/>
            <a:gdLst/>
            <a:ahLst/>
            <a:cxnLst/>
            <a:rect l="l" t="t" r="r" b="b"/>
            <a:pathLst>
              <a:path w="3104515">
                <a:moveTo>
                  <a:pt x="0" y="0"/>
                </a:moveTo>
                <a:lnTo>
                  <a:pt x="3104388" y="0"/>
                </a:lnTo>
              </a:path>
            </a:pathLst>
          </a:custGeom>
          <a:ln w="45720">
            <a:solidFill>
              <a:srgbClr val="76C2E4"/>
            </a:solidFill>
          </a:ln>
        </p:spPr>
        <p:txBody>
          <a:bodyPr wrap="square" lIns="0" tIns="0" rIns="0" bIns="0" rtlCol="0"/>
          <a:lstStyle/>
          <a:p>
            <a:endParaRPr/>
          </a:p>
        </p:txBody>
      </p:sp>
      <p:sp>
        <p:nvSpPr>
          <p:cNvPr id="11" name="object 11"/>
          <p:cNvSpPr/>
          <p:nvPr/>
        </p:nvSpPr>
        <p:spPr>
          <a:xfrm>
            <a:off x="0" y="1318260"/>
            <a:ext cx="3150235" cy="0"/>
          </a:xfrm>
          <a:custGeom>
            <a:avLst/>
            <a:gdLst/>
            <a:ahLst/>
            <a:cxnLst/>
            <a:rect l="l" t="t" r="r" b="b"/>
            <a:pathLst>
              <a:path w="3150235">
                <a:moveTo>
                  <a:pt x="0" y="0"/>
                </a:moveTo>
                <a:lnTo>
                  <a:pt x="3150108" y="0"/>
                </a:lnTo>
              </a:path>
            </a:pathLst>
          </a:custGeom>
          <a:ln w="45720">
            <a:solidFill>
              <a:srgbClr val="FBAF17"/>
            </a:solidFill>
          </a:ln>
        </p:spPr>
        <p:txBody>
          <a:bodyPr wrap="square" lIns="0" tIns="0" rIns="0" bIns="0" rtlCol="0"/>
          <a:lstStyle/>
          <a:p>
            <a:endParaRPr/>
          </a:p>
        </p:txBody>
      </p:sp>
      <p:sp>
        <p:nvSpPr>
          <p:cNvPr id="12" name="object 12"/>
          <p:cNvSpPr/>
          <p:nvPr/>
        </p:nvSpPr>
        <p:spPr>
          <a:xfrm>
            <a:off x="6242303" y="1318260"/>
            <a:ext cx="3104515" cy="0"/>
          </a:xfrm>
          <a:custGeom>
            <a:avLst/>
            <a:gdLst/>
            <a:ahLst/>
            <a:cxnLst/>
            <a:rect l="l" t="t" r="r" b="b"/>
            <a:pathLst>
              <a:path w="3104515">
                <a:moveTo>
                  <a:pt x="0" y="0"/>
                </a:moveTo>
                <a:lnTo>
                  <a:pt x="3104388" y="0"/>
                </a:lnTo>
              </a:path>
            </a:pathLst>
          </a:custGeom>
          <a:ln w="45720">
            <a:solidFill>
              <a:srgbClr val="FF0000"/>
            </a:solidFill>
          </a:ln>
        </p:spPr>
        <p:txBody>
          <a:bodyPr wrap="square" lIns="0" tIns="0" rIns="0" bIns="0" rtlCol="0"/>
          <a:lstStyle/>
          <a:p>
            <a:endParaRPr/>
          </a:p>
        </p:txBody>
      </p:sp>
      <p:sp>
        <p:nvSpPr>
          <p:cNvPr id="13" name="object 13"/>
          <p:cNvSpPr/>
          <p:nvPr/>
        </p:nvSpPr>
        <p:spPr>
          <a:xfrm>
            <a:off x="0" y="0"/>
            <a:ext cx="12191999" cy="6857997"/>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048448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3335" rIns="0" bIns="0" rtlCol="0">
            <a:spAutoFit/>
          </a:bodyPr>
          <a:lstStyle/>
          <a:p>
            <a:pPr marL="9075420">
              <a:lnSpc>
                <a:spcPts val="3375"/>
              </a:lnSpc>
              <a:spcBef>
                <a:spcPts val="105"/>
              </a:spcBef>
            </a:pPr>
            <a:r>
              <a:rPr b="1" spc="-120" dirty="0">
                <a:latin typeface="Arial"/>
                <a:cs typeface="Arial"/>
              </a:rPr>
              <a:t>BITS</a:t>
            </a:r>
            <a:r>
              <a:rPr b="1" spc="-355" dirty="0">
                <a:latin typeface="Arial"/>
                <a:cs typeface="Arial"/>
              </a:rPr>
              <a:t> </a:t>
            </a:r>
            <a:r>
              <a:rPr spc="-130" dirty="0"/>
              <a:t>Pilani</a:t>
            </a:r>
          </a:p>
          <a:p>
            <a:pPr marL="8814435">
              <a:lnSpc>
                <a:spcPts val="1335"/>
              </a:lnSpc>
            </a:pPr>
            <a:r>
              <a:rPr sz="1200" spc="-5" dirty="0"/>
              <a:t>Pilani</a:t>
            </a:r>
            <a:r>
              <a:rPr sz="1200" spc="-30" dirty="0"/>
              <a:t> </a:t>
            </a:r>
            <a:r>
              <a:rPr sz="1200" dirty="0"/>
              <a:t>Campus</a:t>
            </a:r>
            <a:endParaRPr sz="1200"/>
          </a:p>
        </p:txBody>
      </p:sp>
      <p:sp>
        <p:nvSpPr>
          <p:cNvPr id="3" name="object 3"/>
          <p:cNvSpPr txBox="1"/>
          <p:nvPr/>
        </p:nvSpPr>
        <p:spPr>
          <a:xfrm>
            <a:off x="4395851" y="4362450"/>
            <a:ext cx="2482215" cy="513715"/>
          </a:xfrm>
          <a:prstGeom prst="rect">
            <a:avLst/>
          </a:prstGeom>
        </p:spPr>
        <p:txBody>
          <a:bodyPr vert="horz" wrap="square" lIns="0" tIns="12700" rIns="0" bIns="0" rtlCol="0">
            <a:spAutoFit/>
          </a:bodyPr>
          <a:lstStyle/>
          <a:p>
            <a:pPr marL="38100">
              <a:lnSpc>
                <a:spcPct val="100000"/>
              </a:lnSpc>
              <a:spcBef>
                <a:spcPts val="100"/>
              </a:spcBef>
            </a:pPr>
            <a:r>
              <a:rPr sz="3200" b="1" spc="-120" dirty="0">
                <a:latin typeface="Trebuchet MS"/>
                <a:cs typeface="Trebuchet MS"/>
              </a:rPr>
              <a:t>ACI: </a:t>
            </a:r>
            <a:r>
              <a:rPr sz="3200" b="1" spc="-95" dirty="0">
                <a:latin typeface="Trebuchet MS"/>
                <a:cs typeface="Trebuchet MS"/>
              </a:rPr>
              <a:t>17</a:t>
            </a:r>
            <a:r>
              <a:rPr sz="3150" b="1" spc="-142" baseline="25132" dirty="0">
                <a:latin typeface="Trebuchet MS"/>
                <a:cs typeface="Trebuchet MS"/>
              </a:rPr>
              <a:t>TH</a:t>
            </a:r>
            <a:r>
              <a:rPr sz="3150" b="1" spc="-232" baseline="25132" dirty="0">
                <a:latin typeface="Trebuchet MS"/>
                <a:cs typeface="Trebuchet MS"/>
              </a:rPr>
              <a:t> </a:t>
            </a:r>
            <a:r>
              <a:rPr sz="3200" b="1" spc="-105" dirty="0">
                <a:latin typeface="Trebuchet MS"/>
                <a:cs typeface="Trebuchet MS"/>
              </a:rPr>
              <a:t>OCT</a:t>
            </a:r>
            <a:endParaRPr sz="3200">
              <a:latin typeface="Trebuchet MS"/>
              <a:cs typeface="Trebuchet MS"/>
            </a:endParaRPr>
          </a:p>
        </p:txBody>
      </p:sp>
    </p:spTree>
    <p:extLst>
      <p:ext uri="{BB962C8B-B14F-4D97-AF65-F5344CB8AC3E}">
        <p14:creationId xmlns:p14="http://schemas.microsoft.com/office/powerpoint/2010/main" val="95375169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15" dirty="0"/>
              <a:t>Optimization</a:t>
            </a:r>
          </a:p>
        </p:txBody>
      </p:sp>
      <p:sp>
        <p:nvSpPr>
          <p:cNvPr id="3" name="object 3"/>
          <p:cNvSpPr txBox="1"/>
          <p:nvPr/>
        </p:nvSpPr>
        <p:spPr>
          <a:xfrm>
            <a:off x="257454" y="1222654"/>
            <a:ext cx="8129905" cy="1049655"/>
          </a:xfrm>
          <a:prstGeom prst="rect">
            <a:avLst/>
          </a:prstGeom>
        </p:spPr>
        <p:txBody>
          <a:bodyPr vert="horz" wrap="square" lIns="0" tIns="12700" rIns="0" bIns="0" rtlCol="0">
            <a:spAutoFit/>
          </a:bodyPr>
          <a:lstStyle/>
          <a:p>
            <a:pPr marL="25400" marR="17780">
              <a:lnSpc>
                <a:spcPct val="120000"/>
              </a:lnSpc>
              <a:spcBef>
                <a:spcPts val="100"/>
              </a:spcBef>
              <a:tabLst>
                <a:tab pos="540385" algn="l"/>
                <a:tab pos="962660" algn="l"/>
                <a:tab pos="1825625" algn="l"/>
                <a:tab pos="2733675" algn="l"/>
              </a:tabLst>
            </a:pPr>
            <a:r>
              <a:rPr sz="2800" spc="-10" dirty="0">
                <a:latin typeface="Calibri"/>
                <a:cs typeface="Calibri"/>
              </a:rPr>
              <a:t>Let </a:t>
            </a:r>
            <a:r>
              <a:rPr sz="2800" spc="-5" dirty="0">
                <a:latin typeface="Calibri"/>
                <a:cs typeface="Calibri"/>
              </a:rPr>
              <a:t>y = </a:t>
            </a:r>
            <a:r>
              <a:rPr sz="2800" dirty="0">
                <a:latin typeface="Calibri"/>
                <a:cs typeface="Calibri"/>
              </a:rPr>
              <a:t>x</a:t>
            </a:r>
            <a:r>
              <a:rPr sz="2775" baseline="25525" dirty="0">
                <a:latin typeface="Calibri"/>
                <a:cs typeface="Calibri"/>
              </a:rPr>
              <a:t>2-</a:t>
            </a:r>
            <a:r>
              <a:rPr sz="2800" dirty="0">
                <a:latin typeface="Calibri"/>
                <a:cs typeface="Calibri"/>
              </a:rPr>
              <a:t>4x, </a:t>
            </a:r>
            <a:r>
              <a:rPr sz="2800" spc="-15" dirty="0">
                <a:latin typeface="Calibri"/>
                <a:cs typeface="Calibri"/>
              </a:rPr>
              <a:t>at </a:t>
            </a:r>
            <a:r>
              <a:rPr sz="2800" spc="-10" dirty="0">
                <a:latin typeface="Calibri"/>
                <a:cs typeface="Calibri"/>
              </a:rPr>
              <a:t>what value </a:t>
            </a:r>
            <a:r>
              <a:rPr sz="2800" spc="-5" dirty="0">
                <a:latin typeface="Calibri"/>
                <a:cs typeface="Calibri"/>
              </a:rPr>
              <a:t>of x </a:t>
            </a:r>
            <a:r>
              <a:rPr sz="2800" spc="-10" dirty="0">
                <a:latin typeface="Calibri"/>
                <a:cs typeface="Calibri"/>
              </a:rPr>
              <a:t>does </a:t>
            </a:r>
            <a:r>
              <a:rPr sz="2800" spc="-5" dirty="0">
                <a:latin typeface="Calibri"/>
                <a:cs typeface="Calibri"/>
              </a:rPr>
              <a:t>y will be </a:t>
            </a:r>
            <a:r>
              <a:rPr sz="2800" spc="-10" dirty="0">
                <a:latin typeface="Calibri"/>
                <a:cs typeface="Calibri"/>
              </a:rPr>
              <a:t>maximum.  </a:t>
            </a:r>
            <a:r>
              <a:rPr sz="2800" spc="-5" dirty="0">
                <a:latin typeface="Calibri"/>
                <a:cs typeface="Calibri"/>
              </a:rPr>
              <a:t>a.	2	b.</a:t>
            </a:r>
            <a:r>
              <a:rPr sz="2800" spc="30" dirty="0">
                <a:latin typeface="Calibri"/>
                <a:cs typeface="Calibri"/>
              </a:rPr>
              <a:t> </a:t>
            </a:r>
            <a:r>
              <a:rPr sz="2800" spc="-5" dirty="0">
                <a:latin typeface="Calibri"/>
                <a:cs typeface="Calibri"/>
              </a:rPr>
              <a:t>4	</a:t>
            </a:r>
            <a:r>
              <a:rPr sz="2800" dirty="0">
                <a:latin typeface="Calibri"/>
                <a:cs typeface="Calibri"/>
              </a:rPr>
              <a:t>c.</a:t>
            </a:r>
            <a:r>
              <a:rPr sz="2800" spc="-5" dirty="0">
                <a:latin typeface="Calibri"/>
                <a:cs typeface="Calibri"/>
              </a:rPr>
              <a:t> 6	d.</a:t>
            </a:r>
            <a:r>
              <a:rPr sz="2800" spc="10" dirty="0">
                <a:latin typeface="Calibri"/>
                <a:cs typeface="Calibri"/>
              </a:rPr>
              <a:t> </a:t>
            </a:r>
            <a:r>
              <a:rPr sz="2800" spc="-5" dirty="0">
                <a:latin typeface="Calibri"/>
                <a:cs typeface="Calibri"/>
              </a:rPr>
              <a:t>8</a:t>
            </a:r>
            <a:endParaRPr sz="2800">
              <a:latin typeface="Calibri"/>
              <a:cs typeface="Calibri"/>
            </a:endParaRPr>
          </a:p>
        </p:txBody>
      </p:sp>
      <p:sp>
        <p:nvSpPr>
          <p:cNvPr id="4" name="object 4"/>
          <p:cNvSpPr txBox="1"/>
          <p:nvPr/>
        </p:nvSpPr>
        <p:spPr>
          <a:xfrm>
            <a:off x="11171935" y="6426809"/>
            <a:ext cx="10287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Calibri"/>
                <a:cs typeface="Calibri"/>
              </a:rPr>
              <a:t>2</a:t>
            </a:r>
            <a:endParaRPr sz="1200">
              <a:latin typeface="Calibri"/>
              <a:cs typeface="Calibri"/>
            </a:endParaRPr>
          </a:p>
        </p:txBody>
      </p:sp>
      <p:grpSp>
        <p:nvGrpSpPr>
          <p:cNvPr id="5" name="object 5"/>
          <p:cNvGrpSpPr/>
          <p:nvPr/>
        </p:nvGrpSpPr>
        <p:grpSpPr>
          <a:xfrm>
            <a:off x="0" y="3097755"/>
            <a:ext cx="8950960" cy="3126740"/>
            <a:chOff x="0" y="3097755"/>
            <a:chExt cx="8950960" cy="3126740"/>
          </a:xfrm>
        </p:grpSpPr>
        <p:sp>
          <p:nvSpPr>
            <p:cNvPr id="6" name="object 6"/>
            <p:cNvSpPr/>
            <p:nvPr/>
          </p:nvSpPr>
          <p:spPr>
            <a:xfrm>
              <a:off x="0" y="3097755"/>
              <a:ext cx="4628457" cy="2901390"/>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4439412" y="3140963"/>
              <a:ext cx="4511040" cy="3083052"/>
            </a:xfrm>
            <a:prstGeom prst="rect">
              <a:avLst/>
            </a:prstGeom>
            <a:blipFill>
              <a:blip r:embed="rId3"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328594806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1519554"/>
            <a:ext cx="1466215" cy="391160"/>
          </a:xfrm>
          <a:prstGeom prst="rect">
            <a:avLst/>
          </a:prstGeom>
        </p:spPr>
        <p:txBody>
          <a:bodyPr vert="horz" wrap="square" lIns="0" tIns="12700" rIns="0" bIns="0" rtlCol="0">
            <a:spAutoFit/>
          </a:bodyPr>
          <a:lstStyle/>
          <a:p>
            <a:pPr marL="12700">
              <a:lnSpc>
                <a:spcPct val="100000"/>
              </a:lnSpc>
              <a:spcBef>
                <a:spcPts val="100"/>
              </a:spcBef>
            </a:pPr>
            <a:r>
              <a:rPr sz="2400" b="0" spc="-5" dirty="0">
                <a:latin typeface="Arial"/>
                <a:cs typeface="Arial"/>
              </a:rPr>
              <a:t>Thank</a:t>
            </a:r>
            <a:r>
              <a:rPr sz="2400" b="0" spc="-100" dirty="0">
                <a:latin typeface="Arial"/>
                <a:cs typeface="Arial"/>
              </a:rPr>
              <a:t> </a:t>
            </a:r>
            <a:r>
              <a:rPr sz="2400" b="0" spc="-80" dirty="0">
                <a:latin typeface="Arial"/>
                <a:cs typeface="Arial"/>
              </a:rPr>
              <a:t>You</a:t>
            </a:r>
            <a:endParaRPr sz="2400">
              <a:latin typeface="Arial"/>
              <a:cs typeface="Arial"/>
            </a:endParaRPr>
          </a:p>
        </p:txBody>
      </p:sp>
      <p:sp>
        <p:nvSpPr>
          <p:cNvPr id="3" name="object 3"/>
          <p:cNvSpPr/>
          <p:nvPr/>
        </p:nvSpPr>
        <p:spPr>
          <a:xfrm>
            <a:off x="96011" y="152400"/>
            <a:ext cx="12095988" cy="631698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spc="-5" dirty="0">
                <a:latin typeface="Arial"/>
                <a:cs typeface="Arial"/>
              </a:rPr>
              <a:t>BITS </a:t>
            </a:r>
            <a:r>
              <a:rPr spc="-5" dirty="0"/>
              <a:t>Pilani, Pilani</a:t>
            </a:r>
            <a:r>
              <a:rPr spc="-20" dirty="0"/>
              <a:t> </a:t>
            </a:r>
            <a:r>
              <a:rPr dirty="0"/>
              <a:t>Campus</a:t>
            </a:r>
          </a:p>
        </p:txBody>
      </p:sp>
    </p:spTree>
    <p:extLst>
      <p:ext uri="{BB962C8B-B14F-4D97-AF65-F5344CB8AC3E}">
        <p14:creationId xmlns:p14="http://schemas.microsoft.com/office/powerpoint/2010/main" val="36926227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73723" y="6484620"/>
            <a:ext cx="3106420" cy="0"/>
          </a:xfrm>
          <a:custGeom>
            <a:avLst/>
            <a:gdLst/>
            <a:ahLst/>
            <a:cxnLst/>
            <a:rect l="l" t="t" r="r" b="b"/>
            <a:pathLst>
              <a:path w="3106420">
                <a:moveTo>
                  <a:pt x="0" y="0"/>
                </a:moveTo>
                <a:lnTo>
                  <a:pt x="3105912" y="0"/>
                </a:lnTo>
              </a:path>
            </a:pathLst>
          </a:custGeom>
          <a:ln w="48768">
            <a:solidFill>
              <a:srgbClr val="8EB4E2"/>
            </a:solidFill>
          </a:ln>
        </p:spPr>
        <p:txBody>
          <a:bodyPr wrap="square" lIns="0" tIns="0" rIns="0" bIns="0" rtlCol="0"/>
          <a:lstStyle/>
          <a:p>
            <a:endParaRPr/>
          </a:p>
        </p:txBody>
      </p:sp>
      <p:sp>
        <p:nvSpPr>
          <p:cNvPr id="3" name="object 3"/>
          <p:cNvSpPr/>
          <p:nvPr/>
        </p:nvSpPr>
        <p:spPr>
          <a:xfrm>
            <a:off x="9209531" y="6483096"/>
            <a:ext cx="2982595" cy="0"/>
          </a:xfrm>
          <a:custGeom>
            <a:avLst/>
            <a:gdLst/>
            <a:ahLst/>
            <a:cxnLst/>
            <a:rect l="l" t="t" r="r" b="b"/>
            <a:pathLst>
              <a:path w="2982595">
                <a:moveTo>
                  <a:pt x="0" y="0"/>
                </a:moveTo>
                <a:lnTo>
                  <a:pt x="2982468" y="0"/>
                </a:lnTo>
              </a:path>
            </a:pathLst>
          </a:custGeom>
          <a:ln w="45720">
            <a:solidFill>
              <a:srgbClr val="FF0000"/>
            </a:solidFill>
          </a:ln>
        </p:spPr>
        <p:txBody>
          <a:bodyPr wrap="square" lIns="0" tIns="0" rIns="0" bIns="0" rtlCol="0"/>
          <a:lstStyle/>
          <a:p>
            <a:endParaRPr/>
          </a:p>
        </p:txBody>
      </p:sp>
      <p:sp>
        <p:nvSpPr>
          <p:cNvPr id="4" name="object 4"/>
          <p:cNvSpPr/>
          <p:nvPr/>
        </p:nvSpPr>
        <p:spPr>
          <a:xfrm>
            <a:off x="2779776" y="6484620"/>
            <a:ext cx="3439795" cy="0"/>
          </a:xfrm>
          <a:custGeom>
            <a:avLst/>
            <a:gdLst/>
            <a:ahLst/>
            <a:cxnLst/>
            <a:rect l="l" t="t" r="r" b="b"/>
            <a:pathLst>
              <a:path w="3439795">
                <a:moveTo>
                  <a:pt x="0" y="0"/>
                </a:moveTo>
                <a:lnTo>
                  <a:pt x="3439667" y="0"/>
                </a:lnTo>
              </a:path>
            </a:pathLst>
          </a:custGeom>
          <a:ln w="48768">
            <a:solidFill>
              <a:srgbClr val="FFCE00"/>
            </a:solidFill>
          </a:ln>
        </p:spPr>
        <p:txBody>
          <a:bodyPr wrap="square" lIns="0" tIns="0" rIns="0" bIns="0" rtlCol="0"/>
          <a:lstStyle/>
          <a:p>
            <a:endParaRPr/>
          </a:p>
        </p:txBody>
      </p:sp>
      <p:sp>
        <p:nvSpPr>
          <p:cNvPr id="5" name="object 5"/>
          <p:cNvSpPr/>
          <p:nvPr/>
        </p:nvSpPr>
        <p:spPr>
          <a:xfrm>
            <a:off x="0" y="0"/>
            <a:ext cx="9400540" cy="1126490"/>
          </a:xfrm>
          <a:custGeom>
            <a:avLst/>
            <a:gdLst/>
            <a:ahLst/>
            <a:cxnLst/>
            <a:rect l="l" t="t" r="r" b="b"/>
            <a:pathLst>
              <a:path w="9400540" h="1126490">
                <a:moveTo>
                  <a:pt x="0" y="1126236"/>
                </a:moveTo>
                <a:lnTo>
                  <a:pt x="9400032" y="1126236"/>
                </a:lnTo>
                <a:lnTo>
                  <a:pt x="9400032" y="0"/>
                </a:lnTo>
                <a:lnTo>
                  <a:pt x="0" y="0"/>
                </a:lnTo>
                <a:lnTo>
                  <a:pt x="0" y="1126236"/>
                </a:lnTo>
                <a:close/>
              </a:path>
            </a:pathLst>
          </a:custGeom>
          <a:solidFill>
            <a:srgbClr val="FFFF00"/>
          </a:solidFill>
        </p:spPr>
        <p:txBody>
          <a:bodyPr wrap="square" lIns="0" tIns="0" rIns="0" bIns="0" rtlCol="0"/>
          <a:lstStyle/>
          <a:p>
            <a:endParaRPr/>
          </a:p>
        </p:txBody>
      </p:sp>
      <p:sp>
        <p:nvSpPr>
          <p:cNvPr id="6" name="object 6"/>
          <p:cNvSpPr/>
          <p:nvPr/>
        </p:nvSpPr>
        <p:spPr>
          <a:xfrm>
            <a:off x="3381755" y="1149858"/>
            <a:ext cx="3106420" cy="0"/>
          </a:xfrm>
          <a:custGeom>
            <a:avLst/>
            <a:gdLst/>
            <a:ahLst/>
            <a:cxnLst/>
            <a:rect l="l" t="t" r="r" b="b"/>
            <a:pathLst>
              <a:path w="3106420">
                <a:moveTo>
                  <a:pt x="0" y="0"/>
                </a:moveTo>
                <a:lnTo>
                  <a:pt x="3105912" y="0"/>
                </a:lnTo>
              </a:path>
            </a:pathLst>
          </a:custGeom>
          <a:ln w="47244">
            <a:solidFill>
              <a:srgbClr val="8EB4E2"/>
            </a:solidFill>
          </a:ln>
        </p:spPr>
        <p:txBody>
          <a:bodyPr wrap="square" lIns="0" tIns="0" rIns="0" bIns="0" rtlCol="0"/>
          <a:lstStyle/>
          <a:p>
            <a:endParaRPr/>
          </a:p>
        </p:txBody>
      </p:sp>
      <p:sp>
        <p:nvSpPr>
          <p:cNvPr id="7" name="object 7"/>
          <p:cNvSpPr/>
          <p:nvPr/>
        </p:nvSpPr>
        <p:spPr>
          <a:xfrm>
            <a:off x="6420611" y="1148333"/>
            <a:ext cx="2979420" cy="0"/>
          </a:xfrm>
          <a:custGeom>
            <a:avLst/>
            <a:gdLst/>
            <a:ahLst/>
            <a:cxnLst/>
            <a:rect l="l" t="t" r="r" b="b"/>
            <a:pathLst>
              <a:path w="2979420">
                <a:moveTo>
                  <a:pt x="0" y="0"/>
                </a:moveTo>
                <a:lnTo>
                  <a:pt x="2979419" y="0"/>
                </a:lnTo>
              </a:path>
            </a:pathLst>
          </a:custGeom>
          <a:ln w="44196">
            <a:solidFill>
              <a:srgbClr val="FF0000"/>
            </a:solidFill>
          </a:ln>
        </p:spPr>
        <p:txBody>
          <a:bodyPr wrap="square" lIns="0" tIns="0" rIns="0" bIns="0" rtlCol="0"/>
          <a:lstStyle/>
          <a:p>
            <a:endParaRPr/>
          </a:p>
        </p:txBody>
      </p:sp>
      <p:sp>
        <p:nvSpPr>
          <p:cNvPr id="8" name="object 8"/>
          <p:cNvSpPr/>
          <p:nvPr/>
        </p:nvSpPr>
        <p:spPr>
          <a:xfrm>
            <a:off x="0" y="1149858"/>
            <a:ext cx="3429000" cy="0"/>
          </a:xfrm>
          <a:custGeom>
            <a:avLst/>
            <a:gdLst/>
            <a:ahLst/>
            <a:cxnLst/>
            <a:rect l="l" t="t" r="r" b="b"/>
            <a:pathLst>
              <a:path w="3429000">
                <a:moveTo>
                  <a:pt x="0" y="0"/>
                </a:moveTo>
                <a:lnTo>
                  <a:pt x="3429000" y="0"/>
                </a:lnTo>
              </a:path>
            </a:pathLst>
          </a:custGeom>
          <a:ln w="47244">
            <a:solidFill>
              <a:srgbClr val="FFCE00"/>
            </a:solidFill>
          </a:ln>
        </p:spPr>
        <p:txBody>
          <a:bodyPr wrap="square" lIns="0" tIns="0" rIns="0" bIns="0" rtlCol="0"/>
          <a:lstStyle/>
          <a:p>
            <a:endParaRPr/>
          </a:p>
        </p:txBody>
      </p:sp>
      <p:sp>
        <p:nvSpPr>
          <p:cNvPr id="9" name="object 9"/>
          <p:cNvSpPr txBox="1"/>
          <p:nvPr/>
        </p:nvSpPr>
        <p:spPr>
          <a:xfrm>
            <a:off x="9774428" y="595630"/>
            <a:ext cx="1678305" cy="617855"/>
          </a:xfrm>
          <a:prstGeom prst="rect">
            <a:avLst/>
          </a:prstGeom>
        </p:spPr>
        <p:txBody>
          <a:bodyPr vert="horz" wrap="square" lIns="0" tIns="13335" rIns="0" bIns="0" rtlCol="0">
            <a:spAutoFit/>
          </a:bodyPr>
          <a:lstStyle/>
          <a:p>
            <a:pPr marL="12700">
              <a:lnSpc>
                <a:spcPts val="3050"/>
              </a:lnSpc>
              <a:spcBef>
                <a:spcPts val="105"/>
              </a:spcBef>
            </a:pPr>
            <a:r>
              <a:rPr sz="2600" b="1" dirty="0">
                <a:solidFill>
                  <a:srgbClr val="000099"/>
                </a:solidFill>
                <a:latin typeface="Arial"/>
                <a:cs typeface="Arial"/>
              </a:rPr>
              <a:t>BITS</a:t>
            </a:r>
            <a:r>
              <a:rPr sz="2600" b="1" spc="-85" dirty="0">
                <a:solidFill>
                  <a:srgbClr val="000099"/>
                </a:solidFill>
                <a:latin typeface="Arial"/>
                <a:cs typeface="Arial"/>
              </a:rPr>
              <a:t> </a:t>
            </a:r>
            <a:r>
              <a:rPr sz="2600" dirty="0">
                <a:solidFill>
                  <a:srgbClr val="000099"/>
                </a:solidFill>
                <a:latin typeface="Arial"/>
                <a:cs typeface="Arial"/>
              </a:rPr>
              <a:t>Pilani</a:t>
            </a:r>
            <a:endParaRPr sz="2600">
              <a:latin typeface="Arial"/>
              <a:cs typeface="Arial"/>
            </a:endParaRPr>
          </a:p>
          <a:p>
            <a:pPr marL="13970">
              <a:lnSpc>
                <a:spcPts val="1610"/>
              </a:lnSpc>
            </a:pPr>
            <a:r>
              <a:rPr sz="1400" dirty="0">
                <a:solidFill>
                  <a:srgbClr val="000099"/>
                </a:solidFill>
                <a:latin typeface="Arial"/>
                <a:cs typeface="Arial"/>
              </a:rPr>
              <a:t>Pilani</a:t>
            </a:r>
            <a:r>
              <a:rPr sz="1400" spc="-20" dirty="0">
                <a:solidFill>
                  <a:srgbClr val="000099"/>
                </a:solidFill>
                <a:latin typeface="Arial"/>
                <a:cs typeface="Arial"/>
              </a:rPr>
              <a:t> </a:t>
            </a:r>
            <a:r>
              <a:rPr sz="1400" dirty="0">
                <a:solidFill>
                  <a:srgbClr val="000099"/>
                </a:solidFill>
                <a:latin typeface="Arial"/>
                <a:cs typeface="Arial"/>
              </a:rPr>
              <a:t>Campus</a:t>
            </a:r>
            <a:endParaRPr sz="1400">
              <a:latin typeface="Arial"/>
              <a:cs typeface="Arial"/>
            </a:endParaRPr>
          </a:p>
        </p:txBody>
      </p:sp>
      <p:sp>
        <p:nvSpPr>
          <p:cNvPr id="10" name="object 10"/>
          <p:cNvSpPr txBox="1">
            <a:spLocks noGrp="1"/>
          </p:cNvSpPr>
          <p:nvPr>
            <p:ph type="title"/>
          </p:nvPr>
        </p:nvSpPr>
        <p:spPr>
          <a:xfrm>
            <a:off x="3391027" y="245490"/>
            <a:ext cx="2618105"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001F5F"/>
                </a:solidFill>
                <a:latin typeface="Palatino Linotype"/>
                <a:cs typeface="Palatino Linotype"/>
              </a:rPr>
              <a:t>Ap</a:t>
            </a:r>
            <a:r>
              <a:rPr sz="3600" spc="-15" dirty="0">
                <a:solidFill>
                  <a:srgbClr val="001F5F"/>
                </a:solidFill>
                <a:latin typeface="Palatino Linotype"/>
                <a:cs typeface="Palatino Linotype"/>
              </a:rPr>
              <a:t>p</a:t>
            </a:r>
            <a:r>
              <a:rPr sz="3600" spc="-5" dirty="0">
                <a:solidFill>
                  <a:srgbClr val="001F5F"/>
                </a:solidFill>
                <a:latin typeface="Palatino Linotype"/>
                <a:cs typeface="Palatino Linotype"/>
              </a:rPr>
              <a:t>licat</a:t>
            </a:r>
            <a:r>
              <a:rPr sz="3600" spc="-15" dirty="0">
                <a:solidFill>
                  <a:srgbClr val="001F5F"/>
                </a:solidFill>
                <a:latin typeface="Palatino Linotype"/>
                <a:cs typeface="Palatino Linotype"/>
              </a:rPr>
              <a:t>i</a:t>
            </a:r>
            <a:r>
              <a:rPr sz="3600" dirty="0">
                <a:solidFill>
                  <a:srgbClr val="001F5F"/>
                </a:solidFill>
                <a:latin typeface="Palatino Linotype"/>
                <a:cs typeface="Palatino Linotype"/>
              </a:rPr>
              <a:t>ons</a:t>
            </a:r>
            <a:endParaRPr sz="3600">
              <a:latin typeface="Palatino Linotype"/>
              <a:cs typeface="Palatino Linotype"/>
            </a:endParaRPr>
          </a:p>
        </p:txBody>
      </p:sp>
      <p:sp>
        <p:nvSpPr>
          <p:cNvPr id="11" name="object 11"/>
          <p:cNvSpPr txBox="1"/>
          <p:nvPr/>
        </p:nvSpPr>
        <p:spPr>
          <a:xfrm>
            <a:off x="688340" y="1508418"/>
            <a:ext cx="5691505" cy="2953385"/>
          </a:xfrm>
          <a:prstGeom prst="rect">
            <a:avLst/>
          </a:prstGeom>
        </p:spPr>
        <p:txBody>
          <a:bodyPr vert="horz" wrap="square" lIns="0" tIns="110489" rIns="0" bIns="0" rtlCol="0">
            <a:spAutoFit/>
          </a:bodyPr>
          <a:lstStyle/>
          <a:p>
            <a:pPr marL="355600" indent="-342900">
              <a:lnSpc>
                <a:spcPct val="100000"/>
              </a:lnSpc>
              <a:spcBef>
                <a:spcPts val="869"/>
              </a:spcBef>
              <a:buFont typeface="Arial"/>
              <a:buChar char="•"/>
              <a:tabLst>
                <a:tab pos="354965" algn="l"/>
                <a:tab pos="355600" algn="l"/>
              </a:tabLst>
            </a:pPr>
            <a:r>
              <a:rPr sz="3200" dirty="0">
                <a:solidFill>
                  <a:srgbClr val="001F5F"/>
                </a:solidFill>
                <a:latin typeface="Palatino Linotype"/>
                <a:cs typeface="Palatino Linotype"/>
              </a:rPr>
              <a:t>Computer</a:t>
            </a:r>
            <a:r>
              <a:rPr sz="3200" spc="-5" dirty="0">
                <a:solidFill>
                  <a:srgbClr val="001F5F"/>
                </a:solidFill>
                <a:latin typeface="Palatino Linotype"/>
                <a:cs typeface="Palatino Linotype"/>
              </a:rPr>
              <a:t> </a:t>
            </a:r>
            <a:r>
              <a:rPr sz="3200" spc="-15" dirty="0">
                <a:solidFill>
                  <a:srgbClr val="001F5F"/>
                </a:solidFill>
                <a:latin typeface="Palatino Linotype"/>
                <a:cs typeface="Palatino Linotype"/>
              </a:rPr>
              <a:t>Vision</a:t>
            </a:r>
            <a:endParaRPr sz="3200">
              <a:latin typeface="Palatino Linotype"/>
              <a:cs typeface="Palatino Linotype"/>
            </a:endParaRPr>
          </a:p>
          <a:p>
            <a:pPr marL="355600" indent="-342900">
              <a:lnSpc>
                <a:spcPct val="100000"/>
              </a:lnSpc>
              <a:spcBef>
                <a:spcPts val="770"/>
              </a:spcBef>
              <a:buFont typeface="Arial"/>
              <a:buChar char="•"/>
              <a:tabLst>
                <a:tab pos="354965" algn="l"/>
                <a:tab pos="355600" algn="l"/>
              </a:tabLst>
            </a:pPr>
            <a:r>
              <a:rPr sz="3200" dirty="0">
                <a:solidFill>
                  <a:srgbClr val="001F5F"/>
                </a:solidFill>
                <a:latin typeface="Palatino Linotype"/>
                <a:cs typeface="Palatino Linotype"/>
              </a:rPr>
              <a:t>Image</a:t>
            </a:r>
            <a:r>
              <a:rPr sz="3200" spc="-25" dirty="0">
                <a:solidFill>
                  <a:srgbClr val="001F5F"/>
                </a:solidFill>
                <a:latin typeface="Palatino Linotype"/>
                <a:cs typeface="Palatino Linotype"/>
              </a:rPr>
              <a:t> </a:t>
            </a:r>
            <a:r>
              <a:rPr sz="3200" spc="-5" dirty="0">
                <a:solidFill>
                  <a:srgbClr val="001F5F"/>
                </a:solidFill>
                <a:latin typeface="Palatino Linotype"/>
                <a:cs typeface="Palatino Linotype"/>
              </a:rPr>
              <a:t>recognition</a:t>
            </a:r>
            <a:endParaRPr sz="3200">
              <a:latin typeface="Palatino Linotype"/>
              <a:cs typeface="Palatino Linotype"/>
            </a:endParaRPr>
          </a:p>
          <a:p>
            <a:pPr marL="355600" indent="-342900">
              <a:lnSpc>
                <a:spcPct val="100000"/>
              </a:lnSpc>
              <a:spcBef>
                <a:spcPts val="770"/>
              </a:spcBef>
              <a:buFont typeface="Arial"/>
              <a:buChar char="•"/>
              <a:tabLst>
                <a:tab pos="354965" algn="l"/>
                <a:tab pos="355600" algn="l"/>
              </a:tabLst>
            </a:pPr>
            <a:r>
              <a:rPr sz="3200" dirty="0">
                <a:solidFill>
                  <a:srgbClr val="001F5F"/>
                </a:solidFill>
                <a:latin typeface="Palatino Linotype"/>
                <a:cs typeface="Palatino Linotype"/>
              </a:rPr>
              <a:t>Robotics</a:t>
            </a:r>
            <a:endParaRPr sz="3200">
              <a:latin typeface="Palatino Linotype"/>
              <a:cs typeface="Palatino Linotype"/>
            </a:endParaRPr>
          </a:p>
          <a:p>
            <a:pPr marL="355600" indent="-342900">
              <a:lnSpc>
                <a:spcPct val="100000"/>
              </a:lnSpc>
              <a:spcBef>
                <a:spcPts val="770"/>
              </a:spcBef>
              <a:buFont typeface="Arial"/>
              <a:buChar char="•"/>
              <a:tabLst>
                <a:tab pos="354965" algn="l"/>
                <a:tab pos="355600" algn="l"/>
              </a:tabLst>
            </a:pPr>
            <a:r>
              <a:rPr sz="3200" dirty="0">
                <a:solidFill>
                  <a:srgbClr val="001F5F"/>
                </a:solidFill>
                <a:latin typeface="Palatino Linotype"/>
                <a:cs typeface="Palatino Linotype"/>
              </a:rPr>
              <a:t>Natural Language</a:t>
            </a:r>
            <a:r>
              <a:rPr sz="3200" spc="-75" dirty="0">
                <a:solidFill>
                  <a:srgbClr val="001F5F"/>
                </a:solidFill>
                <a:latin typeface="Palatino Linotype"/>
                <a:cs typeface="Palatino Linotype"/>
              </a:rPr>
              <a:t> </a:t>
            </a:r>
            <a:r>
              <a:rPr sz="3200" dirty="0">
                <a:solidFill>
                  <a:srgbClr val="001F5F"/>
                </a:solidFill>
                <a:latin typeface="Palatino Linotype"/>
                <a:cs typeface="Palatino Linotype"/>
              </a:rPr>
              <a:t>Processing</a:t>
            </a:r>
            <a:endParaRPr sz="3200">
              <a:latin typeface="Palatino Linotype"/>
              <a:cs typeface="Palatino Linotype"/>
            </a:endParaRPr>
          </a:p>
          <a:p>
            <a:pPr marL="355600" indent="-342900">
              <a:lnSpc>
                <a:spcPct val="100000"/>
              </a:lnSpc>
              <a:spcBef>
                <a:spcPts val="770"/>
              </a:spcBef>
              <a:buFont typeface="Arial"/>
              <a:buChar char="•"/>
              <a:tabLst>
                <a:tab pos="354965" algn="l"/>
                <a:tab pos="355600" algn="l"/>
              </a:tabLst>
            </a:pPr>
            <a:r>
              <a:rPr sz="3200" dirty="0">
                <a:solidFill>
                  <a:srgbClr val="001F5F"/>
                </a:solidFill>
                <a:latin typeface="Palatino Linotype"/>
                <a:cs typeface="Palatino Linotype"/>
              </a:rPr>
              <a:t>Speech</a:t>
            </a:r>
            <a:r>
              <a:rPr sz="3200" spc="-5" dirty="0">
                <a:solidFill>
                  <a:srgbClr val="001F5F"/>
                </a:solidFill>
                <a:latin typeface="Palatino Linotype"/>
                <a:cs typeface="Palatino Linotype"/>
              </a:rPr>
              <a:t> </a:t>
            </a:r>
            <a:r>
              <a:rPr sz="3200" dirty="0">
                <a:solidFill>
                  <a:srgbClr val="001F5F"/>
                </a:solidFill>
                <a:latin typeface="Palatino Linotype"/>
                <a:cs typeface="Palatino Linotype"/>
              </a:rPr>
              <a:t>Processing</a:t>
            </a:r>
            <a:endParaRPr sz="3200">
              <a:latin typeface="Palatino Linotype"/>
              <a:cs typeface="Palatino Linotype"/>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1999" cy="6857997"/>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spc="-5" dirty="0">
                <a:latin typeface="Arial"/>
                <a:cs typeface="Arial"/>
              </a:rPr>
              <a:t>BITS </a:t>
            </a:r>
            <a:r>
              <a:rPr spc="-5" dirty="0"/>
              <a:t>Pilani, Pilani</a:t>
            </a:r>
            <a:r>
              <a:rPr spc="-20" dirty="0"/>
              <a:t> </a:t>
            </a:r>
            <a:r>
              <a:rPr dirty="0"/>
              <a:t>Campus</a:t>
            </a:r>
          </a:p>
        </p:txBody>
      </p:sp>
    </p:spTree>
    <p:extLst>
      <p:ext uri="{BB962C8B-B14F-4D97-AF65-F5344CB8AC3E}">
        <p14:creationId xmlns:p14="http://schemas.microsoft.com/office/powerpoint/2010/main" val="387161543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1999" cy="6857996"/>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spc="-5" dirty="0">
                <a:latin typeface="Arial"/>
                <a:cs typeface="Arial"/>
              </a:rPr>
              <a:t>BITS </a:t>
            </a:r>
            <a:r>
              <a:rPr spc="-5" dirty="0"/>
              <a:t>Pilani, Pilani</a:t>
            </a:r>
            <a:r>
              <a:rPr spc="-20" dirty="0"/>
              <a:t> </a:t>
            </a:r>
            <a:r>
              <a:rPr dirty="0"/>
              <a:t>Campus</a:t>
            </a:r>
          </a:p>
        </p:txBody>
      </p:sp>
    </p:spTree>
    <p:extLst>
      <p:ext uri="{BB962C8B-B14F-4D97-AF65-F5344CB8AC3E}">
        <p14:creationId xmlns:p14="http://schemas.microsoft.com/office/powerpoint/2010/main" val="336888255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17"/>
            <a:ext cx="12161550" cy="6857337"/>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spc="-5" dirty="0">
                <a:latin typeface="Arial"/>
                <a:cs typeface="Arial"/>
              </a:rPr>
              <a:t>BITS </a:t>
            </a:r>
            <a:r>
              <a:rPr spc="-5" dirty="0"/>
              <a:t>Pilani, Pilani</a:t>
            </a:r>
            <a:r>
              <a:rPr spc="-20" dirty="0"/>
              <a:t> </a:t>
            </a:r>
            <a:r>
              <a:rPr dirty="0"/>
              <a:t>Campus</a:t>
            </a:r>
          </a:p>
        </p:txBody>
      </p:sp>
    </p:spTree>
    <p:extLst>
      <p:ext uri="{BB962C8B-B14F-4D97-AF65-F5344CB8AC3E}">
        <p14:creationId xmlns:p14="http://schemas.microsoft.com/office/powerpoint/2010/main" val="76058844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779776" y="6550152"/>
            <a:ext cx="9412605" cy="48895"/>
            <a:chOff x="2779776" y="6550152"/>
            <a:chExt cx="9412605" cy="48895"/>
          </a:xfrm>
        </p:grpSpPr>
        <p:sp>
          <p:nvSpPr>
            <p:cNvPr id="3" name="object 3"/>
            <p:cNvSpPr/>
            <p:nvPr/>
          </p:nvSpPr>
          <p:spPr>
            <a:xfrm>
              <a:off x="6173723" y="6550152"/>
              <a:ext cx="3106420" cy="48895"/>
            </a:xfrm>
            <a:custGeom>
              <a:avLst/>
              <a:gdLst/>
              <a:ahLst/>
              <a:cxnLst/>
              <a:rect l="l" t="t" r="r" b="b"/>
              <a:pathLst>
                <a:path w="3106420" h="48895">
                  <a:moveTo>
                    <a:pt x="3105912" y="0"/>
                  </a:moveTo>
                  <a:lnTo>
                    <a:pt x="0" y="0"/>
                  </a:lnTo>
                  <a:lnTo>
                    <a:pt x="0" y="48768"/>
                  </a:lnTo>
                  <a:lnTo>
                    <a:pt x="3105912" y="48768"/>
                  </a:lnTo>
                  <a:lnTo>
                    <a:pt x="3105912" y="0"/>
                  </a:lnTo>
                  <a:close/>
                </a:path>
              </a:pathLst>
            </a:custGeom>
            <a:solidFill>
              <a:srgbClr val="76C2E4"/>
            </a:solidFill>
          </p:spPr>
          <p:txBody>
            <a:bodyPr wrap="square" lIns="0" tIns="0" rIns="0" bIns="0" rtlCol="0"/>
            <a:lstStyle/>
            <a:p>
              <a:endParaRPr/>
            </a:p>
          </p:txBody>
        </p:sp>
        <p:sp>
          <p:nvSpPr>
            <p:cNvPr id="4" name="object 4"/>
            <p:cNvSpPr/>
            <p:nvPr/>
          </p:nvSpPr>
          <p:spPr>
            <a:xfrm>
              <a:off x="9211055" y="6550152"/>
              <a:ext cx="2981325" cy="45720"/>
            </a:xfrm>
            <a:custGeom>
              <a:avLst/>
              <a:gdLst/>
              <a:ahLst/>
              <a:cxnLst/>
              <a:rect l="l" t="t" r="r" b="b"/>
              <a:pathLst>
                <a:path w="2981325" h="45720">
                  <a:moveTo>
                    <a:pt x="2980944" y="0"/>
                  </a:moveTo>
                  <a:lnTo>
                    <a:pt x="0" y="0"/>
                  </a:lnTo>
                  <a:lnTo>
                    <a:pt x="0" y="45720"/>
                  </a:lnTo>
                  <a:lnTo>
                    <a:pt x="2980944" y="45720"/>
                  </a:lnTo>
                  <a:lnTo>
                    <a:pt x="2980944" y="0"/>
                  </a:lnTo>
                  <a:close/>
                </a:path>
              </a:pathLst>
            </a:custGeom>
            <a:solidFill>
              <a:srgbClr val="E21C23"/>
            </a:solidFill>
          </p:spPr>
          <p:txBody>
            <a:bodyPr wrap="square" lIns="0" tIns="0" rIns="0" bIns="0" rtlCol="0"/>
            <a:lstStyle/>
            <a:p>
              <a:endParaRPr/>
            </a:p>
          </p:txBody>
        </p:sp>
        <p:sp>
          <p:nvSpPr>
            <p:cNvPr id="5" name="object 5"/>
            <p:cNvSpPr/>
            <p:nvPr/>
          </p:nvSpPr>
          <p:spPr>
            <a:xfrm>
              <a:off x="2779776" y="6550152"/>
              <a:ext cx="3441700" cy="48895"/>
            </a:xfrm>
            <a:custGeom>
              <a:avLst/>
              <a:gdLst/>
              <a:ahLst/>
              <a:cxnLst/>
              <a:rect l="l" t="t" r="r" b="b"/>
              <a:pathLst>
                <a:path w="3441700" h="48895">
                  <a:moveTo>
                    <a:pt x="3441191" y="0"/>
                  </a:moveTo>
                  <a:lnTo>
                    <a:pt x="0" y="0"/>
                  </a:lnTo>
                  <a:lnTo>
                    <a:pt x="0" y="48768"/>
                  </a:lnTo>
                  <a:lnTo>
                    <a:pt x="3441191" y="48768"/>
                  </a:lnTo>
                  <a:lnTo>
                    <a:pt x="3441191" y="0"/>
                  </a:lnTo>
                  <a:close/>
                </a:path>
              </a:pathLst>
            </a:custGeom>
            <a:solidFill>
              <a:srgbClr val="FBAF17"/>
            </a:solidFill>
          </p:spPr>
          <p:txBody>
            <a:bodyPr wrap="square" lIns="0" tIns="0" rIns="0" bIns="0" rtlCol="0"/>
            <a:lstStyle/>
            <a:p>
              <a:endParaRPr/>
            </a:p>
          </p:txBody>
        </p:sp>
        <p:sp>
          <p:nvSpPr>
            <p:cNvPr id="6" name="object 6"/>
            <p:cNvSpPr/>
            <p:nvPr/>
          </p:nvSpPr>
          <p:spPr>
            <a:xfrm>
              <a:off x="5993892" y="6553200"/>
              <a:ext cx="3106420" cy="45720"/>
            </a:xfrm>
            <a:custGeom>
              <a:avLst/>
              <a:gdLst/>
              <a:ahLst/>
              <a:cxnLst/>
              <a:rect l="l" t="t" r="r" b="b"/>
              <a:pathLst>
                <a:path w="3106420" h="45720">
                  <a:moveTo>
                    <a:pt x="3105912" y="0"/>
                  </a:moveTo>
                  <a:lnTo>
                    <a:pt x="0" y="0"/>
                  </a:lnTo>
                  <a:lnTo>
                    <a:pt x="0" y="45720"/>
                  </a:lnTo>
                  <a:lnTo>
                    <a:pt x="3105912" y="45720"/>
                  </a:lnTo>
                  <a:lnTo>
                    <a:pt x="3105912" y="0"/>
                  </a:lnTo>
                  <a:close/>
                </a:path>
              </a:pathLst>
            </a:custGeom>
            <a:solidFill>
              <a:srgbClr val="76C2E4"/>
            </a:solidFill>
          </p:spPr>
          <p:txBody>
            <a:bodyPr wrap="square" lIns="0" tIns="0" rIns="0" bIns="0" rtlCol="0"/>
            <a:lstStyle/>
            <a:p>
              <a:endParaRPr/>
            </a:p>
          </p:txBody>
        </p:sp>
        <p:sp>
          <p:nvSpPr>
            <p:cNvPr id="7" name="object 7"/>
            <p:cNvSpPr/>
            <p:nvPr/>
          </p:nvSpPr>
          <p:spPr>
            <a:xfrm>
              <a:off x="2845308" y="6553200"/>
              <a:ext cx="3148965" cy="45720"/>
            </a:xfrm>
            <a:custGeom>
              <a:avLst/>
              <a:gdLst/>
              <a:ahLst/>
              <a:cxnLst/>
              <a:rect l="l" t="t" r="r" b="b"/>
              <a:pathLst>
                <a:path w="3148965" h="45720">
                  <a:moveTo>
                    <a:pt x="3148584" y="0"/>
                  </a:moveTo>
                  <a:lnTo>
                    <a:pt x="0" y="0"/>
                  </a:lnTo>
                  <a:lnTo>
                    <a:pt x="0" y="45720"/>
                  </a:lnTo>
                  <a:lnTo>
                    <a:pt x="3148584" y="45720"/>
                  </a:lnTo>
                  <a:lnTo>
                    <a:pt x="3148584" y="0"/>
                  </a:lnTo>
                  <a:close/>
                </a:path>
              </a:pathLst>
            </a:custGeom>
            <a:solidFill>
              <a:srgbClr val="FBAF17"/>
            </a:solidFill>
          </p:spPr>
          <p:txBody>
            <a:bodyPr wrap="square" lIns="0" tIns="0" rIns="0" bIns="0" rtlCol="0"/>
            <a:lstStyle/>
            <a:p>
              <a:endParaRPr/>
            </a:p>
          </p:txBody>
        </p:sp>
        <p:sp>
          <p:nvSpPr>
            <p:cNvPr id="8" name="object 8"/>
            <p:cNvSpPr/>
            <p:nvPr/>
          </p:nvSpPr>
          <p:spPr>
            <a:xfrm>
              <a:off x="9087611" y="6553200"/>
              <a:ext cx="3104515" cy="45720"/>
            </a:xfrm>
            <a:custGeom>
              <a:avLst/>
              <a:gdLst/>
              <a:ahLst/>
              <a:cxnLst/>
              <a:rect l="l" t="t" r="r" b="b"/>
              <a:pathLst>
                <a:path w="3104515" h="45720">
                  <a:moveTo>
                    <a:pt x="3104388" y="0"/>
                  </a:moveTo>
                  <a:lnTo>
                    <a:pt x="0" y="0"/>
                  </a:lnTo>
                  <a:lnTo>
                    <a:pt x="0" y="45720"/>
                  </a:lnTo>
                  <a:lnTo>
                    <a:pt x="3104388" y="45720"/>
                  </a:lnTo>
                  <a:lnTo>
                    <a:pt x="3104388" y="0"/>
                  </a:lnTo>
                  <a:close/>
                </a:path>
              </a:pathLst>
            </a:custGeom>
            <a:solidFill>
              <a:srgbClr val="FF0000"/>
            </a:solidFill>
          </p:spPr>
          <p:txBody>
            <a:bodyPr wrap="square" lIns="0" tIns="0" rIns="0" bIns="0" rtlCol="0"/>
            <a:lstStyle/>
            <a:p>
              <a:endParaRPr/>
            </a:p>
          </p:txBody>
        </p:sp>
      </p:grpSp>
      <p:sp>
        <p:nvSpPr>
          <p:cNvPr id="9" name="object 9"/>
          <p:cNvSpPr/>
          <p:nvPr/>
        </p:nvSpPr>
        <p:spPr>
          <a:xfrm>
            <a:off x="8839200" y="0"/>
            <a:ext cx="2924555" cy="691896"/>
          </a:xfrm>
          <a:prstGeom prst="rect">
            <a:avLst/>
          </a:prstGeom>
          <a:blipFill>
            <a:blip r:embed="rId2" cstate="print"/>
            <a:stretch>
              <a:fillRect/>
            </a:stretch>
          </a:blipFill>
        </p:spPr>
        <p:txBody>
          <a:bodyPr wrap="square" lIns="0" tIns="0" rIns="0" bIns="0" rtlCol="0"/>
          <a:lstStyle/>
          <a:p>
            <a:endParaRPr/>
          </a:p>
        </p:txBody>
      </p:sp>
      <p:grpSp>
        <p:nvGrpSpPr>
          <p:cNvPr id="10" name="object 10"/>
          <p:cNvGrpSpPr/>
          <p:nvPr/>
        </p:nvGrpSpPr>
        <p:grpSpPr>
          <a:xfrm>
            <a:off x="0" y="1295400"/>
            <a:ext cx="9347200" cy="45720"/>
            <a:chOff x="0" y="1295400"/>
            <a:chExt cx="9347200" cy="45720"/>
          </a:xfrm>
        </p:grpSpPr>
        <p:sp>
          <p:nvSpPr>
            <p:cNvPr id="11" name="object 11"/>
            <p:cNvSpPr/>
            <p:nvPr/>
          </p:nvSpPr>
          <p:spPr>
            <a:xfrm>
              <a:off x="3150107" y="1295400"/>
              <a:ext cx="3104515" cy="45720"/>
            </a:xfrm>
            <a:custGeom>
              <a:avLst/>
              <a:gdLst/>
              <a:ahLst/>
              <a:cxnLst/>
              <a:rect l="l" t="t" r="r" b="b"/>
              <a:pathLst>
                <a:path w="3104515" h="45719">
                  <a:moveTo>
                    <a:pt x="3104388" y="0"/>
                  </a:moveTo>
                  <a:lnTo>
                    <a:pt x="0" y="0"/>
                  </a:lnTo>
                  <a:lnTo>
                    <a:pt x="0" y="45720"/>
                  </a:lnTo>
                  <a:lnTo>
                    <a:pt x="3104388" y="45720"/>
                  </a:lnTo>
                  <a:lnTo>
                    <a:pt x="3104388" y="0"/>
                  </a:lnTo>
                  <a:close/>
                </a:path>
              </a:pathLst>
            </a:custGeom>
            <a:solidFill>
              <a:srgbClr val="76C2E4"/>
            </a:solidFill>
          </p:spPr>
          <p:txBody>
            <a:bodyPr wrap="square" lIns="0" tIns="0" rIns="0" bIns="0" rtlCol="0"/>
            <a:lstStyle/>
            <a:p>
              <a:endParaRPr/>
            </a:p>
          </p:txBody>
        </p:sp>
        <p:sp>
          <p:nvSpPr>
            <p:cNvPr id="12" name="object 12"/>
            <p:cNvSpPr/>
            <p:nvPr/>
          </p:nvSpPr>
          <p:spPr>
            <a:xfrm>
              <a:off x="0" y="1295400"/>
              <a:ext cx="3150235" cy="45720"/>
            </a:xfrm>
            <a:custGeom>
              <a:avLst/>
              <a:gdLst/>
              <a:ahLst/>
              <a:cxnLst/>
              <a:rect l="l" t="t" r="r" b="b"/>
              <a:pathLst>
                <a:path w="3150235" h="45719">
                  <a:moveTo>
                    <a:pt x="3150108" y="0"/>
                  </a:moveTo>
                  <a:lnTo>
                    <a:pt x="0" y="0"/>
                  </a:lnTo>
                  <a:lnTo>
                    <a:pt x="0" y="45720"/>
                  </a:lnTo>
                  <a:lnTo>
                    <a:pt x="3150108" y="45720"/>
                  </a:lnTo>
                  <a:lnTo>
                    <a:pt x="3150108" y="0"/>
                  </a:lnTo>
                  <a:close/>
                </a:path>
              </a:pathLst>
            </a:custGeom>
            <a:solidFill>
              <a:srgbClr val="FBAF17"/>
            </a:solidFill>
          </p:spPr>
          <p:txBody>
            <a:bodyPr wrap="square" lIns="0" tIns="0" rIns="0" bIns="0" rtlCol="0"/>
            <a:lstStyle/>
            <a:p>
              <a:endParaRPr/>
            </a:p>
          </p:txBody>
        </p:sp>
        <p:sp>
          <p:nvSpPr>
            <p:cNvPr id="13" name="object 13"/>
            <p:cNvSpPr/>
            <p:nvPr/>
          </p:nvSpPr>
          <p:spPr>
            <a:xfrm>
              <a:off x="6242303" y="1295400"/>
              <a:ext cx="3104515" cy="45720"/>
            </a:xfrm>
            <a:custGeom>
              <a:avLst/>
              <a:gdLst/>
              <a:ahLst/>
              <a:cxnLst/>
              <a:rect l="l" t="t" r="r" b="b"/>
              <a:pathLst>
                <a:path w="3104515" h="45719">
                  <a:moveTo>
                    <a:pt x="3104388" y="0"/>
                  </a:moveTo>
                  <a:lnTo>
                    <a:pt x="0" y="0"/>
                  </a:lnTo>
                  <a:lnTo>
                    <a:pt x="0" y="45720"/>
                  </a:lnTo>
                  <a:lnTo>
                    <a:pt x="3104388" y="45720"/>
                  </a:lnTo>
                  <a:lnTo>
                    <a:pt x="3104388" y="0"/>
                  </a:lnTo>
                  <a:close/>
                </a:path>
              </a:pathLst>
            </a:custGeom>
            <a:solidFill>
              <a:srgbClr val="FF0000"/>
            </a:solidFill>
          </p:spPr>
          <p:txBody>
            <a:bodyPr wrap="square" lIns="0" tIns="0" rIns="0" bIns="0" rtlCol="0"/>
            <a:lstStyle/>
            <a:p>
              <a:endParaRPr/>
            </a:p>
          </p:txBody>
        </p:sp>
      </p:grpSp>
      <p:sp>
        <p:nvSpPr>
          <p:cNvPr id="14" name="object 14"/>
          <p:cNvSpPr txBox="1"/>
          <p:nvPr/>
        </p:nvSpPr>
        <p:spPr>
          <a:xfrm>
            <a:off x="485343" y="1519554"/>
            <a:ext cx="10191750" cy="2879090"/>
          </a:xfrm>
          <a:prstGeom prst="rect">
            <a:avLst/>
          </a:prstGeom>
        </p:spPr>
        <p:txBody>
          <a:bodyPr vert="horz" wrap="square" lIns="0" tIns="12700" rIns="0" bIns="0" rtlCol="0">
            <a:spAutoFit/>
          </a:bodyPr>
          <a:lstStyle/>
          <a:p>
            <a:pPr marL="354965" marR="6350" indent="-342900">
              <a:lnSpc>
                <a:spcPct val="100000"/>
              </a:lnSpc>
              <a:spcBef>
                <a:spcPts val="100"/>
              </a:spcBef>
            </a:pPr>
            <a:r>
              <a:rPr sz="2400" dirty="0">
                <a:latin typeface="Arial"/>
                <a:cs typeface="Arial"/>
              </a:rPr>
              <a:t>It </a:t>
            </a:r>
            <a:r>
              <a:rPr sz="2400" spc="-5" dirty="0">
                <a:latin typeface="Arial"/>
                <a:cs typeface="Arial"/>
              </a:rPr>
              <a:t>can be </a:t>
            </a:r>
            <a:r>
              <a:rPr sz="2400" dirty="0">
                <a:latin typeface="Arial"/>
                <a:cs typeface="Arial"/>
              </a:rPr>
              <a:t>treated </a:t>
            </a:r>
            <a:r>
              <a:rPr sz="2400" spc="-5" dirty="0">
                <a:latin typeface="Arial"/>
                <a:cs typeface="Arial"/>
              </a:rPr>
              <a:t>as maximizing problem. </a:t>
            </a:r>
            <a:r>
              <a:rPr sz="2400" dirty="0">
                <a:latin typeface="Arial"/>
                <a:cs typeface="Arial"/>
              </a:rPr>
              <a:t>In that </a:t>
            </a:r>
            <a:r>
              <a:rPr sz="2400" spc="-5" dirty="0">
                <a:latin typeface="Arial"/>
                <a:cs typeface="Arial"/>
              </a:rPr>
              <a:t>case you </a:t>
            </a:r>
            <a:r>
              <a:rPr sz="2400" dirty="0">
                <a:latin typeface="Arial"/>
                <a:cs typeface="Arial"/>
              </a:rPr>
              <a:t>just </a:t>
            </a:r>
            <a:r>
              <a:rPr sz="2400" spc="-5" dirty="0">
                <a:latin typeface="Arial"/>
                <a:cs typeface="Arial"/>
              </a:rPr>
              <a:t>maximize </a:t>
            </a:r>
            <a:r>
              <a:rPr sz="2400" dirty="0">
                <a:latin typeface="Arial"/>
                <a:cs typeface="Arial"/>
              </a:rPr>
              <a:t>the  </a:t>
            </a:r>
            <a:r>
              <a:rPr sz="2400" spc="-5" dirty="0">
                <a:latin typeface="Arial"/>
                <a:cs typeface="Arial"/>
              </a:rPr>
              <a:t>number </a:t>
            </a:r>
            <a:r>
              <a:rPr sz="2400" dirty="0">
                <a:latin typeface="Arial"/>
                <a:cs typeface="Arial"/>
              </a:rPr>
              <a:t>of </a:t>
            </a:r>
            <a:r>
              <a:rPr sz="2400" spc="-5" dirty="0">
                <a:latin typeface="Arial"/>
                <a:cs typeface="Arial"/>
              </a:rPr>
              <a:t>non attacking pairs </a:t>
            </a:r>
            <a:r>
              <a:rPr sz="2400" dirty="0">
                <a:latin typeface="Arial"/>
                <a:cs typeface="Arial"/>
              </a:rPr>
              <a:t>of</a:t>
            </a:r>
            <a:r>
              <a:rPr sz="2400" spc="30" dirty="0">
                <a:latin typeface="Arial"/>
                <a:cs typeface="Arial"/>
              </a:rPr>
              <a:t> </a:t>
            </a:r>
            <a:r>
              <a:rPr sz="2400" spc="-5" dirty="0">
                <a:latin typeface="Arial"/>
                <a:cs typeface="Arial"/>
              </a:rPr>
              <a:t>queens.</a:t>
            </a:r>
            <a:endParaRPr sz="2400">
              <a:latin typeface="Arial"/>
              <a:cs typeface="Arial"/>
            </a:endParaRPr>
          </a:p>
          <a:p>
            <a:pPr>
              <a:lnSpc>
                <a:spcPct val="100000"/>
              </a:lnSpc>
              <a:spcBef>
                <a:spcPts val="5"/>
              </a:spcBef>
            </a:pPr>
            <a:endParaRPr sz="3500">
              <a:latin typeface="Arial"/>
              <a:cs typeface="Arial"/>
            </a:endParaRPr>
          </a:p>
          <a:p>
            <a:pPr marL="12700">
              <a:lnSpc>
                <a:spcPct val="100000"/>
              </a:lnSpc>
              <a:spcBef>
                <a:spcPts val="5"/>
              </a:spcBef>
            </a:pPr>
            <a:r>
              <a:rPr sz="2400" dirty="0">
                <a:latin typeface="Arial"/>
                <a:cs typeface="Arial"/>
              </a:rPr>
              <a:t>Or</a:t>
            </a:r>
            <a:endParaRPr sz="2400">
              <a:latin typeface="Arial"/>
              <a:cs typeface="Arial"/>
            </a:endParaRPr>
          </a:p>
          <a:p>
            <a:pPr>
              <a:lnSpc>
                <a:spcPct val="100000"/>
              </a:lnSpc>
              <a:spcBef>
                <a:spcPts val="5"/>
              </a:spcBef>
            </a:pPr>
            <a:endParaRPr sz="3500">
              <a:latin typeface="Arial"/>
              <a:cs typeface="Arial"/>
            </a:endParaRPr>
          </a:p>
          <a:p>
            <a:pPr marL="354965" marR="5080" indent="-342900">
              <a:lnSpc>
                <a:spcPct val="100000"/>
              </a:lnSpc>
              <a:spcBef>
                <a:spcPts val="5"/>
              </a:spcBef>
            </a:pPr>
            <a:r>
              <a:rPr sz="2400" dirty="0">
                <a:latin typeface="Arial"/>
                <a:cs typeface="Arial"/>
              </a:rPr>
              <a:t>It </a:t>
            </a:r>
            <a:r>
              <a:rPr sz="2400" spc="-5" dirty="0">
                <a:latin typeface="Arial"/>
                <a:cs typeface="Arial"/>
              </a:rPr>
              <a:t>can be </a:t>
            </a:r>
            <a:r>
              <a:rPr sz="2400" dirty="0">
                <a:latin typeface="Arial"/>
                <a:cs typeface="Arial"/>
              </a:rPr>
              <a:t>treated </a:t>
            </a:r>
            <a:r>
              <a:rPr sz="2400" spc="-5" dirty="0">
                <a:latin typeface="Arial"/>
                <a:cs typeface="Arial"/>
              </a:rPr>
              <a:t>as minimizing problem. </a:t>
            </a:r>
            <a:r>
              <a:rPr sz="2400" dirty="0">
                <a:latin typeface="Arial"/>
                <a:cs typeface="Arial"/>
              </a:rPr>
              <a:t>For this </a:t>
            </a:r>
            <a:r>
              <a:rPr sz="2400" spc="-5" dirty="0">
                <a:latin typeface="Arial"/>
                <a:cs typeface="Arial"/>
              </a:rPr>
              <a:t>case you just minimize </a:t>
            </a:r>
            <a:r>
              <a:rPr sz="2400" dirty="0">
                <a:latin typeface="Arial"/>
                <a:cs typeface="Arial"/>
              </a:rPr>
              <a:t>the  </a:t>
            </a:r>
            <a:r>
              <a:rPr sz="2400" spc="-5" dirty="0">
                <a:latin typeface="Arial"/>
                <a:cs typeface="Arial"/>
              </a:rPr>
              <a:t>number </a:t>
            </a:r>
            <a:r>
              <a:rPr sz="2400" dirty="0">
                <a:latin typeface="Arial"/>
                <a:cs typeface="Arial"/>
              </a:rPr>
              <a:t>of </a:t>
            </a:r>
            <a:r>
              <a:rPr sz="2400" spc="-5" dirty="0">
                <a:latin typeface="Arial"/>
                <a:cs typeface="Arial"/>
              </a:rPr>
              <a:t>attacking pair </a:t>
            </a:r>
            <a:r>
              <a:rPr sz="2400" dirty="0">
                <a:latin typeface="Arial"/>
                <a:cs typeface="Arial"/>
              </a:rPr>
              <a:t>of</a:t>
            </a:r>
            <a:r>
              <a:rPr sz="2400" spc="30" dirty="0">
                <a:latin typeface="Arial"/>
                <a:cs typeface="Arial"/>
              </a:rPr>
              <a:t> </a:t>
            </a:r>
            <a:r>
              <a:rPr sz="2400" spc="-5" dirty="0">
                <a:latin typeface="Arial"/>
                <a:cs typeface="Arial"/>
              </a:rPr>
              <a:t>queens.</a:t>
            </a:r>
            <a:endParaRPr sz="2400">
              <a:latin typeface="Arial"/>
              <a:cs typeface="Arial"/>
            </a:endParaRPr>
          </a:p>
        </p:txBody>
      </p:sp>
      <p:sp>
        <p:nvSpPr>
          <p:cNvPr id="16" name="object 16"/>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spc="-5" dirty="0">
                <a:latin typeface="Arial"/>
                <a:cs typeface="Arial"/>
              </a:rPr>
              <a:t>BITS </a:t>
            </a:r>
            <a:r>
              <a:rPr spc="-5" dirty="0"/>
              <a:t>Pilani, Pilani</a:t>
            </a:r>
            <a:r>
              <a:rPr spc="-20" dirty="0"/>
              <a:t> </a:t>
            </a:r>
            <a:r>
              <a:rPr dirty="0"/>
              <a:t>Campus</a:t>
            </a:r>
          </a:p>
        </p:txBody>
      </p:sp>
      <p:sp>
        <p:nvSpPr>
          <p:cNvPr id="15" name="object 15"/>
          <p:cNvSpPr txBox="1">
            <a:spLocks noGrp="1"/>
          </p:cNvSpPr>
          <p:nvPr>
            <p:ph type="title"/>
          </p:nvPr>
        </p:nvSpPr>
        <p:spPr>
          <a:xfrm>
            <a:off x="485343" y="150063"/>
            <a:ext cx="8261350" cy="1031875"/>
          </a:xfrm>
          <a:prstGeom prst="rect">
            <a:avLst/>
          </a:prstGeom>
        </p:spPr>
        <p:txBody>
          <a:bodyPr vert="horz" wrap="square" lIns="0" tIns="104139" rIns="0" bIns="0" rtlCol="0">
            <a:spAutoFit/>
          </a:bodyPr>
          <a:lstStyle/>
          <a:p>
            <a:pPr marL="12700" marR="5080">
              <a:lnSpc>
                <a:spcPts val="3600"/>
              </a:lnSpc>
              <a:spcBef>
                <a:spcPts val="819"/>
              </a:spcBef>
            </a:pPr>
            <a:r>
              <a:rPr sz="3600" b="1" spc="-135" dirty="0">
                <a:latin typeface="Arial"/>
                <a:cs typeface="Arial"/>
              </a:rPr>
              <a:t>Convert</a:t>
            </a:r>
            <a:r>
              <a:rPr sz="3600" b="1" spc="-275" dirty="0">
                <a:latin typeface="Arial"/>
                <a:cs typeface="Arial"/>
              </a:rPr>
              <a:t> </a:t>
            </a:r>
            <a:r>
              <a:rPr sz="3600" b="1" dirty="0">
                <a:latin typeface="Arial"/>
                <a:cs typeface="Arial"/>
              </a:rPr>
              <a:t>N</a:t>
            </a:r>
            <a:r>
              <a:rPr sz="3600" b="1" spc="-305" dirty="0">
                <a:latin typeface="Arial"/>
                <a:cs typeface="Arial"/>
              </a:rPr>
              <a:t> </a:t>
            </a:r>
            <a:r>
              <a:rPr sz="3600" b="1" spc="-130" dirty="0">
                <a:latin typeface="Arial"/>
                <a:cs typeface="Arial"/>
              </a:rPr>
              <a:t>queen</a:t>
            </a:r>
            <a:r>
              <a:rPr sz="3600" b="1" spc="-295" dirty="0">
                <a:latin typeface="Arial"/>
                <a:cs typeface="Arial"/>
              </a:rPr>
              <a:t> </a:t>
            </a:r>
            <a:r>
              <a:rPr sz="3600" b="1" spc="-140" dirty="0">
                <a:latin typeface="Arial"/>
                <a:cs typeface="Arial"/>
              </a:rPr>
              <a:t>problem</a:t>
            </a:r>
            <a:r>
              <a:rPr sz="3600" b="1" spc="-260" dirty="0">
                <a:latin typeface="Arial"/>
                <a:cs typeface="Arial"/>
              </a:rPr>
              <a:t> </a:t>
            </a:r>
            <a:r>
              <a:rPr sz="3600" b="1" spc="-80" dirty="0">
                <a:latin typeface="Arial"/>
                <a:cs typeface="Arial"/>
              </a:rPr>
              <a:t>to</a:t>
            </a:r>
            <a:r>
              <a:rPr sz="3600" b="1" spc="-305" dirty="0">
                <a:latin typeface="Arial"/>
                <a:cs typeface="Arial"/>
              </a:rPr>
              <a:t> </a:t>
            </a:r>
            <a:r>
              <a:rPr sz="3600" b="1" spc="-145" dirty="0">
                <a:latin typeface="Arial"/>
                <a:cs typeface="Arial"/>
              </a:rPr>
              <a:t>optimization  </a:t>
            </a:r>
            <a:r>
              <a:rPr sz="3600" b="1" spc="-140" dirty="0">
                <a:latin typeface="Arial"/>
                <a:cs typeface="Arial"/>
              </a:rPr>
              <a:t>problem</a:t>
            </a:r>
            <a:endParaRPr sz="3600">
              <a:latin typeface="Arial"/>
              <a:cs typeface="Arial"/>
            </a:endParaRPr>
          </a:p>
        </p:txBody>
      </p:sp>
    </p:spTree>
    <p:extLst>
      <p:ext uri="{BB962C8B-B14F-4D97-AF65-F5344CB8AC3E}">
        <p14:creationId xmlns:p14="http://schemas.microsoft.com/office/powerpoint/2010/main" val="207169021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1999" cy="6857998"/>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spc="-5" dirty="0">
                <a:latin typeface="Arial"/>
                <a:cs typeface="Arial"/>
              </a:rPr>
              <a:t>BITS </a:t>
            </a:r>
            <a:r>
              <a:rPr spc="-5" dirty="0"/>
              <a:t>Pilani, Pilani</a:t>
            </a:r>
            <a:r>
              <a:rPr spc="-20" dirty="0"/>
              <a:t> </a:t>
            </a:r>
            <a:r>
              <a:rPr dirty="0"/>
              <a:t>Campus</a:t>
            </a:r>
          </a:p>
        </p:txBody>
      </p:sp>
    </p:spTree>
    <p:extLst>
      <p:ext uri="{BB962C8B-B14F-4D97-AF65-F5344CB8AC3E}">
        <p14:creationId xmlns:p14="http://schemas.microsoft.com/office/powerpoint/2010/main" val="245895446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1999" cy="6857998"/>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spc="-5" dirty="0">
                <a:latin typeface="Arial"/>
                <a:cs typeface="Arial"/>
              </a:rPr>
              <a:t>BITS </a:t>
            </a:r>
            <a:r>
              <a:rPr spc="-5" dirty="0"/>
              <a:t>Pilani, Pilani</a:t>
            </a:r>
            <a:r>
              <a:rPr spc="-20" dirty="0"/>
              <a:t> </a:t>
            </a:r>
            <a:r>
              <a:rPr dirty="0"/>
              <a:t>Campus</a:t>
            </a:r>
          </a:p>
        </p:txBody>
      </p:sp>
    </p:spTree>
    <p:extLst>
      <p:ext uri="{BB962C8B-B14F-4D97-AF65-F5344CB8AC3E}">
        <p14:creationId xmlns:p14="http://schemas.microsoft.com/office/powerpoint/2010/main" val="224525122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1999" cy="6857998"/>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spc="-5" dirty="0">
                <a:latin typeface="Arial"/>
                <a:cs typeface="Arial"/>
              </a:rPr>
              <a:t>BITS </a:t>
            </a:r>
            <a:r>
              <a:rPr spc="-5" dirty="0"/>
              <a:t>Pilani, Pilani</a:t>
            </a:r>
            <a:r>
              <a:rPr spc="-20" dirty="0"/>
              <a:t> </a:t>
            </a:r>
            <a:r>
              <a:rPr dirty="0"/>
              <a:t>Campus</a:t>
            </a:r>
          </a:p>
        </p:txBody>
      </p:sp>
    </p:spTree>
    <p:extLst>
      <p:ext uri="{BB962C8B-B14F-4D97-AF65-F5344CB8AC3E}">
        <p14:creationId xmlns:p14="http://schemas.microsoft.com/office/powerpoint/2010/main" val="29415147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470103"/>
            <a:ext cx="5021580" cy="697230"/>
          </a:xfrm>
          <a:prstGeom prst="rect">
            <a:avLst/>
          </a:prstGeom>
        </p:spPr>
        <p:txBody>
          <a:bodyPr vert="horz" wrap="square" lIns="0" tIns="13335" rIns="0" bIns="0" rtlCol="0">
            <a:spAutoFit/>
          </a:bodyPr>
          <a:lstStyle/>
          <a:p>
            <a:pPr marL="12700">
              <a:lnSpc>
                <a:spcPct val="100000"/>
              </a:lnSpc>
              <a:spcBef>
                <a:spcPts val="105"/>
              </a:spcBef>
            </a:pPr>
            <a:r>
              <a:rPr spc="-5" dirty="0"/>
              <a:t>“Landscape” </a:t>
            </a:r>
            <a:r>
              <a:rPr dirty="0"/>
              <a:t>of</a:t>
            </a:r>
            <a:r>
              <a:rPr spc="-100" dirty="0"/>
              <a:t> </a:t>
            </a:r>
            <a:r>
              <a:rPr spc="-10" dirty="0"/>
              <a:t>search</a:t>
            </a:r>
          </a:p>
        </p:txBody>
      </p:sp>
      <p:sp>
        <p:nvSpPr>
          <p:cNvPr id="3" name="object 3"/>
          <p:cNvSpPr/>
          <p:nvPr/>
        </p:nvSpPr>
        <p:spPr>
          <a:xfrm>
            <a:off x="454410" y="2023750"/>
            <a:ext cx="5217806" cy="2860243"/>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494282" y="1258760"/>
            <a:ext cx="9782175" cy="2366010"/>
          </a:xfrm>
          <a:prstGeom prst="rect">
            <a:avLst/>
          </a:prstGeom>
        </p:spPr>
        <p:txBody>
          <a:bodyPr vert="horz" wrap="square" lIns="0" tIns="175260" rIns="0" bIns="0" rtlCol="0">
            <a:spAutoFit/>
          </a:bodyPr>
          <a:lstStyle/>
          <a:p>
            <a:pPr marL="12700">
              <a:lnSpc>
                <a:spcPct val="100000"/>
              </a:lnSpc>
              <a:spcBef>
                <a:spcPts val="1380"/>
              </a:spcBef>
            </a:pPr>
            <a:r>
              <a:rPr sz="2800" spc="-10" dirty="0">
                <a:solidFill>
                  <a:srgbClr val="6F2F9F"/>
                </a:solidFill>
                <a:latin typeface="Calibri"/>
                <a:cs typeface="Calibri"/>
              </a:rPr>
              <a:t>Hill Climbing </a:t>
            </a:r>
            <a:r>
              <a:rPr sz="2800" spc="-15" dirty="0">
                <a:solidFill>
                  <a:srgbClr val="6F2F9F"/>
                </a:solidFill>
                <a:latin typeface="Calibri"/>
                <a:cs typeface="Calibri"/>
              </a:rPr>
              <a:t>gets </a:t>
            </a:r>
            <a:r>
              <a:rPr sz="2800" spc="-10" dirty="0">
                <a:solidFill>
                  <a:srgbClr val="6F2F9F"/>
                </a:solidFill>
                <a:latin typeface="Calibri"/>
                <a:cs typeface="Calibri"/>
              </a:rPr>
              <a:t>stuck in local</a:t>
            </a:r>
            <a:r>
              <a:rPr sz="2800" spc="110" dirty="0">
                <a:solidFill>
                  <a:srgbClr val="6F2F9F"/>
                </a:solidFill>
                <a:latin typeface="Calibri"/>
                <a:cs typeface="Calibri"/>
              </a:rPr>
              <a:t> </a:t>
            </a:r>
            <a:r>
              <a:rPr sz="2800" spc="-10" dirty="0">
                <a:solidFill>
                  <a:srgbClr val="6F2F9F"/>
                </a:solidFill>
                <a:latin typeface="Calibri"/>
                <a:cs typeface="Calibri"/>
              </a:rPr>
              <a:t>maximum</a:t>
            </a:r>
            <a:endParaRPr sz="2800">
              <a:latin typeface="Calibri"/>
              <a:cs typeface="Calibri"/>
            </a:endParaRPr>
          </a:p>
          <a:p>
            <a:pPr marL="4478020" marR="5080" algn="just">
              <a:lnSpc>
                <a:spcPct val="100000"/>
              </a:lnSpc>
              <a:spcBef>
                <a:spcPts val="825"/>
              </a:spcBef>
            </a:pPr>
            <a:r>
              <a:rPr sz="1800" b="1" spc="-5" dirty="0">
                <a:solidFill>
                  <a:srgbClr val="6F2F9F"/>
                </a:solidFill>
                <a:latin typeface="Calibri"/>
                <a:cs typeface="Calibri"/>
              </a:rPr>
              <a:t>Local </a:t>
            </a:r>
            <a:r>
              <a:rPr sz="1800" b="1" spc="-10" dirty="0">
                <a:solidFill>
                  <a:srgbClr val="6F2F9F"/>
                </a:solidFill>
                <a:latin typeface="Calibri"/>
                <a:cs typeface="Calibri"/>
              </a:rPr>
              <a:t>maxima: </a:t>
            </a:r>
            <a:r>
              <a:rPr sz="1800" dirty="0">
                <a:solidFill>
                  <a:srgbClr val="6F2F9F"/>
                </a:solidFill>
                <a:latin typeface="Calibri"/>
                <a:cs typeface="Calibri"/>
              </a:rPr>
              <a:t>a </a:t>
            </a:r>
            <a:r>
              <a:rPr sz="1800" spc="-10" dirty="0">
                <a:solidFill>
                  <a:srgbClr val="6F2F9F"/>
                </a:solidFill>
                <a:latin typeface="Calibri"/>
                <a:cs typeface="Calibri"/>
              </a:rPr>
              <a:t>local </a:t>
            </a:r>
            <a:r>
              <a:rPr sz="1800" spc="-5" dirty="0">
                <a:solidFill>
                  <a:srgbClr val="6F2F9F"/>
                </a:solidFill>
                <a:latin typeface="Calibri"/>
                <a:cs typeface="Calibri"/>
              </a:rPr>
              <a:t>maximum, </a:t>
            </a:r>
            <a:r>
              <a:rPr sz="1800" dirty="0">
                <a:solidFill>
                  <a:srgbClr val="6F2F9F"/>
                </a:solidFill>
                <a:latin typeface="Calibri"/>
                <a:cs typeface="Calibri"/>
              </a:rPr>
              <a:t>as </a:t>
            </a:r>
            <a:r>
              <a:rPr sz="1800" spc="-5" dirty="0">
                <a:solidFill>
                  <a:srgbClr val="6F2F9F"/>
                </a:solidFill>
                <a:latin typeface="Calibri"/>
                <a:cs typeface="Calibri"/>
              </a:rPr>
              <a:t>opposed </a:t>
            </a:r>
            <a:r>
              <a:rPr sz="1800" spc="-10" dirty="0">
                <a:solidFill>
                  <a:srgbClr val="6F2F9F"/>
                </a:solidFill>
                <a:latin typeface="Calibri"/>
                <a:cs typeface="Calibri"/>
              </a:rPr>
              <a:t>to </a:t>
            </a:r>
            <a:r>
              <a:rPr sz="1800" dirty="0">
                <a:solidFill>
                  <a:srgbClr val="6F2F9F"/>
                </a:solidFill>
                <a:latin typeface="Calibri"/>
                <a:cs typeface="Calibri"/>
              </a:rPr>
              <a:t>a global  </a:t>
            </a:r>
            <a:r>
              <a:rPr sz="1800" spc="-5" dirty="0">
                <a:solidFill>
                  <a:srgbClr val="6F2F9F"/>
                </a:solidFill>
                <a:latin typeface="Calibri"/>
                <a:cs typeface="Calibri"/>
              </a:rPr>
              <a:t>maximum, is </a:t>
            </a:r>
            <a:r>
              <a:rPr sz="1800" dirty="0">
                <a:solidFill>
                  <a:srgbClr val="6F2F9F"/>
                </a:solidFill>
                <a:latin typeface="Calibri"/>
                <a:cs typeface="Calibri"/>
              </a:rPr>
              <a:t>a </a:t>
            </a:r>
            <a:r>
              <a:rPr sz="1800" spc="-5" dirty="0">
                <a:solidFill>
                  <a:srgbClr val="6F2F9F"/>
                </a:solidFill>
                <a:latin typeface="Calibri"/>
                <a:cs typeface="Calibri"/>
              </a:rPr>
              <a:t>peak that is lower </a:t>
            </a:r>
            <a:r>
              <a:rPr sz="1800" dirty="0">
                <a:solidFill>
                  <a:srgbClr val="6F2F9F"/>
                </a:solidFill>
                <a:latin typeface="Calibri"/>
                <a:cs typeface="Calibri"/>
              </a:rPr>
              <a:t>than the highest </a:t>
            </a:r>
            <a:r>
              <a:rPr sz="1800" spc="-5" dirty="0">
                <a:solidFill>
                  <a:srgbClr val="6F2F9F"/>
                </a:solidFill>
                <a:latin typeface="Calibri"/>
                <a:cs typeface="Calibri"/>
              </a:rPr>
              <a:t>peak  in </a:t>
            </a:r>
            <a:r>
              <a:rPr sz="1800" dirty="0">
                <a:solidFill>
                  <a:srgbClr val="6F2F9F"/>
                </a:solidFill>
                <a:latin typeface="Calibri"/>
                <a:cs typeface="Calibri"/>
              </a:rPr>
              <a:t>the </a:t>
            </a:r>
            <a:r>
              <a:rPr sz="1800" spc="-20" dirty="0">
                <a:solidFill>
                  <a:srgbClr val="6F2F9F"/>
                </a:solidFill>
                <a:latin typeface="Calibri"/>
                <a:cs typeface="Calibri"/>
              </a:rPr>
              <a:t>state</a:t>
            </a:r>
            <a:r>
              <a:rPr sz="1800" spc="30" dirty="0">
                <a:solidFill>
                  <a:srgbClr val="6F2F9F"/>
                </a:solidFill>
                <a:latin typeface="Calibri"/>
                <a:cs typeface="Calibri"/>
              </a:rPr>
              <a:t> </a:t>
            </a:r>
            <a:r>
              <a:rPr sz="1800" dirty="0">
                <a:solidFill>
                  <a:srgbClr val="6F2F9F"/>
                </a:solidFill>
                <a:latin typeface="Calibri"/>
                <a:cs typeface="Calibri"/>
              </a:rPr>
              <a:t>space.</a:t>
            </a:r>
            <a:endParaRPr sz="1800">
              <a:latin typeface="Calibri"/>
              <a:cs typeface="Calibri"/>
            </a:endParaRPr>
          </a:p>
          <a:p>
            <a:pPr marL="4478020" marR="7620" algn="just">
              <a:lnSpc>
                <a:spcPct val="100000"/>
              </a:lnSpc>
            </a:pPr>
            <a:r>
              <a:rPr sz="1800" b="1" spc="-10" dirty="0">
                <a:solidFill>
                  <a:srgbClr val="6F2F9F"/>
                </a:solidFill>
                <a:latin typeface="Calibri"/>
                <a:cs typeface="Calibri"/>
              </a:rPr>
              <a:t>Plateaux: </a:t>
            </a:r>
            <a:r>
              <a:rPr sz="1800" dirty="0">
                <a:solidFill>
                  <a:srgbClr val="6F2F9F"/>
                </a:solidFill>
                <a:latin typeface="Calibri"/>
                <a:cs typeface="Calibri"/>
              </a:rPr>
              <a:t>a </a:t>
            </a:r>
            <a:r>
              <a:rPr sz="1800" spc="-5" dirty="0">
                <a:solidFill>
                  <a:srgbClr val="6F2F9F"/>
                </a:solidFill>
                <a:latin typeface="Calibri"/>
                <a:cs typeface="Calibri"/>
              </a:rPr>
              <a:t>plateau is </a:t>
            </a:r>
            <a:r>
              <a:rPr sz="1800" dirty="0">
                <a:solidFill>
                  <a:srgbClr val="6F2F9F"/>
                </a:solidFill>
                <a:latin typeface="Calibri"/>
                <a:cs typeface="Calibri"/>
              </a:rPr>
              <a:t>an </a:t>
            </a:r>
            <a:r>
              <a:rPr sz="1800" spc="-10" dirty="0">
                <a:solidFill>
                  <a:srgbClr val="6F2F9F"/>
                </a:solidFill>
                <a:latin typeface="Calibri"/>
                <a:cs typeface="Calibri"/>
              </a:rPr>
              <a:t>area </a:t>
            </a:r>
            <a:r>
              <a:rPr sz="1800" spc="5" dirty="0">
                <a:solidFill>
                  <a:srgbClr val="6F2F9F"/>
                </a:solidFill>
                <a:latin typeface="Calibri"/>
                <a:cs typeface="Calibri"/>
              </a:rPr>
              <a:t>of </a:t>
            </a:r>
            <a:r>
              <a:rPr sz="1800" dirty="0">
                <a:solidFill>
                  <a:srgbClr val="6F2F9F"/>
                </a:solidFill>
                <a:latin typeface="Calibri"/>
                <a:cs typeface="Calibri"/>
              </a:rPr>
              <a:t>the </a:t>
            </a:r>
            <a:r>
              <a:rPr sz="1800" spc="-20" dirty="0">
                <a:solidFill>
                  <a:srgbClr val="6F2F9F"/>
                </a:solidFill>
                <a:latin typeface="Calibri"/>
                <a:cs typeface="Calibri"/>
              </a:rPr>
              <a:t>state </a:t>
            </a:r>
            <a:r>
              <a:rPr sz="1800" dirty="0">
                <a:solidFill>
                  <a:srgbClr val="6F2F9F"/>
                </a:solidFill>
                <a:latin typeface="Calibri"/>
                <a:cs typeface="Calibri"/>
              </a:rPr>
              <a:t>space </a:t>
            </a:r>
            <a:r>
              <a:rPr sz="1800" spc="-5" dirty="0">
                <a:solidFill>
                  <a:srgbClr val="6F2F9F"/>
                </a:solidFill>
                <a:latin typeface="Calibri"/>
                <a:cs typeface="Calibri"/>
              </a:rPr>
              <a:t>where  </a:t>
            </a:r>
            <a:r>
              <a:rPr sz="1800" dirty="0">
                <a:solidFill>
                  <a:srgbClr val="6F2F9F"/>
                </a:solidFill>
                <a:latin typeface="Calibri"/>
                <a:cs typeface="Calibri"/>
              </a:rPr>
              <a:t>the </a:t>
            </a:r>
            <a:r>
              <a:rPr sz="1800" spc="-10" dirty="0">
                <a:solidFill>
                  <a:srgbClr val="6F2F9F"/>
                </a:solidFill>
                <a:latin typeface="Calibri"/>
                <a:cs typeface="Calibri"/>
              </a:rPr>
              <a:t>evaluation </a:t>
            </a:r>
            <a:r>
              <a:rPr sz="1800" spc="-5" dirty="0">
                <a:solidFill>
                  <a:srgbClr val="6F2F9F"/>
                </a:solidFill>
                <a:latin typeface="Calibri"/>
                <a:cs typeface="Calibri"/>
              </a:rPr>
              <a:t>function is essentially </a:t>
            </a:r>
            <a:r>
              <a:rPr sz="1800" spc="-10" dirty="0">
                <a:solidFill>
                  <a:srgbClr val="6F2F9F"/>
                </a:solidFill>
                <a:latin typeface="Calibri"/>
                <a:cs typeface="Calibri"/>
              </a:rPr>
              <a:t>flat. </a:t>
            </a:r>
            <a:r>
              <a:rPr sz="1800" spc="-5" dirty="0">
                <a:solidFill>
                  <a:srgbClr val="6F2F9F"/>
                </a:solidFill>
                <a:latin typeface="Calibri"/>
                <a:cs typeface="Calibri"/>
              </a:rPr>
              <a:t>The </a:t>
            </a:r>
            <a:r>
              <a:rPr sz="1800" spc="-10" dirty="0">
                <a:solidFill>
                  <a:srgbClr val="6F2F9F"/>
                </a:solidFill>
                <a:latin typeface="Calibri"/>
                <a:cs typeface="Calibri"/>
              </a:rPr>
              <a:t>search </a:t>
            </a:r>
            <a:r>
              <a:rPr sz="1800" dirty="0">
                <a:solidFill>
                  <a:srgbClr val="6F2F9F"/>
                </a:solidFill>
                <a:latin typeface="Calibri"/>
                <a:cs typeface="Calibri"/>
              </a:rPr>
              <a:t>will  </a:t>
            </a:r>
            <a:r>
              <a:rPr sz="1800" spc="-10" dirty="0">
                <a:solidFill>
                  <a:srgbClr val="6F2F9F"/>
                </a:solidFill>
                <a:latin typeface="Calibri"/>
                <a:cs typeface="Calibri"/>
              </a:rPr>
              <a:t>conduct </a:t>
            </a:r>
            <a:r>
              <a:rPr sz="1800" dirty="0">
                <a:solidFill>
                  <a:srgbClr val="6F2F9F"/>
                </a:solidFill>
                <a:latin typeface="Calibri"/>
                <a:cs typeface="Calibri"/>
              </a:rPr>
              <a:t>a </a:t>
            </a:r>
            <a:r>
              <a:rPr sz="1800" spc="-10" dirty="0">
                <a:solidFill>
                  <a:srgbClr val="6F2F9F"/>
                </a:solidFill>
                <a:latin typeface="Calibri"/>
                <a:cs typeface="Calibri"/>
              </a:rPr>
              <a:t>random</a:t>
            </a:r>
            <a:r>
              <a:rPr sz="1800" spc="40" dirty="0">
                <a:solidFill>
                  <a:srgbClr val="6F2F9F"/>
                </a:solidFill>
                <a:latin typeface="Calibri"/>
                <a:cs typeface="Calibri"/>
              </a:rPr>
              <a:t> </a:t>
            </a:r>
            <a:r>
              <a:rPr sz="1800" spc="-10" dirty="0">
                <a:solidFill>
                  <a:srgbClr val="6F2F9F"/>
                </a:solidFill>
                <a:latin typeface="Calibri"/>
                <a:cs typeface="Calibri"/>
              </a:rPr>
              <a:t>walk.</a:t>
            </a:r>
            <a:endParaRPr sz="1800">
              <a:latin typeface="Calibri"/>
              <a:cs typeface="Calibri"/>
            </a:endParaRPr>
          </a:p>
        </p:txBody>
      </p:sp>
      <p:sp>
        <p:nvSpPr>
          <p:cNvPr id="5" name="object 5"/>
          <p:cNvSpPr txBox="1"/>
          <p:nvPr/>
        </p:nvSpPr>
        <p:spPr>
          <a:xfrm>
            <a:off x="1062329" y="4963414"/>
            <a:ext cx="10786110" cy="848994"/>
          </a:xfrm>
          <a:prstGeom prst="rect">
            <a:avLst/>
          </a:prstGeom>
        </p:spPr>
        <p:txBody>
          <a:bodyPr vert="horz" wrap="square" lIns="0" tIns="12700" rIns="0" bIns="0" rtlCol="0">
            <a:spAutoFit/>
          </a:bodyPr>
          <a:lstStyle/>
          <a:p>
            <a:pPr marL="12700" marR="5080" algn="just">
              <a:lnSpc>
                <a:spcPct val="100000"/>
              </a:lnSpc>
              <a:spcBef>
                <a:spcPts val="100"/>
              </a:spcBef>
            </a:pPr>
            <a:r>
              <a:rPr sz="1800" b="1" spc="-10" dirty="0">
                <a:solidFill>
                  <a:srgbClr val="6F2F9F"/>
                </a:solidFill>
                <a:latin typeface="Calibri"/>
                <a:cs typeface="Calibri"/>
              </a:rPr>
              <a:t>Ridges: </a:t>
            </a:r>
            <a:r>
              <a:rPr sz="1800" dirty="0">
                <a:solidFill>
                  <a:srgbClr val="6F2F9F"/>
                </a:solidFill>
                <a:latin typeface="Calibri"/>
                <a:cs typeface="Calibri"/>
              </a:rPr>
              <a:t>a </a:t>
            </a:r>
            <a:r>
              <a:rPr sz="1800" spc="-5" dirty="0">
                <a:solidFill>
                  <a:srgbClr val="6F2F9F"/>
                </a:solidFill>
                <a:latin typeface="Calibri"/>
                <a:cs typeface="Calibri"/>
              </a:rPr>
              <a:t>ridge </a:t>
            </a:r>
            <a:r>
              <a:rPr sz="1800" spc="-15" dirty="0">
                <a:solidFill>
                  <a:srgbClr val="6F2F9F"/>
                </a:solidFill>
                <a:latin typeface="Calibri"/>
                <a:cs typeface="Calibri"/>
              </a:rPr>
              <a:t>may </a:t>
            </a:r>
            <a:r>
              <a:rPr sz="1800" spc="-10" dirty="0">
                <a:solidFill>
                  <a:srgbClr val="6F2F9F"/>
                </a:solidFill>
                <a:latin typeface="Calibri"/>
                <a:cs typeface="Calibri"/>
              </a:rPr>
              <a:t>have steeply </a:t>
            </a:r>
            <a:r>
              <a:rPr sz="1800" spc="-5" dirty="0">
                <a:solidFill>
                  <a:srgbClr val="6F2F9F"/>
                </a:solidFill>
                <a:latin typeface="Calibri"/>
                <a:cs typeface="Calibri"/>
              </a:rPr>
              <a:t>sloping sides, </a:t>
            </a:r>
            <a:r>
              <a:rPr sz="1800" dirty="0">
                <a:solidFill>
                  <a:srgbClr val="6F2F9F"/>
                </a:solidFill>
                <a:latin typeface="Calibri"/>
                <a:cs typeface="Calibri"/>
              </a:rPr>
              <a:t>so </a:t>
            </a:r>
            <a:r>
              <a:rPr sz="1800" spc="-5" dirty="0">
                <a:solidFill>
                  <a:srgbClr val="6F2F9F"/>
                </a:solidFill>
                <a:latin typeface="Calibri"/>
                <a:cs typeface="Calibri"/>
              </a:rPr>
              <a:t>that </a:t>
            </a:r>
            <a:r>
              <a:rPr sz="1800" dirty="0">
                <a:solidFill>
                  <a:srgbClr val="6F2F9F"/>
                </a:solidFill>
                <a:latin typeface="Calibri"/>
                <a:cs typeface="Calibri"/>
              </a:rPr>
              <a:t>the </a:t>
            </a:r>
            <a:r>
              <a:rPr sz="1800" spc="-10" dirty="0">
                <a:solidFill>
                  <a:srgbClr val="6F2F9F"/>
                </a:solidFill>
                <a:latin typeface="Calibri"/>
                <a:cs typeface="Calibri"/>
              </a:rPr>
              <a:t>search </a:t>
            </a:r>
            <a:r>
              <a:rPr sz="1800" spc="-5" dirty="0">
                <a:solidFill>
                  <a:srgbClr val="6F2F9F"/>
                </a:solidFill>
                <a:latin typeface="Calibri"/>
                <a:cs typeface="Calibri"/>
              </a:rPr>
              <a:t>reaches </a:t>
            </a:r>
            <a:r>
              <a:rPr sz="1800" dirty="0">
                <a:solidFill>
                  <a:srgbClr val="6F2F9F"/>
                </a:solidFill>
                <a:latin typeface="Calibri"/>
                <a:cs typeface="Calibri"/>
              </a:rPr>
              <a:t>the </a:t>
            </a:r>
            <a:r>
              <a:rPr sz="1800" spc="-10" dirty="0">
                <a:solidFill>
                  <a:srgbClr val="6F2F9F"/>
                </a:solidFill>
                <a:latin typeface="Calibri"/>
                <a:cs typeface="Calibri"/>
              </a:rPr>
              <a:t>top </a:t>
            </a:r>
            <a:r>
              <a:rPr sz="1800" spc="-5" dirty="0">
                <a:solidFill>
                  <a:srgbClr val="6F2F9F"/>
                </a:solidFill>
                <a:latin typeface="Calibri"/>
                <a:cs typeface="Calibri"/>
              </a:rPr>
              <a:t>of </a:t>
            </a:r>
            <a:r>
              <a:rPr sz="1800" dirty="0">
                <a:solidFill>
                  <a:srgbClr val="6F2F9F"/>
                </a:solidFill>
                <a:latin typeface="Calibri"/>
                <a:cs typeface="Calibri"/>
              </a:rPr>
              <a:t>the </a:t>
            </a:r>
            <a:r>
              <a:rPr sz="1800" spc="-5" dirty="0">
                <a:solidFill>
                  <a:srgbClr val="6F2F9F"/>
                </a:solidFill>
                <a:latin typeface="Calibri"/>
                <a:cs typeface="Calibri"/>
              </a:rPr>
              <a:t>ridge with </a:t>
            </a:r>
            <a:r>
              <a:rPr sz="1800" dirty="0">
                <a:solidFill>
                  <a:srgbClr val="6F2F9F"/>
                </a:solidFill>
                <a:latin typeface="Calibri"/>
                <a:cs typeface="Calibri"/>
              </a:rPr>
              <a:t>ease, but </a:t>
            </a:r>
            <a:r>
              <a:rPr sz="1800" spc="-5" dirty="0">
                <a:solidFill>
                  <a:srgbClr val="6F2F9F"/>
                </a:solidFill>
                <a:latin typeface="Calibri"/>
                <a:cs typeface="Calibri"/>
              </a:rPr>
              <a:t>the  </a:t>
            </a:r>
            <a:r>
              <a:rPr sz="1800" spc="-10" dirty="0">
                <a:solidFill>
                  <a:srgbClr val="6F2F9F"/>
                </a:solidFill>
                <a:latin typeface="Calibri"/>
                <a:cs typeface="Calibri"/>
              </a:rPr>
              <a:t>top </a:t>
            </a:r>
            <a:r>
              <a:rPr sz="1800" spc="-15" dirty="0">
                <a:solidFill>
                  <a:srgbClr val="6F2F9F"/>
                </a:solidFill>
                <a:latin typeface="Calibri"/>
                <a:cs typeface="Calibri"/>
              </a:rPr>
              <a:t>may </a:t>
            </a:r>
            <a:r>
              <a:rPr sz="1800" spc="-5" dirty="0">
                <a:solidFill>
                  <a:srgbClr val="6F2F9F"/>
                </a:solidFill>
                <a:latin typeface="Calibri"/>
                <a:cs typeface="Calibri"/>
              </a:rPr>
              <a:t>slope only very gently </a:t>
            </a:r>
            <a:r>
              <a:rPr sz="1800" spc="-15" dirty="0">
                <a:solidFill>
                  <a:srgbClr val="6F2F9F"/>
                </a:solidFill>
                <a:latin typeface="Calibri"/>
                <a:cs typeface="Calibri"/>
              </a:rPr>
              <a:t>toward </a:t>
            </a:r>
            <a:r>
              <a:rPr sz="1800" dirty="0">
                <a:solidFill>
                  <a:srgbClr val="6F2F9F"/>
                </a:solidFill>
                <a:latin typeface="Calibri"/>
                <a:cs typeface="Calibri"/>
              </a:rPr>
              <a:t>a </a:t>
            </a:r>
            <a:r>
              <a:rPr sz="1800" spc="-5" dirty="0">
                <a:solidFill>
                  <a:srgbClr val="6F2F9F"/>
                </a:solidFill>
                <a:latin typeface="Calibri"/>
                <a:cs typeface="Calibri"/>
              </a:rPr>
              <a:t>peak. Unless </a:t>
            </a:r>
            <a:r>
              <a:rPr sz="1800" spc="-10" dirty="0">
                <a:solidFill>
                  <a:srgbClr val="6F2F9F"/>
                </a:solidFill>
                <a:latin typeface="Calibri"/>
                <a:cs typeface="Calibri"/>
              </a:rPr>
              <a:t>there </a:t>
            </a:r>
            <a:r>
              <a:rPr sz="1800" spc="-5" dirty="0">
                <a:solidFill>
                  <a:srgbClr val="6F2F9F"/>
                </a:solidFill>
                <a:latin typeface="Calibri"/>
                <a:cs typeface="Calibri"/>
              </a:rPr>
              <a:t>happen </a:t>
            </a:r>
            <a:r>
              <a:rPr sz="1800" spc="-10" dirty="0">
                <a:solidFill>
                  <a:srgbClr val="6F2F9F"/>
                </a:solidFill>
                <a:latin typeface="Calibri"/>
                <a:cs typeface="Calibri"/>
              </a:rPr>
              <a:t>to </a:t>
            </a:r>
            <a:r>
              <a:rPr sz="1800" dirty="0">
                <a:solidFill>
                  <a:srgbClr val="6F2F9F"/>
                </a:solidFill>
                <a:latin typeface="Calibri"/>
                <a:cs typeface="Calibri"/>
              </a:rPr>
              <a:t>be </a:t>
            </a:r>
            <a:r>
              <a:rPr sz="1800" spc="-15" dirty="0">
                <a:solidFill>
                  <a:srgbClr val="6F2F9F"/>
                </a:solidFill>
                <a:latin typeface="Calibri"/>
                <a:cs typeface="Calibri"/>
              </a:rPr>
              <a:t>operators </a:t>
            </a:r>
            <a:r>
              <a:rPr sz="1800" spc="-5" dirty="0">
                <a:solidFill>
                  <a:srgbClr val="6F2F9F"/>
                </a:solidFill>
                <a:latin typeface="Calibri"/>
                <a:cs typeface="Calibri"/>
              </a:rPr>
              <a:t>that </a:t>
            </a:r>
            <a:r>
              <a:rPr sz="1800" spc="-10" dirty="0">
                <a:solidFill>
                  <a:srgbClr val="6F2F9F"/>
                </a:solidFill>
                <a:latin typeface="Calibri"/>
                <a:cs typeface="Calibri"/>
              </a:rPr>
              <a:t>move directly </a:t>
            </a:r>
            <a:r>
              <a:rPr sz="1800" spc="-5" dirty="0">
                <a:solidFill>
                  <a:srgbClr val="6F2F9F"/>
                </a:solidFill>
                <a:latin typeface="Calibri"/>
                <a:cs typeface="Calibri"/>
              </a:rPr>
              <a:t>along </a:t>
            </a:r>
            <a:r>
              <a:rPr sz="1800" dirty="0">
                <a:solidFill>
                  <a:srgbClr val="6F2F9F"/>
                </a:solidFill>
                <a:latin typeface="Calibri"/>
                <a:cs typeface="Calibri"/>
              </a:rPr>
              <a:t>the  </a:t>
            </a:r>
            <a:r>
              <a:rPr sz="1800" spc="-10" dirty="0">
                <a:solidFill>
                  <a:srgbClr val="6F2F9F"/>
                </a:solidFill>
                <a:latin typeface="Calibri"/>
                <a:cs typeface="Calibri"/>
              </a:rPr>
              <a:t>top </a:t>
            </a:r>
            <a:r>
              <a:rPr sz="1800" spc="-5" dirty="0">
                <a:solidFill>
                  <a:srgbClr val="6F2F9F"/>
                </a:solidFill>
                <a:latin typeface="Calibri"/>
                <a:cs typeface="Calibri"/>
              </a:rPr>
              <a:t>of </a:t>
            </a:r>
            <a:r>
              <a:rPr sz="1800" dirty="0">
                <a:solidFill>
                  <a:srgbClr val="6F2F9F"/>
                </a:solidFill>
                <a:latin typeface="Calibri"/>
                <a:cs typeface="Calibri"/>
              </a:rPr>
              <a:t>the </a:t>
            </a:r>
            <a:r>
              <a:rPr sz="1800" spc="-5" dirty="0">
                <a:solidFill>
                  <a:srgbClr val="6F2F9F"/>
                </a:solidFill>
                <a:latin typeface="Calibri"/>
                <a:cs typeface="Calibri"/>
              </a:rPr>
              <a:t>ridge, </a:t>
            </a:r>
            <a:r>
              <a:rPr sz="1800" dirty="0">
                <a:solidFill>
                  <a:srgbClr val="6F2F9F"/>
                </a:solidFill>
                <a:latin typeface="Calibri"/>
                <a:cs typeface="Calibri"/>
              </a:rPr>
              <a:t>the </a:t>
            </a:r>
            <a:r>
              <a:rPr sz="1800" spc="-10" dirty="0">
                <a:solidFill>
                  <a:srgbClr val="6F2F9F"/>
                </a:solidFill>
                <a:latin typeface="Calibri"/>
                <a:cs typeface="Calibri"/>
              </a:rPr>
              <a:t>search </a:t>
            </a:r>
            <a:r>
              <a:rPr sz="1800" spc="-15" dirty="0">
                <a:solidFill>
                  <a:srgbClr val="6F2F9F"/>
                </a:solidFill>
                <a:latin typeface="Calibri"/>
                <a:cs typeface="Calibri"/>
              </a:rPr>
              <a:t>may </a:t>
            </a:r>
            <a:r>
              <a:rPr sz="1800" spc="-10" dirty="0">
                <a:solidFill>
                  <a:srgbClr val="6F2F9F"/>
                </a:solidFill>
                <a:latin typeface="Calibri"/>
                <a:cs typeface="Calibri"/>
              </a:rPr>
              <a:t>oscillate from </a:t>
            </a:r>
            <a:r>
              <a:rPr sz="1800" spc="-5" dirty="0">
                <a:solidFill>
                  <a:srgbClr val="6F2F9F"/>
                </a:solidFill>
                <a:latin typeface="Calibri"/>
                <a:cs typeface="Calibri"/>
              </a:rPr>
              <a:t>side </a:t>
            </a:r>
            <a:r>
              <a:rPr sz="1800" spc="-10" dirty="0">
                <a:solidFill>
                  <a:srgbClr val="6F2F9F"/>
                </a:solidFill>
                <a:latin typeface="Calibri"/>
                <a:cs typeface="Calibri"/>
              </a:rPr>
              <a:t>to </a:t>
            </a:r>
            <a:r>
              <a:rPr sz="1800" spc="-5" dirty="0">
                <a:solidFill>
                  <a:srgbClr val="6F2F9F"/>
                </a:solidFill>
                <a:latin typeface="Calibri"/>
                <a:cs typeface="Calibri"/>
              </a:rPr>
              <a:t>side, making </a:t>
            </a:r>
            <a:r>
              <a:rPr sz="1800" spc="-10" dirty="0">
                <a:solidFill>
                  <a:srgbClr val="6F2F9F"/>
                </a:solidFill>
                <a:latin typeface="Calibri"/>
                <a:cs typeface="Calibri"/>
              </a:rPr>
              <a:t>little</a:t>
            </a:r>
            <a:r>
              <a:rPr sz="1800" spc="204" dirty="0">
                <a:solidFill>
                  <a:srgbClr val="6F2F9F"/>
                </a:solidFill>
                <a:latin typeface="Calibri"/>
                <a:cs typeface="Calibri"/>
              </a:rPr>
              <a:t> </a:t>
            </a:r>
            <a:r>
              <a:rPr sz="1800" spc="-10" dirty="0">
                <a:solidFill>
                  <a:srgbClr val="6F2F9F"/>
                </a:solidFill>
                <a:latin typeface="Calibri"/>
                <a:cs typeface="Calibri"/>
              </a:rPr>
              <a:t>progress.</a:t>
            </a:r>
            <a:endParaRPr sz="1800">
              <a:latin typeface="Calibri"/>
              <a:cs typeface="Calibri"/>
            </a:endParaRPr>
          </a:p>
        </p:txBody>
      </p:sp>
    </p:spTree>
    <p:extLst>
      <p:ext uri="{BB962C8B-B14F-4D97-AF65-F5344CB8AC3E}">
        <p14:creationId xmlns:p14="http://schemas.microsoft.com/office/powerpoint/2010/main" val="390528225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8775" y="123563"/>
            <a:ext cx="11694374" cy="673420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14519703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1999" cy="5571744"/>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spc="-5" dirty="0">
                <a:latin typeface="Arial"/>
                <a:cs typeface="Arial"/>
              </a:rPr>
              <a:t>BITS </a:t>
            </a:r>
            <a:r>
              <a:rPr spc="-5" dirty="0"/>
              <a:t>Pilani, Pilani</a:t>
            </a:r>
            <a:r>
              <a:rPr spc="-20" dirty="0"/>
              <a:t> </a:t>
            </a:r>
            <a:r>
              <a:rPr dirty="0"/>
              <a:t>Campus</a:t>
            </a:r>
          </a:p>
        </p:txBody>
      </p:sp>
    </p:spTree>
    <p:extLst>
      <p:ext uri="{BB962C8B-B14F-4D97-AF65-F5344CB8AC3E}">
        <p14:creationId xmlns:p14="http://schemas.microsoft.com/office/powerpoint/2010/main" val="1215980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73723" y="6484620"/>
            <a:ext cx="3106420" cy="0"/>
          </a:xfrm>
          <a:custGeom>
            <a:avLst/>
            <a:gdLst/>
            <a:ahLst/>
            <a:cxnLst/>
            <a:rect l="l" t="t" r="r" b="b"/>
            <a:pathLst>
              <a:path w="3106420">
                <a:moveTo>
                  <a:pt x="0" y="0"/>
                </a:moveTo>
                <a:lnTo>
                  <a:pt x="3105912" y="0"/>
                </a:lnTo>
              </a:path>
            </a:pathLst>
          </a:custGeom>
          <a:ln w="48768">
            <a:solidFill>
              <a:srgbClr val="8EB4E2"/>
            </a:solidFill>
          </a:ln>
        </p:spPr>
        <p:txBody>
          <a:bodyPr wrap="square" lIns="0" tIns="0" rIns="0" bIns="0" rtlCol="0"/>
          <a:lstStyle/>
          <a:p>
            <a:endParaRPr/>
          </a:p>
        </p:txBody>
      </p:sp>
      <p:sp>
        <p:nvSpPr>
          <p:cNvPr id="3" name="object 3"/>
          <p:cNvSpPr/>
          <p:nvPr/>
        </p:nvSpPr>
        <p:spPr>
          <a:xfrm>
            <a:off x="9209531" y="6483096"/>
            <a:ext cx="2982595" cy="0"/>
          </a:xfrm>
          <a:custGeom>
            <a:avLst/>
            <a:gdLst/>
            <a:ahLst/>
            <a:cxnLst/>
            <a:rect l="l" t="t" r="r" b="b"/>
            <a:pathLst>
              <a:path w="2982595">
                <a:moveTo>
                  <a:pt x="0" y="0"/>
                </a:moveTo>
                <a:lnTo>
                  <a:pt x="2982468" y="0"/>
                </a:lnTo>
              </a:path>
            </a:pathLst>
          </a:custGeom>
          <a:ln w="45720">
            <a:solidFill>
              <a:srgbClr val="FF0000"/>
            </a:solidFill>
          </a:ln>
        </p:spPr>
        <p:txBody>
          <a:bodyPr wrap="square" lIns="0" tIns="0" rIns="0" bIns="0" rtlCol="0"/>
          <a:lstStyle/>
          <a:p>
            <a:endParaRPr/>
          </a:p>
        </p:txBody>
      </p:sp>
      <p:sp>
        <p:nvSpPr>
          <p:cNvPr id="4" name="object 4"/>
          <p:cNvSpPr/>
          <p:nvPr/>
        </p:nvSpPr>
        <p:spPr>
          <a:xfrm>
            <a:off x="2779776" y="6484620"/>
            <a:ext cx="3439795" cy="0"/>
          </a:xfrm>
          <a:custGeom>
            <a:avLst/>
            <a:gdLst/>
            <a:ahLst/>
            <a:cxnLst/>
            <a:rect l="l" t="t" r="r" b="b"/>
            <a:pathLst>
              <a:path w="3439795">
                <a:moveTo>
                  <a:pt x="0" y="0"/>
                </a:moveTo>
                <a:lnTo>
                  <a:pt x="3439667" y="0"/>
                </a:lnTo>
              </a:path>
            </a:pathLst>
          </a:custGeom>
          <a:ln w="48768">
            <a:solidFill>
              <a:srgbClr val="FFCE00"/>
            </a:solidFill>
          </a:ln>
        </p:spPr>
        <p:txBody>
          <a:bodyPr wrap="square" lIns="0" tIns="0" rIns="0" bIns="0" rtlCol="0"/>
          <a:lstStyle/>
          <a:p>
            <a:endParaRPr/>
          </a:p>
        </p:txBody>
      </p:sp>
      <p:sp>
        <p:nvSpPr>
          <p:cNvPr id="5" name="object 5"/>
          <p:cNvSpPr/>
          <p:nvPr/>
        </p:nvSpPr>
        <p:spPr>
          <a:xfrm>
            <a:off x="0" y="0"/>
            <a:ext cx="9400540" cy="1126490"/>
          </a:xfrm>
          <a:custGeom>
            <a:avLst/>
            <a:gdLst/>
            <a:ahLst/>
            <a:cxnLst/>
            <a:rect l="l" t="t" r="r" b="b"/>
            <a:pathLst>
              <a:path w="9400540" h="1126490">
                <a:moveTo>
                  <a:pt x="0" y="1126236"/>
                </a:moveTo>
                <a:lnTo>
                  <a:pt x="9400032" y="1126236"/>
                </a:lnTo>
                <a:lnTo>
                  <a:pt x="9400032" y="0"/>
                </a:lnTo>
                <a:lnTo>
                  <a:pt x="0" y="0"/>
                </a:lnTo>
                <a:lnTo>
                  <a:pt x="0" y="1126236"/>
                </a:lnTo>
                <a:close/>
              </a:path>
            </a:pathLst>
          </a:custGeom>
          <a:solidFill>
            <a:srgbClr val="FFFF00"/>
          </a:solidFill>
        </p:spPr>
        <p:txBody>
          <a:bodyPr wrap="square" lIns="0" tIns="0" rIns="0" bIns="0" rtlCol="0"/>
          <a:lstStyle/>
          <a:p>
            <a:endParaRPr/>
          </a:p>
        </p:txBody>
      </p:sp>
      <p:sp>
        <p:nvSpPr>
          <p:cNvPr id="6" name="object 6"/>
          <p:cNvSpPr/>
          <p:nvPr/>
        </p:nvSpPr>
        <p:spPr>
          <a:xfrm>
            <a:off x="3381755" y="1149858"/>
            <a:ext cx="3106420" cy="0"/>
          </a:xfrm>
          <a:custGeom>
            <a:avLst/>
            <a:gdLst/>
            <a:ahLst/>
            <a:cxnLst/>
            <a:rect l="l" t="t" r="r" b="b"/>
            <a:pathLst>
              <a:path w="3106420">
                <a:moveTo>
                  <a:pt x="0" y="0"/>
                </a:moveTo>
                <a:lnTo>
                  <a:pt x="3105912" y="0"/>
                </a:lnTo>
              </a:path>
            </a:pathLst>
          </a:custGeom>
          <a:ln w="47244">
            <a:solidFill>
              <a:srgbClr val="8EB4E2"/>
            </a:solidFill>
          </a:ln>
        </p:spPr>
        <p:txBody>
          <a:bodyPr wrap="square" lIns="0" tIns="0" rIns="0" bIns="0" rtlCol="0"/>
          <a:lstStyle/>
          <a:p>
            <a:endParaRPr/>
          </a:p>
        </p:txBody>
      </p:sp>
      <p:sp>
        <p:nvSpPr>
          <p:cNvPr id="7" name="object 7"/>
          <p:cNvSpPr/>
          <p:nvPr/>
        </p:nvSpPr>
        <p:spPr>
          <a:xfrm>
            <a:off x="6420611" y="1148333"/>
            <a:ext cx="2979420" cy="0"/>
          </a:xfrm>
          <a:custGeom>
            <a:avLst/>
            <a:gdLst/>
            <a:ahLst/>
            <a:cxnLst/>
            <a:rect l="l" t="t" r="r" b="b"/>
            <a:pathLst>
              <a:path w="2979420">
                <a:moveTo>
                  <a:pt x="0" y="0"/>
                </a:moveTo>
                <a:lnTo>
                  <a:pt x="2979419" y="0"/>
                </a:lnTo>
              </a:path>
            </a:pathLst>
          </a:custGeom>
          <a:ln w="44196">
            <a:solidFill>
              <a:srgbClr val="FF0000"/>
            </a:solidFill>
          </a:ln>
        </p:spPr>
        <p:txBody>
          <a:bodyPr wrap="square" lIns="0" tIns="0" rIns="0" bIns="0" rtlCol="0"/>
          <a:lstStyle/>
          <a:p>
            <a:endParaRPr/>
          </a:p>
        </p:txBody>
      </p:sp>
      <p:sp>
        <p:nvSpPr>
          <p:cNvPr id="8" name="object 8"/>
          <p:cNvSpPr/>
          <p:nvPr/>
        </p:nvSpPr>
        <p:spPr>
          <a:xfrm>
            <a:off x="0" y="1149858"/>
            <a:ext cx="3429000" cy="0"/>
          </a:xfrm>
          <a:custGeom>
            <a:avLst/>
            <a:gdLst/>
            <a:ahLst/>
            <a:cxnLst/>
            <a:rect l="l" t="t" r="r" b="b"/>
            <a:pathLst>
              <a:path w="3429000">
                <a:moveTo>
                  <a:pt x="0" y="0"/>
                </a:moveTo>
                <a:lnTo>
                  <a:pt x="3429000" y="0"/>
                </a:lnTo>
              </a:path>
            </a:pathLst>
          </a:custGeom>
          <a:ln w="47244">
            <a:solidFill>
              <a:srgbClr val="FFCE00"/>
            </a:solidFill>
          </a:ln>
        </p:spPr>
        <p:txBody>
          <a:bodyPr wrap="square" lIns="0" tIns="0" rIns="0" bIns="0" rtlCol="0"/>
          <a:lstStyle/>
          <a:p>
            <a:endParaRPr/>
          </a:p>
        </p:txBody>
      </p:sp>
      <p:sp>
        <p:nvSpPr>
          <p:cNvPr id="9" name="object 9"/>
          <p:cNvSpPr txBox="1"/>
          <p:nvPr/>
        </p:nvSpPr>
        <p:spPr>
          <a:xfrm>
            <a:off x="9774428" y="595630"/>
            <a:ext cx="1678305" cy="617855"/>
          </a:xfrm>
          <a:prstGeom prst="rect">
            <a:avLst/>
          </a:prstGeom>
        </p:spPr>
        <p:txBody>
          <a:bodyPr vert="horz" wrap="square" lIns="0" tIns="13335" rIns="0" bIns="0" rtlCol="0">
            <a:spAutoFit/>
          </a:bodyPr>
          <a:lstStyle/>
          <a:p>
            <a:pPr marL="12700">
              <a:lnSpc>
                <a:spcPts val="3050"/>
              </a:lnSpc>
              <a:spcBef>
                <a:spcPts val="105"/>
              </a:spcBef>
            </a:pPr>
            <a:r>
              <a:rPr sz="2600" b="1" dirty="0">
                <a:solidFill>
                  <a:srgbClr val="000099"/>
                </a:solidFill>
                <a:latin typeface="Arial"/>
                <a:cs typeface="Arial"/>
              </a:rPr>
              <a:t>BITS</a:t>
            </a:r>
            <a:r>
              <a:rPr sz="2600" b="1" spc="-85" dirty="0">
                <a:solidFill>
                  <a:srgbClr val="000099"/>
                </a:solidFill>
                <a:latin typeface="Arial"/>
                <a:cs typeface="Arial"/>
              </a:rPr>
              <a:t> </a:t>
            </a:r>
            <a:r>
              <a:rPr sz="2600" dirty="0">
                <a:solidFill>
                  <a:srgbClr val="000099"/>
                </a:solidFill>
                <a:latin typeface="Arial"/>
                <a:cs typeface="Arial"/>
              </a:rPr>
              <a:t>Pilani</a:t>
            </a:r>
            <a:endParaRPr sz="2600">
              <a:latin typeface="Arial"/>
              <a:cs typeface="Arial"/>
            </a:endParaRPr>
          </a:p>
          <a:p>
            <a:pPr marL="13970">
              <a:lnSpc>
                <a:spcPts val="1610"/>
              </a:lnSpc>
            </a:pPr>
            <a:r>
              <a:rPr sz="1400" dirty="0">
                <a:solidFill>
                  <a:srgbClr val="000099"/>
                </a:solidFill>
                <a:latin typeface="Arial"/>
                <a:cs typeface="Arial"/>
              </a:rPr>
              <a:t>Pilani</a:t>
            </a:r>
            <a:r>
              <a:rPr sz="1400" spc="-20" dirty="0">
                <a:solidFill>
                  <a:srgbClr val="000099"/>
                </a:solidFill>
                <a:latin typeface="Arial"/>
                <a:cs typeface="Arial"/>
              </a:rPr>
              <a:t> </a:t>
            </a:r>
            <a:r>
              <a:rPr sz="1400" dirty="0">
                <a:solidFill>
                  <a:srgbClr val="000099"/>
                </a:solidFill>
                <a:latin typeface="Arial"/>
                <a:cs typeface="Arial"/>
              </a:rPr>
              <a:t>Campus</a:t>
            </a:r>
            <a:endParaRPr sz="1400">
              <a:latin typeface="Arial"/>
              <a:cs typeface="Arial"/>
            </a:endParaRPr>
          </a:p>
        </p:txBody>
      </p:sp>
      <p:sp>
        <p:nvSpPr>
          <p:cNvPr id="10" name="object 10"/>
          <p:cNvSpPr txBox="1">
            <a:spLocks noGrp="1"/>
          </p:cNvSpPr>
          <p:nvPr>
            <p:ph type="title"/>
          </p:nvPr>
        </p:nvSpPr>
        <p:spPr>
          <a:xfrm>
            <a:off x="2494533" y="245490"/>
            <a:ext cx="4413250"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001F5F"/>
                </a:solidFill>
                <a:latin typeface="Palatino Linotype"/>
                <a:cs typeface="Palatino Linotype"/>
              </a:rPr>
              <a:t>Practical Impact of</a:t>
            </a:r>
            <a:r>
              <a:rPr sz="3600" spc="-229" dirty="0">
                <a:solidFill>
                  <a:srgbClr val="001F5F"/>
                </a:solidFill>
                <a:latin typeface="Palatino Linotype"/>
                <a:cs typeface="Palatino Linotype"/>
              </a:rPr>
              <a:t> </a:t>
            </a:r>
            <a:r>
              <a:rPr sz="3600" dirty="0">
                <a:solidFill>
                  <a:srgbClr val="001F5F"/>
                </a:solidFill>
                <a:latin typeface="Palatino Linotype"/>
                <a:cs typeface="Palatino Linotype"/>
              </a:rPr>
              <a:t>AI</a:t>
            </a:r>
            <a:endParaRPr sz="3600">
              <a:latin typeface="Palatino Linotype"/>
              <a:cs typeface="Palatino Linotype"/>
            </a:endParaRPr>
          </a:p>
        </p:txBody>
      </p:sp>
      <p:sp>
        <p:nvSpPr>
          <p:cNvPr id="11" name="object 11"/>
          <p:cNvSpPr txBox="1"/>
          <p:nvPr/>
        </p:nvSpPr>
        <p:spPr>
          <a:xfrm>
            <a:off x="414019" y="1290269"/>
            <a:ext cx="10522585" cy="5001895"/>
          </a:xfrm>
          <a:prstGeom prst="rect">
            <a:avLst/>
          </a:prstGeom>
        </p:spPr>
        <p:txBody>
          <a:bodyPr vert="horz" wrap="square" lIns="0" tIns="13335" rIns="0" bIns="0" rtlCol="0">
            <a:spAutoFit/>
          </a:bodyPr>
          <a:lstStyle/>
          <a:p>
            <a:pPr marL="355600" marR="5080" indent="-343535">
              <a:lnSpc>
                <a:spcPct val="100000"/>
              </a:lnSpc>
              <a:spcBef>
                <a:spcPts val="105"/>
              </a:spcBef>
              <a:buFont typeface="Wingdings"/>
              <a:buChar char=""/>
              <a:tabLst>
                <a:tab pos="356235" algn="l"/>
              </a:tabLst>
            </a:pPr>
            <a:r>
              <a:rPr sz="3200" dirty="0">
                <a:solidFill>
                  <a:srgbClr val="001F5F"/>
                </a:solidFill>
                <a:latin typeface="Palatino Linotype"/>
                <a:cs typeface="Palatino Linotype"/>
              </a:rPr>
              <a:t>AI components are embedded in </a:t>
            </a:r>
            <a:r>
              <a:rPr sz="3200" spc="-5" dirty="0">
                <a:solidFill>
                  <a:srgbClr val="001F5F"/>
                </a:solidFill>
                <a:latin typeface="Palatino Linotype"/>
                <a:cs typeface="Palatino Linotype"/>
              </a:rPr>
              <a:t>numerous </a:t>
            </a:r>
            <a:r>
              <a:rPr sz="3200" dirty="0">
                <a:solidFill>
                  <a:srgbClr val="001F5F"/>
                </a:solidFill>
                <a:latin typeface="Palatino Linotype"/>
                <a:cs typeface="Palatino Linotype"/>
              </a:rPr>
              <a:t>devices. E.g.  copy</a:t>
            </a:r>
            <a:r>
              <a:rPr sz="3200" spc="-5" dirty="0">
                <a:solidFill>
                  <a:srgbClr val="001F5F"/>
                </a:solidFill>
                <a:latin typeface="Palatino Linotype"/>
                <a:cs typeface="Palatino Linotype"/>
              </a:rPr>
              <a:t> </a:t>
            </a:r>
            <a:r>
              <a:rPr sz="3200" dirty="0">
                <a:solidFill>
                  <a:srgbClr val="001F5F"/>
                </a:solidFill>
                <a:latin typeface="Palatino Linotype"/>
                <a:cs typeface="Palatino Linotype"/>
              </a:rPr>
              <a:t>machine</a:t>
            </a:r>
            <a:endParaRPr sz="3200">
              <a:latin typeface="Palatino Linotype"/>
              <a:cs typeface="Palatino Linotype"/>
            </a:endParaRPr>
          </a:p>
          <a:p>
            <a:pPr marL="355600" indent="-343535">
              <a:lnSpc>
                <a:spcPct val="100000"/>
              </a:lnSpc>
              <a:spcBef>
                <a:spcPts val="770"/>
              </a:spcBef>
              <a:buFont typeface="Wingdings"/>
              <a:buChar char=""/>
              <a:tabLst>
                <a:tab pos="356235" algn="l"/>
              </a:tabLst>
            </a:pPr>
            <a:r>
              <a:rPr sz="3200" dirty="0">
                <a:solidFill>
                  <a:srgbClr val="001F5F"/>
                </a:solidFill>
                <a:latin typeface="Palatino Linotype"/>
                <a:cs typeface="Palatino Linotype"/>
              </a:rPr>
              <a:t>AI </a:t>
            </a:r>
            <a:r>
              <a:rPr sz="3200" spc="-5" dirty="0">
                <a:solidFill>
                  <a:srgbClr val="001F5F"/>
                </a:solidFill>
                <a:latin typeface="Palatino Linotype"/>
                <a:cs typeface="Palatino Linotype"/>
              </a:rPr>
              <a:t>systems </a:t>
            </a:r>
            <a:r>
              <a:rPr sz="3200" dirty="0">
                <a:solidFill>
                  <a:srgbClr val="001F5F"/>
                </a:solidFill>
                <a:latin typeface="Palatino Linotype"/>
                <a:cs typeface="Palatino Linotype"/>
              </a:rPr>
              <a:t>are </a:t>
            </a:r>
            <a:r>
              <a:rPr sz="3200" spc="-5" dirty="0">
                <a:solidFill>
                  <a:srgbClr val="001F5F"/>
                </a:solidFill>
                <a:latin typeface="Palatino Linotype"/>
                <a:cs typeface="Palatino Linotype"/>
              </a:rPr>
              <a:t>in </a:t>
            </a:r>
            <a:r>
              <a:rPr sz="3200" spc="-10" dirty="0">
                <a:solidFill>
                  <a:srgbClr val="001F5F"/>
                </a:solidFill>
                <a:latin typeface="Palatino Linotype"/>
                <a:cs typeface="Palatino Linotype"/>
              </a:rPr>
              <a:t>everyday</a:t>
            </a:r>
            <a:r>
              <a:rPr sz="3200" spc="5" dirty="0">
                <a:solidFill>
                  <a:srgbClr val="001F5F"/>
                </a:solidFill>
                <a:latin typeface="Palatino Linotype"/>
                <a:cs typeface="Palatino Linotype"/>
              </a:rPr>
              <a:t> </a:t>
            </a:r>
            <a:r>
              <a:rPr sz="3200" spc="-5" dirty="0">
                <a:solidFill>
                  <a:srgbClr val="001F5F"/>
                </a:solidFill>
                <a:latin typeface="Palatino Linotype"/>
                <a:cs typeface="Palatino Linotype"/>
              </a:rPr>
              <a:t>use</a:t>
            </a:r>
            <a:endParaRPr sz="3200">
              <a:latin typeface="Palatino Linotype"/>
              <a:cs typeface="Palatino Linotype"/>
            </a:endParaRPr>
          </a:p>
          <a:p>
            <a:pPr marL="756285" lvl="1" indent="-287020">
              <a:lnSpc>
                <a:spcPct val="100000"/>
              </a:lnSpc>
              <a:spcBef>
                <a:spcPts val="770"/>
              </a:spcBef>
              <a:buFont typeface="Arial"/>
              <a:buChar char="–"/>
              <a:tabLst>
                <a:tab pos="756920" algn="l"/>
              </a:tabLst>
            </a:pPr>
            <a:r>
              <a:rPr sz="3200" dirty="0">
                <a:solidFill>
                  <a:srgbClr val="001F5F"/>
                </a:solidFill>
                <a:latin typeface="Palatino Linotype"/>
                <a:cs typeface="Palatino Linotype"/>
              </a:rPr>
              <a:t>Detecting credit card</a:t>
            </a:r>
            <a:r>
              <a:rPr sz="3200" spc="-20" dirty="0">
                <a:solidFill>
                  <a:srgbClr val="001F5F"/>
                </a:solidFill>
                <a:latin typeface="Palatino Linotype"/>
                <a:cs typeface="Palatino Linotype"/>
              </a:rPr>
              <a:t> </a:t>
            </a:r>
            <a:r>
              <a:rPr sz="3200" dirty="0">
                <a:solidFill>
                  <a:srgbClr val="001F5F"/>
                </a:solidFill>
                <a:latin typeface="Palatino Linotype"/>
                <a:cs typeface="Palatino Linotype"/>
              </a:rPr>
              <a:t>fraud</a:t>
            </a:r>
            <a:endParaRPr sz="3200">
              <a:latin typeface="Palatino Linotype"/>
              <a:cs typeface="Palatino Linotype"/>
            </a:endParaRPr>
          </a:p>
          <a:p>
            <a:pPr marL="756285" lvl="1" indent="-287020">
              <a:lnSpc>
                <a:spcPct val="100000"/>
              </a:lnSpc>
              <a:spcBef>
                <a:spcPts val="770"/>
              </a:spcBef>
              <a:buFont typeface="Arial"/>
              <a:buChar char="–"/>
              <a:tabLst>
                <a:tab pos="756920" algn="l"/>
              </a:tabLst>
            </a:pPr>
            <a:r>
              <a:rPr sz="3200" spc="-5" dirty="0">
                <a:solidFill>
                  <a:srgbClr val="001F5F"/>
                </a:solidFill>
                <a:latin typeface="Palatino Linotype"/>
                <a:cs typeface="Palatino Linotype"/>
              </a:rPr>
              <a:t>Configuring products</a:t>
            </a:r>
            <a:endParaRPr sz="3200">
              <a:latin typeface="Palatino Linotype"/>
              <a:cs typeface="Palatino Linotype"/>
            </a:endParaRPr>
          </a:p>
          <a:p>
            <a:pPr marL="756285" lvl="1" indent="-287020">
              <a:lnSpc>
                <a:spcPct val="100000"/>
              </a:lnSpc>
              <a:spcBef>
                <a:spcPts val="765"/>
              </a:spcBef>
              <a:buFont typeface="Arial"/>
              <a:buChar char="–"/>
              <a:tabLst>
                <a:tab pos="756920" algn="l"/>
              </a:tabLst>
            </a:pPr>
            <a:r>
              <a:rPr sz="3200" dirty="0">
                <a:solidFill>
                  <a:srgbClr val="001F5F"/>
                </a:solidFill>
                <a:latin typeface="Palatino Linotype"/>
                <a:cs typeface="Palatino Linotype"/>
              </a:rPr>
              <a:t>Aiding complex </a:t>
            </a:r>
            <a:r>
              <a:rPr sz="3200" spc="-5" dirty="0">
                <a:solidFill>
                  <a:srgbClr val="001F5F"/>
                </a:solidFill>
                <a:latin typeface="Palatino Linotype"/>
                <a:cs typeface="Palatino Linotype"/>
              </a:rPr>
              <a:t>planning</a:t>
            </a:r>
            <a:r>
              <a:rPr sz="3200" spc="-15" dirty="0">
                <a:solidFill>
                  <a:srgbClr val="001F5F"/>
                </a:solidFill>
                <a:latin typeface="Palatino Linotype"/>
                <a:cs typeface="Palatino Linotype"/>
              </a:rPr>
              <a:t> </a:t>
            </a:r>
            <a:r>
              <a:rPr sz="3200" spc="-5" dirty="0">
                <a:solidFill>
                  <a:srgbClr val="001F5F"/>
                </a:solidFill>
                <a:latin typeface="Palatino Linotype"/>
                <a:cs typeface="Palatino Linotype"/>
              </a:rPr>
              <a:t>task</a:t>
            </a:r>
            <a:endParaRPr sz="3200">
              <a:latin typeface="Palatino Linotype"/>
              <a:cs typeface="Palatino Linotype"/>
            </a:endParaRPr>
          </a:p>
          <a:p>
            <a:pPr marL="756285" lvl="1" indent="-287020">
              <a:lnSpc>
                <a:spcPct val="100000"/>
              </a:lnSpc>
              <a:spcBef>
                <a:spcPts val="775"/>
              </a:spcBef>
              <a:buFont typeface="Arial"/>
              <a:buChar char="–"/>
              <a:tabLst>
                <a:tab pos="756920" algn="l"/>
              </a:tabLst>
            </a:pPr>
            <a:r>
              <a:rPr sz="3200" dirty="0">
                <a:solidFill>
                  <a:srgbClr val="001F5F"/>
                </a:solidFill>
                <a:latin typeface="Palatino Linotype"/>
                <a:cs typeface="Palatino Linotype"/>
              </a:rPr>
              <a:t>Advising</a:t>
            </a:r>
            <a:r>
              <a:rPr sz="3200" spc="-15" dirty="0">
                <a:solidFill>
                  <a:srgbClr val="001F5F"/>
                </a:solidFill>
                <a:latin typeface="Palatino Linotype"/>
                <a:cs typeface="Palatino Linotype"/>
              </a:rPr>
              <a:t> </a:t>
            </a:r>
            <a:r>
              <a:rPr sz="3200" spc="-5" dirty="0">
                <a:solidFill>
                  <a:srgbClr val="001F5F"/>
                </a:solidFill>
                <a:latin typeface="Palatino Linotype"/>
                <a:cs typeface="Palatino Linotype"/>
              </a:rPr>
              <a:t>physician</a:t>
            </a:r>
            <a:endParaRPr sz="3200">
              <a:latin typeface="Palatino Linotype"/>
              <a:cs typeface="Palatino Linotype"/>
            </a:endParaRPr>
          </a:p>
          <a:p>
            <a:pPr marL="355600" marR="342900" indent="-343535">
              <a:lnSpc>
                <a:spcPct val="100000"/>
              </a:lnSpc>
              <a:spcBef>
                <a:spcPts val="765"/>
              </a:spcBef>
              <a:buFont typeface="Wingdings"/>
              <a:buChar char=""/>
              <a:tabLst>
                <a:tab pos="356235" algn="l"/>
                <a:tab pos="9342755" algn="l"/>
              </a:tabLst>
            </a:pPr>
            <a:r>
              <a:rPr sz="3200" dirty="0">
                <a:solidFill>
                  <a:srgbClr val="001F5F"/>
                </a:solidFill>
                <a:latin typeface="Palatino Linotype"/>
                <a:cs typeface="Palatino Linotype"/>
              </a:rPr>
              <a:t>Intelligent</a:t>
            </a:r>
            <a:r>
              <a:rPr sz="3200" spc="10" dirty="0">
                <a:solidFill>
                  <a:srgbClr val="001F5F"/>
                </a:solidFill>
                <a:latin typeface="Palatino Linotype"/>
                <a:cs typeface="Palatino Linotype"/>
              </a:rPr>
              <a:t> </a:t>
            </a:r>
            <a:r>
              <a:rPr sz="3200" spc="-5" dirty="0">
                <a:solidFill>
                  <a:srgbClr val="001F5F"/>
                </a:solidFill>
                <a:latin typeface="Palatino Linotype"/>
                <a:cs typeface="Palatino Linotype"/>
              </a:rPr>
              <a:t>tutorin</a:t>
            </a:r>
            <a:r>
              <a:rPr sz="3200" dirty="0">
                <a:solidFill>
                  <a:srgbClr val="001F5F"/>
                </a:solidFill>
                <a:latin typeface="Palatino Linotype"/>
                <a:cs typeface="Palatino Linotype"/>
              </a:rPr>
              <a:t>g sy</a:t>
            </a:r>
            <a:r>
              <a:rPr sz="3200" spc="-10" dirty="0">
                <a:solidFill>
                  <a:srgbClr val="001F5F"/>
                </a:solidFill>
                <a:latin typeface="Palatino Linotype"/>
                <a:cs typeface="Palatino Linotype"/>
              </a:rPr>
              <a:t>s</a:t>
            </a:r>
            <a:r>
              <a:rPr sz="3200" spc="-5" dirty="0">
                <a:solidFill>
                  <a:srgbClr val="001F5F"/>
                </a:solidFill>
                <a:latin typeface="Palatino Linotype"/>
                <a:cs typeface="Palatino Linotype"/>
              </a:rPr>
              <a:t>tem</a:t>
            </a:r>
            <a:r>
              <a:rPr sz="3200" dirty="0">
                <a:solidFill>
                  <a:srgbClr val="001F5F"/>
                </a:solidFill>
                <a:latin typeface="Palatino Linotype"/>
                <a:cs typeface="Palatino Linotype"/>
              </a:rPr>
              <a:t>s</a:t>
            </a:r>
            <a:r>
              <a:rPr sz="3200" spc="10" dirty="0">
                <a:solidFill>
                  <a:srgbClr val="001F5F"/>
                </a:solidFill>
                <a:latin typeface="Palatino Linotype"/>
                <a:cs typeface="Palatino Linotype"/>
              </a:rPr>
              <a:t> </a:t>
            </a:r>
            <a:r>
              <a:rPr sz="3200" spc="-5" dirty="0">
                <a:solidFill>
                  <a:srgbClr val="001F5F"/>
                </a:solidFill>
                <a:latin typeface="Palatino Linotype"/>
                <a:cs typeface="Palatino Linotype"/>
              </a:rPr>
              <a:t>p</a:t>
            </a:r>
            <a:r>
              <a:rPr sz="3200" spc="-10" dirty="0">
                <a:solidFill>
                  <a:srgbClr val="001F5F"/>
                </a:solidFill>
                <a:latin typeface="Palatino Linotype"/>
                <a:cs typeface="Palatino Linotype"/>
              </a:rPr>
              <a:t>r</a:t>
            </a:r>
            <a:r>
              <a:rPr sz="3200" dirty="0">
                <a:solidFill>
                  <a:srgbClr val="001F5F"/>
                </a:solidFill>
                <a:latin typeface="Palatino Linotype"/>
                <a:cs typeface="Palatino Linotype"/>
              </a:rPr>
              <a:t>ovide</a:t>
            </a:r>
            <a:r>
              <a:rPr sz="3200" spc="5" dirty="0">
                <a:solidFill>
                  <a:srgbClr val="001F5F"/>
                </a:solidFill>
                <a:latin typeface="Palatino Linotype"/>
                <a:cs typeface="Palatino Linotype"/>
              </a:rPr>
              <a:t> </a:t>
            </a:r>
            <a:r>
              <a:rPr sz="3200" spc="-5" dirty="0">
                <a:solidFill>
                  <a:srgbClr val="001F5F"/>
                </a:solidFill>
                <a:latin typeface="Palatino Linotype"/>
                <a:cs typeface="Palatino Linotype"/>
              </a:rPr>
              <a:t>th</a:t>
            </a:r>
            <a:r>
              <a:rPr sz="3200" dirty="0">
                <a:solidFill>
                  <a:srgbClr val="001F5F"/>
                </a:solidFill>
                <a:latin typeface="Palatino Linotype"/>
                <a:cs typeface="Palatino Linotype"/>
              </a:rPr>
              <a:t>e</a:t>
            </a:r>
            <a:r>
              <a:rPr sz="3200" spc="-5" dirty="0">
                <a:solidFill>
                  <a:srgbClr val="001F5F"/>
                </a:solidFill>
                <a:latin typeface="Palatino Linotype"/>
                <a:cs typeface="Palatino Linotype"/>
              </a:rPr>
              <a:t> </a:t>
            </a:r>
            <a:r>
              <a:rPr sz="3200" dirty="0">
                <a:solidFill>
                  <a:srgbClr val="001F5F"/>
                </a:solidFill>
                <a:latin typeface="Palatino Linotype"/>
                <a:cs typeface="Palatino Linotype"/>
              </a:rPr>
              <a:t>students	w</a:t>
            </a:r>
            <a:r>
              <a:rPr sz="3200" spc="5" dirty="0">
                <a:solidFill>
                  <a:srgbClr val="001F5F"/>
                </a:solidFill>
                <a:latin typeface="Palatino Linotype"/>
                <a:cs typeface="Palatino Linotype"/>
              </a:rPr>
              <a:t>i</a:t>
            </a:r>
            <a:r>
              <a:rPr sz="3200" spc="-5" dirty="0">
                <a:solidFill>
                  <a:srgbClr val="001F5F"/>
                </a:solidFill>
                <a:latin typeface="Palatino Linotype"/>
                <a:cs typeface="Palatino Linotype"/>
              </a:rPr>
              <a:t>th  </a:t>
            </a:r>
            <a:r>
              <a:rPr sz="3200" dirty="0">
                <a:solidFill>
                  <a:srgbClr val="001F5F"/>
                </a:solidFill>
                <a:latin typeface="Palatino Linotype"/>
                <a:cs typeface="Palatino Linotype"/>
              </a:rPr>
              <a:t>personalized</a:t>
            </a:r>
            <a:r>
              <a:rPr sz="3200" spc="-5" dirty="0">
                <a:solidFill>
                  <a:srgbClr val="001F5F"/>
                </a:solidFill>
                <a:latin typeface="Palatino Linotype"/>
                <a:cs typeface="Palatino Linotype"/>
              </a:rPr>
              <a:t> </a:t>
            </a:r>
            <a:r>
              <a:rPr sz="3200" dirty="0">
                <a:solidFill>
                  <a:srgbClr val="001F5F"/>
                </a:solidFill>
                <a:latin typeface="Palatino Linotype"/>
                <a:cs typeface="Palatino Linotype"/>
              </a:rPr>
              <a:t>attention</a:t>
            </a:r>
            <a:endParaRPr sz="3200">
              <a:latin typeface="Palatino Linotype"/>
              <a:cs typeface="Palatino Linotype"/>
            </a:endParaRP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1999" cy="6857996"/>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spc="-5" dirty="0">
                <a:latin typeface="Arial"/>
                <a:cs typeface="Arial"/>
              </a:rPr>
              <a:t>BITS </a:t>
            </a:r>
            <a:r>
              <a:rPr spc="-5" dirty="0"/>
              <a:t>Pilani, Pilani</a:t>
            </a:r>
            <a:r>
              <a:rPr spc="-20" dirty="0"/>
              <a:t> </a:t>
            </a:r>
            <a:r>
              <a:rPr dirty="0"/>
              <a:t>Campus</a:t>
            </a:r>
          </a:p>
        </p:txBody>
      </p:sp>
    </p:spTree>
    <p:extLst>
      <p:ext uri="{BB962C8B-B14F-4D97-AF65-F5344CB8AC3E}">
        <p14:creationId xmlns:p14="http://schemas.microsoft.com/office/powerpoint/2010/main" val="2542593349"/>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1999" cy="6691883"/>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spc="-5" dirty="0">
                <a:latin typeface="Arial"/>
                <a:cs typeface="Arial"/>
              </a:rPr>
              <a:t>BITS </a:t>
            </a:r>
            <a:r>
              <a:rPr spc="-5" dirty="0"/>
              <a:t>Pilani, Pilani</a:t>
            </a:r>
            <a:r>
              <a:rPr spc="-20" dirty="0"/>
              <a:t> </a:t>
            </a:r>
            <a:r>
              <a:rPr dirty="0"/>
              <a:t>Campus</a:t>
            </a:r>
          </a:p>
        </p:txBody>
      </p:sp>
    </p:spTree>
    <p:extLst>
      <p:ext uri="{BB962C8B-B14F-4D97-AF65-F5344CB8AC3E}">
        <p14:creationId xmlns:p14="http://schemas.microsoft.com/office/powerpoint/2010/main" val="58162945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1999" cy="6857998"/>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spc="-5" dirty="0">
                <a:latin typeface="Arial"/>
                <a:cs typeface="Arial"/>
              </a:rPr>
              <a:t>BITS </a:t>
            </a:r>
            <a:r>
              <a:rPr spc="-5" dirty="0"/>
              <a:t>Pilani, Pilani</a:t>
            </a:r>
            <a:r>
              <a:rPr spc="-20" dirty="0"/>
              <a:t> </a:t>
            </a:r>
            <a:r>
              <a:rPr dirty="0"/>
              <a:t>Campus</a:t>
            </a:r>
          </a:p>
        </p:txBody>
      </p:sp>
    </p:spTree>
    <p:extLst>
      <p:ext uri="{BB962C8B-B14F-4D97-AF65-F5344CB8AC3E}">
        <p14:creationId xmlns:p14="http://schemas.microsoft.com/office/powerpoint/2010/main" val="377805771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1999" cy="6857997"/>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spc="-5" dirty="0">
                <a:latin typeface="Arial"/>
                <a:cs typeface="Arial"/>
              </a:rPr>
              <a:t>BITS </a:t>
            </a:r>
            <a:r>
              <a:rPr spc="-5" dirty="0"/>
              <a:t>Pilani, Pilani</a:t>
            </a:r>
            <a:r>
              <a:rPr spc="-20" dirty="0"/>
              <a:t> </a:t>
            </a:r>
            <a:r>
              <a:rPr dirty="0"/>
              <a:t>Campus</a:t>
            </a:r>
          </a:p>
        </p:txBody>
      </p:sp>
    </p:spTree>
    <p:extLst>
      <p:ext uri="{BB962C8B-B14F-4D97-AF65-F5344CB8AC3E}">
        <p14:creationId xmlns:p14="http://schemas.microsoft.com/office/powerpoint/2010/main" val="404516299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8871" y="0"/>
            <a:ext cx="11833860" cy="6857997"/>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spc="-5" dirty="0">
                <a:latin typeface="Arial"/>
                <a:cs typeface="Arial"/>
              </a:rPr>
              <a:t>BITS </a:t>
            </a:r>
            <a:r>
              <a:rPr spc="-5" dirty="0"/>
              <a:t>Pilani, Pilani</a:t>
            </a:r>
            <a:r>
              <a:rPr spc="-20" dirty="0"/>
              <a:t> </a:t>
            </a:r>
            <a:r>
              <a:rPr dirty="0"/>
              <a:t>Campus</a:t>
            </a:r>
          </a:p>
        </p:txBody>
      </p:sp>
    </p:spTree>
    <p:extLst>
      <p:ext uri="{BB962C8B-B14F-4D97-AF65-F5344CB8AC3E}">
        <p14:creationId xmlns:p14="http://schemas.microsoft.com/office/powerpoint/2010/main" val="183997958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52400"/>
            <a:ext cx="12191999" cy="5747004"/>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spc="-5" dirty="0">
                <a:latin typeface="Arial"/>
                <a:cs typeface="Arial"/>
              </a:rPr>
              <a:t>BITS </a:t>
            </a:r>
            <a:r>
              <a:rPr spc="-5" dirty="0"/>
              <a:t>Pilani, Pilani</a:t>
            </a:r>
            <a:r>
              <a:rPr spc="-20" dirty="0"/>
              <a:t> </a:t>
            </a:r>
            <a:r>
              <a:rPr dirty="0"/>
              <a:t>Campus</a:t>
            </a:r>
          </a:p>
        </p:txBody>
      </p:sp>
    </p:spTree>
    <p:extLst>
      <p:ext uri="{BB962C8B-B14F-4D97-AF65-F5344CB8AC3E}">
        <p14:creationId xmlns:p14="http://schemas.microsoft.com/office/powerpoint/2010/main" val="189217099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
            <a:ext cx="12143146" cy="685799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spc="-5" dirty="0">
                <a:latin typeface="Arial"/>
                <a:cs typeface="Arial"/>
              </a:rPr>
              <a:t>BITS </a:t>
            </a:r>
            <a:r>
              <a:rPr spc="-5" dirty="0"/>
              <a:t>Pilani, Pilani</a:t>
            </a:r>
            <a:r>
              <a:rPr spc="-20" dirty="0"/>
              <a:t> </a:t>
            </a:r>
            <a:r>
              <a:rPr dirty="0"/>
              <a:t>Campus</a:t>
            </a:r>
          </a:p>
        </p:txBody>
      </p:sp>
    </p:spTree>
    <p:extLst>
      <p:ext uri="{BB962C8B-B14F-4D97-AF65-F5344CB8AC3E}">
        <p14:creationId xmlns:p14="http://schemas.microsoft.com/office/powerpoint/2010/main" val="192235340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779776" y="6550152"/>
            <a:ext cx="9412605" cy="48895"/>
            <a:chOff x="2779776" y="6550152"/>
            <a:chExt cx="9412605" cy="48895"/>
          </a:xfrm>
        </p:grpSpPr>
        <p:sp>
          <p:nvSpPr>
            <p:cNvPr id="3" name="object 3"/>
            <p:cNvSpPr/>
            <p:nvPr/>
          </p:nvSpPr>
          <p:spPr>
            <a:xfrm>
              <a:off x="6173723" y="6550152"/>
              <a:ext cx="3106420" cy="48895"/>
            </a:xfrm>
            <a:custGeom>
              <a:avLst/>
              <a:gdLst/>
              <a:ahLst/>
              <a:cxnLst/>
              <a:rect l="l" t="t" r="r" b="b"/>
              <a:pathLst>
                <a:path w="3106420" h="48895">
                  <a:moveTo>
                    <a:pt x="3105912" y="0"/>
                  </a:moveTo>
                  <a:lnTo>
                    <a:pt x="0" y="0"/>
                  </a:lnTo>
                  <a:lnTo>
                    <a:pt x="0" y="48768"/>
                  </a:lnTo>
                  <a:lnTo>
                    <a:pt x="3105912" y="48768"/>
                  </a:lnTo>
                  <a:lnTo>
                    <a:pt x="3105912" y="0"/>
                  </a:lnTo>
                  <a:close/>
                </a:path>
              </a:pathLst>
            </a:custGeom>
            <a:solidFill>
              <a:srgbClr val="76C2E4"/>
            </a:solidFill>
          </p:spPr>
          <p:txBody>
            <a:bodyPr wrap="square" lIns="0" tIns="0" rIns="0" bIns="0" rtlCol="0"/>
            <a:lstStyle/>
            <a:p>
              <a:endParaRPr/>
            </a:p>
          </p:txBody>
        </p:sp>
        <p:sp>
          <p:nvSpPr>
            <p:cNvPr id="4" name="object 4"/>
            <p:cNvSpPr/>
            <p:nvPr/>
          </p:nvSpPr>
          <p:spPr>
            <a:xfrm>
              <a:off x="9211055" y="6550152"/>
              <a:ext cx="2981325" cy="45720"/>
            </a:xfrm>
            <a:custGeom>
              <a:avLst/>
              <a:gdLst/>
              <a:ahLst/>
              <a:cxnLst/>
              <a:rect l="l" t="t" r="r" b="b"/>
              <a:pathLst>
                <a:path w="2981325" h="45720">
                  <a:moveTo>
                    <a:pt x="2980944" y="0"/>
                  </a:moveTo>
                  <a:lnTo>
                    <a:pt x="0" y="0"/>
                  </a:lnTo>
                  <a:lnTo>
                    <a:pt x="0" y="45720"/>
                  </a:lnTo>
                  <a:lnTo>
                    <a:pt x="2980944" y="45720"/>
                  </a:lnTo>
                  <a:lnTo>
                    <a:pt x="2980944" y="0"/>
                  </a:lnTo>
                  <a:close/>
                </a:path>
              </a:pathLst>
            </a:custGeom>
            <a:solidFill>
              <a:srgbClr val="E21C23"/>
            </a:solidFill>
          </p:spPr>
          <p:txBody>
            <a:bodyPr wrap="square" lIns="0" tIns="0" rIns="0" bIns="0" rtlCol="0"/>
            <a:lstStyle/>
            <a:p>
              <a:endParaRPr/>
            </a:p>
          </p:txBody>
        </p:sp>
        <p:sp>
          <p:nvSpPr>
            <p:cNvPr id="5" name="object 5"/>
            <p:cNvSpPr/>
            <p:nvPr/>
          </p:nvSpPr>
          <p:spPr>
            <a:xfrm>
              <a:off x="2779776" y="6550152"/>
              <a:ext cx="3441700" cy="48895"/>
            </a:xfrm>
            <a:custGeom>
              <a:avLst/>
              <a:gdLst/>
              <a:ahLst/>
              <a:cxnLst/>
              <a:rect l="l" t="t" r="r" b="b"/>
              <a:pathLst>
                <a:path w="3441700" h="48895">
                  <a:moveTo>
                    <a:pt x="3441191" y="0"/>
                  </a:moveTo>
                  <a:lnTo>
                    <a:pt x="0" y="0"/>
                  </a:lnTo>
                  <a:lnTo>
                    <a:pt x="0" y="48768"/>
                  </a:lnTo>
                  <a:lnTo>
                    <a:pt x="3441191" y="48768"/>
                  </a:lnTo>
                  <a:lnTo>
                    <a:pt x="3441191" y="0"/>
                  </a:lnTo>
                  <a:close/>
                </a:path>
              </a:pathLst>
            </a:custGeom>
            <a:solidFill>
              <a:srgbClr val="FBAF17"/>
            </a:solidFill>
          </p:spPr>
          <p:txBody>
            <a:bodyPr wrap="square" lIns="0" tIns="0" rIns="0" bIns="0" rtlCol="0"/>
            <a:lstStyle/>
            <a:p>
              <a:endParaRPr/>
            </a:p>
          </p:txBody>
        </p:sp>
        <p:sp>
          <p:nvSpPr>
            <p:cNvPr id="6" name="object 6"/>
            <p:cNvSpPr/>
            <p:nvPr/>
          </p:nvSpPr>
          <p:spPr>
            <a:xfrm>
              <a:off x="5993892" y="6553200"/>
              <a:ext cx="3106420" cy="45720"/>
            </a:xfrm>
            <a:custGeom>
              <a:avLst/>
              <a:gdLst/>
              <a:ahLst/>
              <a:cxnLst/>
              <a:rect l="l" t="t" r="r" b="b"/>
              <a:pathLst>
                <a:path w="3106420" h="45720">
                  <a:moveTo>
                    <a:pt x="3105912" y="0"/>
                  </a:moveTo>
                  <a:lnTo>
                    <a:pt x="0" y="0"/>
                  </a:lnTo>
                  <a:lnTo>
                    <a:pt x="0" y="45720"/>
                  </a:lnTo>
                  <a:lnTo>
                    <a:pt x="3105912" y="45720"/>
                  </a:lnTo>
                  <a:lnTo>
                    <a:pt x="3105912" y="0"/>
                  </a:lnTo>
                  <a:close/>
                </a:path>
              </a:pathLst>
            </a:custGeom>
            <a:solidFill>
              <a:srgbClr val="76C2E4"/>
            </a:solidFill>
          </p:spPr>
          <p:txBody>
            <a:bodyPr wrap="square" lIns="0" tIns="0" rIns="0" bIns="0" rtlCol="0"/>
            <a:lstStyle/>
            <a:p>
              <a:endParaRPr/>
            </a:p>
          </p:txBody>
        </p:sp>
        <p:sp>
          <p:nvSpPr>
            <p:cNvPr id="7" name="object 7"/>
            <p:cNvSpPr/>
            <p:nvPr/>
          </p:nvSpPr>
          <p:spPr>
            <a:xfrm>
              <a:off x="2845308" y="6553200"/>
              <a:ext cx="3148965" cy="45720"/>
            </a:xfrm>
            <a:custGeom>
              <a:avLst/>
              <a:gdLst/>
              <a:ahLst/>
              <a:cxnLst/>
              <a:rect l="l" t="t" r="r" b="b"/>
              <a:pathLst>
                <a:path w="3148965" h="45720">
                  <a:moveTo>
                    <a:pt x="3148584" y="0"/>
                  </a:moveTo>
                  <a:lnTo>
                    <a:pt x="0" y="0"/>
                  </a:lnTo>
                  <a:lnTo>
                    <a:pt x="0" y="45720"/>
                  </a:lnTo>
                  <a:lnTo>
                    <a:pt x="3148584" y="45720"/>
                  </a:lnTo>
                  <a:lnTo>
                    <a:pt x="3148584" y="0"/>
                  </a:lnTo>
                  <a:close/>
                </a:path>
              </a:pathLst>
            </a:custGeom>
            <a:solidFill>
              <a:srgbClr val="FBAF17"/>
            </a:solidFill>
          </p:spPr>
          <p:txBody>
            <a:bodyPr wrap="square" lIns="0" tIns="0" rIns="0" bIns="0" rtlCol="0"/>
            <a:lstStyle/>
            <a:p>
              <a:endParaRPr/>
            </a:p>
          </p:txBody>
        </p:sp>
        <p:sp>
          <p:nvSpPr>
            <p:cNvPr id="8" name="object 8"/>
            <p:cNvSpPr/>
            <p:nvPr/>
          </p:nvSpPr>
          <p:spPr>
            <a:xfrm>
              <a:off x="9087611" y="6553200"/>
              <a:ext cx="3104515" cy="45720"/>
            </a:xfrm>
            <a:custGeom>
              <a:avLst/>
              <a:gdLst/>
              <a:ahLst/>
              <a:cxnLst/>
              <a:rect l="l" t="t" r="r" b="b"/>
              <a:pathLst>
                <a:path w="3104515" h="45720">
                  <a:moveTo>
                    <a:pt x="3104388" y="0"/>
                  </a:moveTo>
                  <a:lnTo>
                    <a:pt x="0" y="0"/>
                  </a:lnTo>
                  <a:lnTo>
                    <a:pt x="0" y="45720"/>
                  </a:lnTo>
                  <a:lnTo>
                    <a:pt x="3104388" y="45720"/>
                  </a:lnTo>
                  <a:lnTo>
                    <a:pt x="3104388" y="0"/>
                  </a:lnTo>
                  <a:close/>
                </a:path>
              </a:pathLst>
            </a:custGeom>
            <a:solidFill>
              <a:srgbClr val="FF0000"/>
            </a:solidFill>
          </p:spPr>
          <p:txBody>
            <a:bodyPr wrap="square" lIns="0" tIns="0" rIns="0" bIns="0" rtlCol="0"/>
            <a:lstStyle/>
            <a:p>
              <a:endParaRPr/>
            </a:p>
          </p:txBody>
        </p:sp>
      </p:grpSp>
      <p:sp>
        <p:nvSpPr>
          <p:cNvPr id="9" name="object 9"/>
          <p:cNvSpPr/>
          <p:nvPr/>
        </p:nvSpPr>
        <p:spPr>
          <a:xfrm>
            <a:off x="8839200" y="0"/>
            <a:ext cx="2924555" cy="691896"/>
          </a:xfrm>
          <a:prstGeom prst="rect">
            <a:avLst/>
          </a:prstGeom>
          <a:blipFill>
            <a:blip r:embed="rId2" cstate="print"/>
            <a:stretch>
              <a:fillRect/>
            </a:stretch>
          </a:blipFill>
        </p:spPr>
        <p:txBody>
          <a:bodyPr wrap="square" lIns="0" tIns="0" rIns="0" bIns="0" rtlCol="0"/>
          <a:lstStyle/>
          <a:p>
            <a:endParaRPr/>
          </a:p>
        </p:txBody>
      </p:sp>
      <p:grpSp>
        <p:nvGrpSpPr>
          <p:cNvPr id="10" name="object 10"/>
          <p:cNvGrpSpPr/>
          <p:nvPr/>
        </p:nvGrpSpPr>
        <p:grpSpPr>
          <a:xfrm>
            <a:off x="0" y="1295400"/>
            <a:ext cx="9347200" cy="45720"/>
            <a:chOff x="0" y="1295400"/>
            <a:chExt cx="9347200" cy="45720"/>
          </a:xfrm>
        </p:grpSpPr>
        <p:sp>
          <p:nvSpPr>
            <p:cNvPr id="11" name="object 11"/>
            <p:cNvSpPr/>
            <p:nvPr/>
          </p:nvSpPr>
          <p:spPr>
            <a:xfrm>
              <a:off x="3150107" y="1295400"/>
              <a:ext cx="3104515" cy="45720"/>
            </a:xfrm>
            <a:custGeom>
              <a:avLst/>
              <a:gdLst/>
              <a:ahLst/>
              <a:cxnLst/>
              <a:rect l="l" t="t" r="r" b="b"/>
              <a:pathLst>
                <a:path w="3104515" h="45719">
                  <a:moveTo>
                    <a:pt x="3104388" y="0"/>
                  </a:moveTo>
                  <a:lnTo>
                    <a:pt x="0" y="0"/>
                  </a:lnTo>
                  <a:lnTo>
                    <a:pt x="0" y="45720"/>
                  </a:lnTo>
                  <a:lnTo>
                    <a:pt x="3104388" y="45720"/>
                  </a:lnTo>
                  <a:lnTo>
                    <a:pt x="3104388" y="0"/>
                  </a:lnTo>
                  <a:close/>
                </a:path>
              </a:pathLst>
            </a:custGeom>
            <a:solidFill>
              <a:srgbClr val="76C2E4"/>
            </a:solidFill>
          </p:spPr>
          <p:txBody>
            <a:bodyPr wrap="square" lIns="0" tIns="0" rIns="0" bIns="0" rtlCol="0"/>
            <a:lstStyle/>
            <a:p>
              <a:endParaRPr/>
            </a:p>
          </p:txBody>
        </p:sp>
        <p:sp>
          <p:nvSpPr>
            <p:cNvPr id="12" name="object 12"/>
            <p:cNvSpPr/>
            <p:nvPr/>
          </p:nvSpPr>
          <p:spPr>
            <a:xfrm>
              <a:off x="0" y="1295400"/>
              <a:ext cx="3150235" cy="45720"/>
            </a:xfrm>
            <a:custGeom>
              <a:avLst/>
              <a:gdLst/>
              <a:ahLst/>
              <a:cxnLst/>
              <a:rect l="l" t="t" r="r" b="b"/>
              <a:pathLst>
                <a:path w="3150235" h="45719">
                  <a:moveTo>
                    <a:pt x="3150108" y="0"/>
                  </a:moveTo>
                  <a:lnTo>
                    <a:pt x="0" y="0"/>
                  </a:lnTo>
                  <a:lnTo>
                    <a:pt x="0" y="45720"/>
                  </a:lnTo>
                  <a:lnTo>
                    <a:pt x="3150108" y="45720"/>
                  </a:lnTo>
                  <a:lnTo>
                    <a:pt x="3150108" y="0"/>
                  </a:lnTo>
                  <a:close/>
                </a:path>
              </a:pathLst>
            </a:custGeom>
            <a:solidFill>
              <a:srgbClr val="FBAF17"/>
            </a:solidFill>
          </p:spPr>
          <p:txBody>
            <a:bodyPr wrap="square" lIns="0" tIns="0" rIns="0" bIns="0" rtlCol="0"/>
            <a:lstStyle/>
            <a:p>
              <a:endParaRPr/>
            </a:p>
          </p:txBody>
        </p:sp>
        <p:sp>
          <p:nvSpPr>
            <p:cNvPr id="13" name="object 13"/>
            <p:cNvSpPr/>
            <p:nvPr/>
          </p:nvSpPr>
          <p:spPr>
            <a:xfrm>
              <a:off x="6242303" y="1295400"/>
              <a:ext cx="3104515" cy="45720"/>
            </a:xfrm>
            <a:custGeom>
              <a:avLst/>
              <a:gdLst/>
              <a:ahLst/>
              <a:cxnLst/>
              <a:rect l="l" t="t" r="r" b="b"/>
              <a:pathLst>
                <a:path w="3104515" h="45719">
                  <a:moveTo>
                    <a:pt x="3104388" y="0"/>
                  </a:moveTo>
                  <a:lnTo>
                    <a:pt x="0" y="0"/>
                  </a:lnTo>
                  <a:lnTo>
                    <a:pt x="0" y="45720"/>
                  </a:lnTo>
                  <a:lnTo>
                    <a:pt x="3104388" y="45720"/>
                  </a:lnTo>
                  <a:lnTo>
                    <a:pt x="3104388" y="0"/>
                  </a:lnTo>
                  <a:close/>
                </a:path>
              </a:pathLst>
            </a:custGeom>
            <a:solidFill>
              <a:srgbClr val="FF0000"/>
            </a:solidFill>
          </p:spPr>
          <p:txBody>
            <a:bodyPr wrap="square" lIns="0" tIns="0" rIns="0" bIns="0" rtlCol="0"/>
            <a:lstStyle/>
            <a:p>
              <a:endParaRPr/>
            </a:p>
          </p:txBody>
        </p:sp>
      </p:grpSp>
      <p:sp>
        <p:nvSpPr>
          <p:cNvPr id="14" name="object 14"/>
          <p:cNvSpPr txBox="1"/>
          <p:nvPr/>
        </p:nvSpPr>
        <p:spPr>
          <a:xfrm>
            <a:off x="485343" y="1446148"/>
            <a:ext cx="10575925" cy="4196715"/>
          </a:xfrm>
          <a:prstGeom prst="rect">
            <a:avLst/>
          </a:prstGeom>
        </p:spPr>
        <p:txBody>
          <a:bodyPr vert="horz" wrap="square" lIns="0" tIns="85725" rIns="0" bIns="0" rtlCol="0">
            <a:spAutoFit/>
          </a:bodyPr>
          <a:lstStyle/>
          <a:p>
            <a:pPr marL="12700">
              <a:lnSpc>
                <a:spcPct val="100000"/>
              </a:lnSpc>
              <a:spcBef>
                <a:spcPts val="675"/>
              </a:spcBef>
            </a:pPr>
            <a:r>
              <a:rPr sz="2400" spc="-5" dirty="0">
                <a:latin typeface="Arial"/>
                <a:cs typeface="Arial"/>
              </a:rPr>
              <a:t>Observations:</a:t>
            </a:r>
            <a:endParaRPr sz="2400">
              <a:latin typeface="Arial"/>
              <a:cs typeface="Arial"/>
            </a:endParaRPr>
          </a:p>
          <a:p>
            <a:pPr marL="12700">
              <a:lnSpc>
                <a:spcPct val="100000"/>
              </a:lnSpc>
              <a:spcBef>
                <a:spcPts val="580"/>
              </a:spcBef>
            </a:pPr>
            <a:r>
              <a:rPr sz="2400" dirty="0">
                <a:latin typeface="Arial"/>
                <a:cs typeface="Arial"/>
              </a:rPr>
              <a:t>If </a:t>
            </a:r>
            <a:r>
              <a:rPr sz="2400" spc="-5" dirty="0">
                <a:latin typeface="Arial"/>
                <a:cs typeface="Arial"/>
              </a:rPr>
              <a:t>bad neighbor then</a:t>
            </a:r>
            <a:r>
              <a:rPr sz="2400" spc="-120" dirty="0">
                <a:latin typeface="Arial"/>
                <a:cs typeface="Arial"/>
              </a:rPr>
              <a:t> </a:t>
            </a:r>
            <a:r>
              <a:rPr sz="2400" dirty="0">
                <a:latin typeface="Arial"/>
                <a:cs typeface="Arial"/>
              </a:rPr>
              <a:t>ΔE&lt;0</a:t>
            </a:r>
            <a:endParaRPr sz="2400">
              <a:latin typeface="Arial"/>
              <a:cs typeface="Arial"/>
            </a:endParaRPr>
          </a:p>
          <a:p>
            <a:pPr marL="344805" marR="80010" indent="-332740">
              <a:lnSpc>
                <a:spcPct val="120000"/>
              </a:lnSpc>
              <a:buAutoNum type="arabicPeriod"/>
              <a:tabLst>
                <a:tab pos="351790" algn="l"/>
                <a:tab pos="2663825" algn="l"/>
                <a:tab pos="3281679" algn="l"/>
              </a:tabLst>
            </a:pPr>
            <a:r>
              <a:rPr sz="2400" dirty="0">
                <a:latin typeface="Arial"/>
                <a:cs typeface="Arial"/>
              </a:rPr>
              <a:t>If very</a:t>
            </a:r>
            <a:r>
              <a:rPr sz="2400" spc="-5" dirty="0">
                <a:latin typeface="Arial"/>
                <a:cs typeface="Arial"/>
              </a:rPr>
              <a:t> bad</a:t>
            </a:r>
            <a:r>
              <a:rPr sz="2400" dirty="0">
                <a:latin typeface="Arial"/>
                <a:cs typeface="Arial"/>
              </a:rPr>
              <a:t> </a:t>
            </a:r>
            <a:r>
              <a:rPr sz="2400" spc="-20" dirty="0">
                <a:latin typeface="Arial"/>
                <a:cs typeface="Arial"/>
              </a:rPr>
              <a:t>neighbor,	</a:t>
            </a:r>
            <a:r>
              <a:rPr sz="2400" spc="-5" dirty="0">
                <a:latin typeface="Arial"/>
                <a:cs typeface="Arial"/>
              </a:rPr>
              <a:t>then </a:t>
            </a:r>
            <a:r>
              <a:rPr sz="2400" dirty="0">
                <a:latin typeface="Arial"/>
                <a:cs typeface="Arial"/>
              </a:rPr>
              <a:t>ΔE </a:t>
            </a:r>
            <a:r>
              <a:rPr sz="2400" spc="-5" dirty="0">
                <a:latin typeface="Arial"/>
                <a:cs typeface="Arial"/>
              </a:rPr>
              <a:t>will approach towards large negative number  Then</a:t>
            </a:r>
            <a:r>
              <a:rPr sz="2400" spc="10" dirty="0">
                <a:latin typeface="Arial"/>
                <a:cs typeface="Arial"/>
              </a:rPr>
              <a:t> </a:t>
            </a:r>
            <a:r>
              <a:rPr sz="2400" spc="-5" dirty="0">
                <a:latin typeface="Arial"/>
                <a:cs typeface="Arial"/>
              </a:rPr>
              <a:t>exp(ΔE/T)	will approach towards</a:t>
            </a:r>
            <a:r>
              <a:rPr sz="2400" spc="35" dirty="0">
                <a:latin typeface="Arial"/>
                <a:cs typeface="Arial"/>
              </a:rPr>
              <a:t> </a:t>
            </a:r>
            <a:r>
              <a:rPr sz="2400" dirty="0">
                <a:latin typeface="Arial"/>
                <a:cs typeface="Arial"/>
              </a:rPr>
              <a:t>0.</a:t>
            </a:r>
            <a:endParaRPr sz="2400">
              <a:latin typeface="Arial"/>
              <a:cs typeface="Arial"/>
            </a:endParaRPr>
          </a:p>
          <a:p>
            <a:pPr marL="350520">
              <a:lnSpc>
                <a:spcPct val="100000"/>
              </a:lnSpc>
              <a:spcBef>
                <a:spcPts val="575"/>
              </a:spcBef>
            </a:pPr>
            <a:r>
              <a:rPr sz="2400" dirty="0">
                <a:latin typeface="Arial"/>
                <a:cs typeface="Arial"/>
              </a:rPr>
              <a:t>It </a:t>
            </a:r>
            <a:r>
              <a:rPr sz="2400" spc="-5" dirty="0">
                <a:latin typeface="Arial"/>
                <a:cs typeface="Arial"/>
              </a:rPr>
              <a:t>means </a:t>
            </a:r>
            <a:r>
              <a:rPr sz="2400" dirty="0">
                <a:latin typeface="Arial"/>
                <a:cs typeface="Arial"/>
              </a:rPr>
              <a:t>the </a:t>
            </a:r>
            <a:r>
              <a:rPr sz="2400" spc="-5" dirty="0">
                <a:latin typeface="Arial"/>
                <a:cs typeface="Arial"/>
              </a:rPr>
              <a:t>probability </a:t>
            </a:r>
            <a:r>
              <a:rPr sz="2400" dirty="0">
                <a:latin typeface="Arial"/>
                <a:cs typeface="Arial"/>
              </a:rPr>
              <a:t>of </a:t>
            </a:r>
            <a:r>
              <a:rPr sz="2400" spc="-5" dirty="0">
                <a:latin typeface="Arial"/>
                <a:cs typeface="Arial"/>
              </a:rPr>
              <a:t>accepting bad neighbor </a:t>
            </a:r>
            <a:r>
              <a:rPr sz="2400" dirty="0">
                <a:latin typeface="Arial"/>
                <a:cs typeface="Arial"/>
              </a:rPr>
              <a:t>is</a:t>
            </a:r>
            <a:r>
              <a:rPr sz="2400" spc="55" dirty="0">
                <a:latin typeface="Arial"/>
                <a:cs typeface="Arial"/>
              </a:rPr>
              <a:t> </a:t>
            </a:r>
            <a:r>
              <a:rPr sz="2400" dirty="0">
                <a:latin typeface="Arial"/>
                <a:cs typeface="Arial"/>
              </a:rPr>
              <a:t>0.</a:t>
            </a:r>
            <a:endParaRPr sz="2400">
              <a:latin typeface="Arial"/>
              <a:cs typeface="Arial"/>
            </a:endParaRPr>
          </a:p>
          <a:p>
            <a:pPr>
              <a:lnSpc>
                <a:spcPct val="100000"/>
              </a:lnSpc>
              <a:spcBef>
                <a:spcPts val="10"/>
              </a:spcBef>
            </a:pPr>
            <a:endParaRPr sz="3500">
              <a:latin typeface="Arial"/>
              <a:cs typeface="Arial"/>
            </a:endParaRPr>
          </a:p>
          <a:p>
            <a:pPr marL="334645" marR="5080" indent="-334645">
              <a:lnSpc>
                <a:spcPct val="100000"/>
              </a:lnSpc>
              <a:buAutoNum type="arabicPeriod" startAt="2"/>
              <a:tabLst>
                <a:tab pos="334645" algn="l"/>
                <a:tab pos="1962150" algn="l"/>
                <a:tab pos="9138285" algn="l"/>
              </a:tabLst>
            </a:pPr>
            <a:r>
              <a:rPr sz="2400" dirty="0">
                <a:latin typeface="Arial"/>
                <a:cs typeface="Arial"/>
              </a:rPr>
              <a:t>As </a:t>
            </a:r>
            <a:r>
              <a:rPr sz="2400" spc="-5" dirty="0">
                <a:latin typeface="Arial"/>
                <a:cs typeface="Arial"/>
              </a:rPr>
              <a:t>time advances </a:t>
            </a:r>
            <a:r>
              <a:rPr sz="2400" spc="-25" dirty="0">
                <a:latin typeface="Arial"/>
                <a:cs typeface="Arial"/>
              </a:rPr>
              <a:t>Temperature </a:t>
            </a:r>
            <a:r>
              <a:rPr sz="2400" dirty="0">
                <a:latin typeface="Arial"/>
                <a:cs typeface="Arial"/>
              </a:rPr>
              <a:t>T </a:t>
            </a:r>
            <a:r>
              <a:rPr sz="2400" spc="-5" dirty="0">
                <a:latin typeface="Arial"/>
                <a:cs typeface="Arial"/>
              </a:rPr>
              <a:t>reduces </a:t>
            </a:r>
            <a:r>
              <a:rPr sz="2400" dirty="0">
                <a:latin typeface="Arial"/>
                <a:cs typeface="Arial"/>
              </a:rPr>
              <a:t>to </a:t>
            </a:r>
            <a:r>
              <a:rPr sz="2400" spc="-5" dirty="0">
                <a:latin typeface="Arial"/>
                <a:cs typeface="Arial"/>
              </a:rPr>
              <a:t>small value. Eventually </a:t>
            </a:r>
            <a:r>
              <a:rPr sz="2400" dirty="0">
                <a:latin typeface="Arial"/>
                <a:cs typeface="Arial"/>
              </a:rPr>
              <a:t>T </a:t>
            </a:r>
            <a:r>
              <a:rPr sz="2400" spc="-10" dirty="0">
                <a:latin typeface="Arial"/>
                <a:cs typeface="Arial"/>
              </a:rPr>
              <a:t>will  </a:t>
            </a:r>
            <a:r>
              <a:rPr sz="2400" spc="-5" dirty="0">
                <a:latin typeface="Arial"/>
                <a:cs typeface="Arial"/>
              </a:rPr>
              <a:t>tend</a:t>
            </a:r>
            <a:r>
              <a:rPr sz="2400" dirty="0">
                <a:latin typeface="Arial"/>
                <a:cs typeface="Arial"/>
              </a:rPr>
              <a:t> to</a:t>
            </a:r>
            <a:r>
              <a:rPr sz="2400" spc="-5" dirty="0">
                <a:latin typeface="Arial"/>
                <a:cs typeface="Arial"/>
              </a:rPr>
              <a:t> </a:t>
            </a:r>
            <a:r>
              <a:rPr sz="2400" dirty="0">
                <a:latin typeface="Arial"/>
                <a:cs typeface="Arial"/>
              </a:rPr>
              <a:t>0.	In that </a:t>
            </a:r>
            <a:r>
              <a:rPr sz="2400" spc="-5" dirty="0">
                <a:latin typeface="Arial"/>
                <a:cs typeface="Arial"/>
              </a:rPr>
              <a:t>case exp(ΔE/T) </a:t>
            </a:r>
            <a:r>
              <a:rPr sz="2400" spc="-10" dirty="0">
                <a:latin typeface="Arial"/>
                <a:cs typeface="Arial"/>
              </a:rPr>
              <a:t>will </a:t>
            </a:r>
            <a:r>
              <a:rPr sz="2400" spc="-5" dirty="0">
                <a:latin typeface="Arial"/>
                <a:cs typeface="Arial"/>
              </a:rPr>
              <a:t>approach </a:t>
            </a:r>
            <a:r>
              <a:rPr sz="2400" dirty="0">
                <a:latin typeface="Arial"/>
                <a:cs typeface="Arial"/>
              </a:rPr>
              <a:t>0.</a:t>
            </a:r>
            <a:r>
              <a:rPr sz="2400" spc="65" dirty="0">
                <a:latin typeface="Arial"/>
                <a:cs typeface="Arial"/>
              </a:rPr>
              <a:t> </a:t>
            </a:r>
            <a:r>
              <a:rPr sz="2400" spc="-5" dirty="0">
                <a:latin typeface="Arial"/>
                <a:cs typeface="Arial"/>
              </a:rPr>
              <a:t>That</a:t>
            </a:r>
            <a:r>
              <a:rPr sz="2400" spc="10" dirty="0">
                <a:latin typeface="Arial"/>
                <a:cs typeface="Arial"/>
              </a:rPr>
              <a:t> </a:t>
            </a:r>
            <a:r>
              <a:rPr sz="2400" dirty="0">
                <a:latin typeface="Arial"/>
                <a:cs typeface="Arial"/>
              </a:rPr>
              <a:t>means,	</a:t>
            </a:r>
            <a:r>
              <a:rPr sz="2400" spc="-5" dirty="0">
                <a:latin typeface="Arial"/>
                <a:cs typeface="Arial"/>
              </a:rPr>
              <a:t>when </a:t>
            </a:r>
            <a:r>
              <a:rPr sz="2400" dirty="0">
                <a:latin typeface="Arial"/>
                <a:cs typeface="Arial"/>
              </a:rPr>
              <a:t>t </a:t>
            </a:r>
            <a:r>
              <a:rPr sz="2400" spc="-10" dirty="0">
                <a:latin typeface="Arial"/>
                <a:cs typeface="Arial"/>
              </a:rPr>
              <a:t>is  </a:t>
            </a:r>
            <a:r>
              <a:rPr sz="2400" dirty="0">
                <a:latin typeface="Arial"/>
                <a:cs typeface="Arial"/>
              </a:rPr>
              <a:t>very </a:t>
            </a:r>
            <a:r>
              <a:rPr sz="2400" spc="-5" dirty="0">
                <a:latin typeface="Arial"/>
                <a:cs typeface="Arial"/>
              </a:rPr>
              <a:t>large and </a:t>
            </a:r>
            <a:r>
              <a:rPr sz="2400" dirty="0">
                <a:latin typeface="Arial"/>
                <a:cs typeface="Arial"/>
              </a:rPr>
              <a:t>T=0, then </a:t>
            </a:r>
            <a:r>
              <a:rPr sz="2400" spc="-5" dirty="0">
                <a:latin typeface="Arial"/>
                <a:cs typeface="Arial"/>
              </a:rPr>
              <a:t>probability </a:t>
            </a:r>
            <a:r>
              <a:rPr sz="2400" dirty="0">
                <a:latin typeface="Arial"/>
                <a:cs typeface="Arial"/>
              </a:rPr>
              <a:t>of </a:t>
            </a:r>
            <a:r>
              <a:rPr sz="2400" spc="-5" dirty="0">
                <a:latin typeface="Arial"/>
                <a:cs typeface="Arial"/>
              </a:rPr>
              <a:t>accepting </a:t>
            </a:r>
            <a:r>
              <a:rPr sz="2400" dirty="0">
                <a:latin typeface="Arial"/>
                <a:cs typeface="Arial"/>
              </a:rPr>
              <a:t>the </a:t>
            </a:r>
            <a:r>
              <a:rPr sz="2400" spc="-5" dirty="0">
                <a:latin typeface="Arial"/>
                <a:cs typeface="Arial"/>
              </a:rPr>
              <a:t>bad neighbor becomes  less. So as </a:t>
            </a:r>
            <a:r>
              <a:rPr sz="2400" dirty="0">
                <a:latin typeface="Arial"/>
                <a:cs typeface="Arial"/>
              </a:rPr>
              <a:t>time </a:t>
            </a:r>
            <a:r>
              <a:rPr sz="2400" spc="-5" dirty="0">
                <a:latin typeface="Arial"/>
                <a:cs typeface="Arial"/>
              </a:rPr>
              <a:t>passes algorithm is less likely </a:t>
            </a:r>
            <a:r>
              <a:rPr sz="2400" dirty="0">
                <a:latin typeface="Arial"/>
                <a:cs typeface="Arial"/>
              </a:rPr>
              <a:t>to </a:t>
            </a:r>
            <a:r>
              <a:rPr sz="2400" spc="-5" dirty="0">
                <a:latin typeface="Arial"/>
                <a:cs typeface="Arial"/>
              </a:rPr>
              <a:t>accept bad</a:t>
            </a:r>
            <a:r>
              <a:rPr sz="2400" spc="120" dirty="0">
                <a:latin typeface="Arial"/>
                <a:cs typeface="Arial"/>
              </a:rPr>
              <a:t> </a:t>
            </a:r>
            <a:r>
              <a:rPr sz="2400" spc="-5" dirty="0">
                <a:latin typeface="Arial"/>
                <a:cs typeface="Arial"/>
              </a:rPr>
              <a:t>moves</a:t>
            </a:r>
            <a:endParaRPr sz="2400">
              <a:latin typeface="Arial"/>
              <a:cs typeface="Arial"/>
            </a:endParaRPr>
          </a:p>
        </p:txBody>
      </p:sp>
      <p:sp>
        <p:nvSpPr>
          <p:cNvPr id="16" name="object 16"/>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spc="-5" dirty="0">
                <a:latin typeface="Arial"/>
                <a:cs typeface="Arial"/>
              </a:rPr>
              <a:t>BITS </a:t>
            </a:r>
            <a:r>
              <a:rPr spc="-5" dirty="0"/>
              <a:t>Pilani, Pilani</a:t>
            </a:r>
            <a:r>
              <a:rPr spc="-20" dirty="0"/>
              <a:t> </a:t>
            </a:r>
            <a:r>
              <a:rPr dirty="0"/>
              <a:t>Campus</a:t>
            </a:r>
          </a:p>
        </p:txBody>
      </p:sp>
      <p:sp>
        <p:nvSpPr>
          <p:cNvPr id="15" name="object 15"/>
          <p:cNvSpPr txBox="1">
            <a:spLocks noGrp="1"/>
          </p:cNvSpPr>
          <p:nvPr>
            <p:ph type="title"/>
          </p:nvPr>
        </p:nvSpPr>
        <p:spPr>
          <a:xfrm>
            <a:off x="485343" y="379221"/>
            <a:ext cx="4180204" cy="574040"/>
          </a:xfrm>
          <a:prstGeom prst="rect">
            <a:avLst/>
          </a:prstGeom>
        </p:spPr>
        <p:txBody>
          <a:bodyPr vert="horz" wrap="square" lIns="0" tIns="12700" rIns="0" bIns="0" rtlCol="0">
            <a:spAutoFit/>
          </a:bodyPr>
          <a:lstStyle/>
          <a:p>
            <a:pPr marL="12700">
              <a:lnSpc>
                <a:spcPct val="100000"/>
              </a:lnSpc>
              <a:spcBef>
                <a:spcPts val="100"/>
              </a:spcBef>
            </a:pPr>
            <a:r>
              <a:rPr sz="3600" b="1" spc="-145" dirty="0">
                <a:latin typeface="Arial"/>
                <a:cs typeface="Arial"/>
              </a:rPr>
              <a:t>Simulated</a:t>
            </a:r>
            <a:r>
              <a:rPr sz="3600" b="1" spc="-409" dirty="0">
                <a:latin typeface="Arial"/>
                <a:cs typeface="Arial"/>
              </a:rPr>
              <a:t> </a:t>
            </a:r>
            <a:r>
              <a:rPr sz="3600" b="1" spc="-145" dirty="0">
                <a:latin typeface="Arial"/>
                <a:cs typeface="Arial"/>
              </a:rPr>
              <a:t>Annealing</a:t>
            </a:r>
            <a:endParaRPr sz="3600">
              <a:latin typeface="Arial"/>
              <a:cs typeface="Arial"/>
            </a:endParaRPr>
          </a:p>
        </p:txBody>
      </p:sp>
    </p:spTree>
    <p:extLst>
      <p:ext uri="{BB962C8B-B14F-4D97-AF65-F5344CB8AC3E}">
        <p14:creationId xmlns:p14="http://schemas.microsoft.com/office/powerpoint/2010/main" val="56373361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1999" cy="6857997"/>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spc="-5" dirty="0">
                <a:latin typeface="Arial"/>
                <a:cs typeface="Arial"/>
              </a:rPr>
              <a:t>BITS </a:t>
            </a:r>
            <a:r>
              <a:rPr spc="-5" dirty="0"/>
              <a:t>Pilani, Pilani</a:t>
            </a:r>
            <a:r>
              <a:rPr spc="-20" dirty="0"/>
              <a:t> </a:t>
            </a:r>
            <a:r>
              <a:rPr dirty="0"/>
              <a:t>Campus</a:t>
            </a:r>
          </a:p>
        </p:txBody>
      </p:sp>
    </p:spTree>
    <p:extLst>
      <p:ext uri="{BB962C8B-B14F-4D97-AF65-F5344CB8AC3E}">
        <p14:creationId xmlns:p14="http://schemas.microsoft.com/office/powerpoint/2010/main" val="291422022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1999" cy="6857997"/>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spc="-5" dirty="0">
                <a:latin typeface="Arial"/>
                <a:cs typeface="Arial"/>
              </a:rPr>
              <a:t>BITS </a:t>
            </a:r>
            <a:r>
              <a:rPr spc="-5" dirty="0"/>
              <a:t>Pilani, Pilani</a:t>
            </a:r>
            <a:r>
              <a:rPr spc="-20" dirty="0"/>
              <a:t> </a:t>
            </a:r>
            <a:r>
              <a:rPr dirty="0"/>
              <a:t>Campus</a:t>
            </a:r>
          </a:p>
        </p:txBody>
      </p:sp>
    </p:spTree>
    <p:extLst>
      <p:ext uri="{BB962C8B-B14F-4D97-AF65-F5344CB8AC3E}">
        <p14:creationId xmlns:p14="http://schemas.microsoft.com/office/powerpoint/2010/main" val="309945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73723" y="6484620"/>
            <a:ext cx="3106420" cy="0"/>
          </a:xfrm>
          <a:custGeom>
            <a:avLst/>
            <a:gdLst/>
            <a:ahLst/>
            <a:cxnLst/>
            <a:rect l="l" t="t" r="r" b="b"/>
            <a:pathLst>
              <a:path w="3106420">
                <a:moveTo>
                  <a:pt x="0" y="0"/>
                </a:moveTo>
                <a:lnTo>
                  <a:pt x="3105912" y="0"/>
                </a:lnTo>
              </a:path>
            </a:pathLst>
          </a:custGeom>
          <a:ln w="48768">
            <a:solidFill>
              <a:srgbClr val="8EB4E2"/>
            </a:solidFill>
          </a:ln>
        </p:spPr>
        <p:txBody>
          <a:bodyPr wrap="square" lIns="0" tIns="0" rIns="0" bIns="0" rtlCol="0"/>
          <a:lstStyle/>
          <a:p>
            <a:endParaRPr/>
          </a:p>
        </p:txBody>
      </p:sp>
      <p:sp>
        <p:nvSpPr>
          <p:cNvPr id="3" name="object 3"/>
          <p:cNvSpPr/>
          <p:nvPr/>
        </p:nvSpPr>
        <p:spPr>
          <a:xfrm>
            <a:off x="9209531" y="6483096"/>
            <a:ext cx="2982595" cy="0"/>
          </a:xfrm>
          <a:custGeom>
            <a:avLst/>
            <a:gdLst/>
            <a:ahLst/>
            <a:cxnLst/>
            <a:rect l="l" t="t" r="r" b="b"/>
            <a:pathLst>
              <a:path w="2982595">
                <a:moveTo>
                  <a:pt x="0" y="0"/>
                </a:moveTo>
                <a:lnTo>
                  <a:pt x="2982468" y="0"/>
                </a:lnTo>
              </a:path>
            </a:pathLst>
          </a:custGeom>
          <a:ln w="45720">
            <a:solidFill>
              <a:srgbClr val="FF0000"/>
            </a:solidFill>
          </a:ln>
        </p:spPr>
        <p:txBody>
          <a:bodyPr wrap="square" lIns="0" tIns="0" rIns="0" bIns="0" rtlCol="0"/>
          <a:lstStyle/>
          <a:p>
            <a:endParaRPr/>
          </a:p>
        </p:txBody>
      </p:sp>
      <p:sp>
        <p:nvSpPr>
          <p:cNvPr id="4" name="object 4"/>
          <p:cNvSpPr/>
          <p:nvPr/>
        </p:nvSpPr>
        <p:spPr>
          <a:xfrm>
            <a:off x="2779776" y="6484620"/>
            <a:ext cx="3439795" cy="0"/>
          </a:xfrm>
          <a:custGeom>
            <a:avLst/>
            <a:gdLst/>
            <a:ahLst/>
            <a:cxnLst/>
            <a:rect l="l" t="t" r="r" b="b"/>
            <a:pathLst>
              <a:path w="3439795">
                <a:moveTo>
                  <a:pt x="0" y="0"/>
                </a:moveTo>
                <a:lnTo>
                  <a:pt x="3439667" y="0"/>
                </a:lnTo>
              </a:path>
            </a:pathLst>
          </a:custGeom>
          <a:ln w="48768">
            <a:solidFill>
              <a:srgbClr val="FFCE00"/>
            </a:solidFill>
          </a:ln>
        </p:spPr>
        <p:txBody>
          <a:bodyPr wrap="square" lIns="0" tIns="0" rIns="0" bIns="0" rtlCol="0"/>
          <a:lstStyle/>
          <a:p>
            <a:endParaRPr/>
          </a:p>
        </p:txBody>
      </p:sp>
      <p:sp>
        <p:nvSpPr>
          <p:cNvPr id="5" name="object 5"/>
          <p:cNvSpPr/>
          <p:nvPr/>
        </p:nvSpPr>
        <p:spPr>
          <a:xfrm>
            <a:off x="0" y="0"/>
            <a:ext cx="9400540" cy="1126490"/>
          </a:xfrm>
          <a:custGeom>
            <a:avLst/>
            <a:gdLst/>
            <a:ahLst/>
            <a:cxnLst/>
            <a:rect l="l" t="t" r="r" b="b"/>
            <a:pathLst>
              <a:path w="9400540" h="1126490">
                <a:moveTo>
                  <a:pt x="0" y="1126236"/>
                </a:moveTo>
                <a:lnTo>
                  <a:pt x="9400032" y="1126236"/>
                </a:lnTo>
                <a:lnTo>
                  <a:pt x="9400032" y="0"/>
                </a:lnTo>
                <a:lnTo>
                  <a:pt x="0" y="0"/>
                </a:lnTo>
                <a:lnTo>
                  <a:pt x="0" y="1126236"/>
                </a:lnTo>
                <a:close/>
              </a:path>
            </a:pathLst>
          </a:custGeom>
          <a:solidFill>
            <a:srgbClr val="FFFF00"/>
          </a:solidFill>
        </p:spPr>
        <p:txBody>
          <a:bodyPr wrap="square" lIns="0" tIns="0" rIns="0" bIns="0" rtlCol="0"/>
          <a:lstStyle/>
          <a:p>
            <a:endParaRPr/>
          </a:p>
        </p:txBody>
      </p:sp>
      <p:sp>
        <p:nvSpPr>
          <p:cNvPr id="6" name="object 6"/>
          <p:cNvSpPr/>
          <p:nvPr/>
        </p:nvSpPr>
        <p:spPr>
          <a:xfrm>
            <a:off x="3381755" y="1149858"/>
            <a:ext cx="3106420" cy="0"/>
          </a:xfrm>
          <a:custGeom>
            <a:avLst/>
            <a:gdLst/>
            <a:ahLst/>
            <a:cxnLst/>
            <a:rect l="l" t="t" r="r" b="b"/>
            <a:pathLst>
              <a:path w="3106420">
                <a:moveTo>
                  <a:pt x="0" y="0"/>
                </a:moveTo>
                <a:lnTo>
                  <a:pt x="3105912" y="0"/>
                </a:lnTo>
              </a:path>
            </a:pathLst>
          </a:custGeom>
          <a:ln w="47244">
            <a:solidFill>
              <a:srgbClr val="8EB4E2"/>
            </a:solidFill>
          </a:ln>
        </p:spPr>
        <p:txBody>
          <a:bodyPr wrap="square" lIns="0" tIns="0" rIns="0" bIns="0" rtlCol="0"/>
          <a:lstStyle/>
          <a:p>
            <a:endParaRPr/>
          </a:p>
        </p:txBody>
      </p:sp>
      <p:sp>
        <p:nvSpPr>
          <p:cNvPr id="7" name="object 7"/>
          <p:cNvSpPr/>
          <p:nvPr/>
        </p:nvSpPr>
        <p:spPr>
          <a:xfrm>
            <a:off x="6420611" y="1148333"/>
            <a:ext cx="2979420" cy="0"/>
          </a:xfrm>
          <a:custGeom>
            <a:avLst/>
            <a:gdLst/>
            <a:ahLst/>
            <a:cxnLst/>
            <a:rect l="l" t="t" r="r" b="b"/>
            <a:pathLst>
              <a:path w="2979420">
                <a:moveTo>
                  <a:pt x="0" y="0"/>
                </a:moveTo>
                <a:lnTo>
                  <a:pt x="2979419" y="0"/>
                </a:lnTo>
              </a:path>
            </a:pathLst>
          </a:custGeom>
          <a:ln w="44196">
            <a:solidFill>
              <a:srgbClr val="FF0000"/>
            </a:solidFill>
          </a:ln>
        </p:spPr>
        <p:txBody>
          <a:bodyPr wrap="square" lIns="0" tIns="0" rIns="0" bIns="0" rtlCol="0"/>
          <a:lstStyle/>
          <a:p>
            <a:endParaRPr/>
          </a:p>
        </p:txBody>
      </p:sp>
      <p:sp>
        <p:nvSpPr>
          <p:cNvPr id="8" name="object 8"/>
          <p:cNvSpPr/>
          <p:nvPr/>
        </p:nvSpPr>
        <p:spPr>
          <a:xfrm>
            <a:off x="0" y="1149858"/>
            <a:ext cx="3429000" cy="0"/>
          </a:xfrm>
          <a:custGeom>
            <a:avLst/>
            <a:gdLst/>
            <a:ahLst/>
            <a:cxnLst/>
            <a:rect l="l" t="t" r="r" b="b"/>
            <a:pathLst>
              <a:path w="3429000">
                <a:moveTo>
                  <a:pt x="0" y="0"/>
                </a:moveTo>
                <a:lnTo>
                  <a:pt x="3429000" y="0"/>
                </a:lnTo>
              </a:path>
            </a:pathLst>
          </a:custGeom>
          <a:ln w="47244">
            <a:solidFill>
              <a:srgbClr val="FFCE00"/>
            </a:solidFill>
          </a:ln>
        </p:spPr>
        <p:txBody>
          <a:bodyPr wrap="square" lIns="0" tIns="0" rIns="0" bIns="0" rtlCol="0"/>
          <a:lstStyle/>
          <a:p>
            <a:endParaRPr/>
          </a:p>
        </p:txBody>
      </p:sp>
      <p:sp>
        <p:nvSpPr>
          <p:cNvPr id="9" name="object 9"/>
          <p:cNvSpPr txBox="1"/>
          <p:nvPr/>
        </p:nvSpPr>
        <p:spPr>
          <a:xfrm>
            <a:off x="9774428" y="595630"/>
            <a:ext cx="1678305" cy="617855"/>
          </a:xfrm>
          <a:prstGeom prst="rect">
            <a:avLst/>
          </a:prstGeom>
        </p:spPr>
        <p:txBody>
          <a:bodyPr vert="horz" wrap="square" lIns="0" tIns="13335" rIns="0" bIns="0" rtlCol="0">
            <a:spAutoFit/>
          </a:bodyPr>
          <a:lstStyle/>
          <a:p>
            <a:pPr marL="12700">
              <a:lnSpc>
                <a:spcPts val="3050"/>
              </a:lnSpc>
              <a:spcBef>
                <a:spcPts val="105"/>
              </a:spcBef>
            </a:pPr>
            <a:r>
              <a:rPr sz="2600" b="1" dirty="0">
                <a:solidFill>
                  <a:srgbClr val="000099"/>
                </a:solidFill>
                <a:latin typeface="Arial"/>
                <a:cs typeface="Arial"/>
              </a:rPr>
              <a:t>BITS</a:t>
            </a:r>
            <a:r>
              <a:rPr sz="2600" b="1" spc="-85" dirty="0">
                <a:solidFill>
                  <a:srgbClr val="000099"/>
                </a:solidFill>
                <a:latin typeface="Arial"/>
                <a:cs typeface="Arial"/>
              </a:rPr>
              <a:t> </a:t>
            </a:r>
            <a:r>
              <a:rPr sz="2600" dirty="0">
                <a:solidFill>
                  <a:srgbClr val="000099"/>
                </a:solidFill>
                <a:latin typeface="Arial"/>
                <a:cs typeface="Arial"/>
              </a:rPr>
              <a:t>Pilani</a:t>
            </a:r>
            <a:endParaRPr sz="2600">
              <a:latin typeface="Arial"/>
              <a:cs typeface="Arial"/>
            </a:endParaRPr>
          </a:p>
          <a:p>
            <a:pPr marL="13970">
              <a:lnSpc>
                <a:spcPts val="1610"/>
              </a:lnSpc>
            </a:pPr>
            <a:r>
              <a:rPr sz="1400" dirty="0">
                <a:solidFill>
                  <a:srgbClr val="000099"/>
                </a:solidFill>
                <a:latin typeface="Arial"/>
                <a:cs typeface="Arial"/>
              </a:rPr>
              <a:t>Pilani</a:t>
            </a:r>
            <a:r>
              <a:rPr sz="1400" spc="-20" dirty="0">
                <a:solidFill>
                  <a:srgbClr val="000099"/>
                </a:solidFill>
                <a:latin typeface="Arial"/>
                <a:cs typeface="Arial"/>
              </a:rPr>
              <a:t> </a:t>
            </a:r>
            <a:r>
              <a:rPr sz="1400" dirty="0">
                <a:solidFill>
                  <a:srgbClr val="000099"/>
                </a:solidFill>
                <a:latin typeface="Arial"/>
                <a:cs typeface="Arial"/>
              </a:rPr>
              <a:t>Campus</a:t>
            </a:r>
            <a:endParaRPr sz="1400">
              <a:latin typeface="Arial"/>
              <a:cs typeface="Arial"/>
            </a:endParaRPr>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8/29/2020 7:42</a:t>
            </a:r>
            <a:r>
              <a:rPr spc="-65" dirty="0"/>
              <a:t> </a:t>
            </a:r>
            <a:r>
              <a:rPr dirty="0"/>
              <a:t>PM</a:t>
            </a:r>
          </a:p>
        </p:txBody>
      </p:sp>
      <p:sp>
        <p:nvSpPr>
          <p:cNvPr id="13" name="object 13"/>
          <p:cNvSpPr txBox="1"/>
          <p:nvPr/>
        </p:nvSpPr>
        <p:spPr>
          <a:xfrm>
            <a:off x="11806935" y="6601231"/>
            <a:ext cx="128270" cy="178435"/>
          </a:xfrm>
          <a:prstGeom prst="rect">
            <a:avLst/>
          </a:prstGeom>
        </p:spPr>
        <p:txBody>
          <a:bodyPr vert="horz" wrap="square" lIns="0" tIns="0" rIns="0" bIns="0" rtlCol="0">
            <a:spAutoFit/>
          </a:bodyPr>
          <a:lstStyle/>
          <a:p>
            <a:pPr marL="25400">
              <a:lnSpc>
                <a:spcPts val="1240"/>
              </a:lnSpc>
            </a:pPr>
            <a:fld id="{81D60167-4931-47E6-BA6A-407CBD079E47}" type="slidenum">
              <a:rPr sz="1200" dirty="0">
                <a:solidFill>
                  <a:srgbClr val="888888"/>
                </a:solidFill>
                <a:latin typeface="Calibri"/>
                <a:cs typeface="Calibri"/>
              </a:rPr>
              <a:t>3</a:t>
            </a:fld>
            <a:endParaRPr sz="1200">
              <a:latin typeface="Calibri"/>
              <a:cs typeface="Calibri"/>
            </a:endParaRPr>
          </a:p>
        </p:txBody>
      </p:sp>
      <p:sp>
        <p:nvSpPr>
          <p:cNvPr id="10" name="object 10"/>
          <p:cNvSpPr txBox="1">
            <a:spLocks noGrp="1"/>
          </p:cNvSpPr>
          <p:nvPr>
            <p:ph type="title"/>
          </p:nvPr>
        </p:nvSpPr>
        <p:spPr>
          <a:xfrm>
            <a:off x="3903090" y="245490"/>
            <a:ext cx="1596390"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001F5F"/>
                </a:solidFill>
                <a:latin typeface="Palatino Linotype"/>
                <a:cs typeface="Palatino Linotype"/>
              </a:rPr>
              <a:t>BOOKS</a:t>
            </a:r>
            <a:endParaRPr sz="3600">
              <a:latin typeface="Palatino Linotype"/>
              <a:cs typeface="Palatino Linotype"/>
            </a:endParaRPr>
          </a:p>
        </p:txBody>
      </p:sp>
      <p:sp>
        <p:nvSpPr>
          <p:cNvPr id="11" name="object 11"/>
          <p:cNvSpPr txBox="1"/>
          <p:nvPr/>
        </p:nvSpPr>
        <p:spPr>
          <a:xfrm>
            <a:off x="688340" y="1540129"/>
            <a:ext cx="10789920" cy="4562475"/>
          </a:xfrm>
          <a:prstGeom prst="rect">
            <a:avLst/>
          </a:prstGeom>
        </p:spPr>
        <p:txBody>
          <a:bodyPr vert="horz" wrap="square" lIns="0" tIns="85725" rIns="0" bIns="0" rtlCol="0">
            <a:spAutoFit/>
          </a:bodyPr>
          <a:lstStyle/>
          <a:p>
            <a:pPr marL="12700">
              <a:lnSpc>
                <a:spcPct val="100000"/>
              </a:lnSpc>
              <a:spcBef>
                <a:spcPts val="675"/>
              </a:spcBef>
            </a:pPr>
            <a:r>
              <a:rPr sz="2400" spc="-45" dirty="0">
                <a:solidFill>
                  <a:srgbClr val="001F5F"/>
                </a:solidFill>
                <a:latin typeface="Palatino Linotype"/>
                <a:cs typeface="Palatino Linotype"/>
              </a:rPr>
              <a:t>Text</a:t>
            </a:r>
            <a:r>
              <a:rPr sz="2400" spc="-5" dirty="0">
                <a:solidFill>
                  <a:srgbClr val="001F5F"/>
                </a:solidFill>
                <a:latin typeface="Palatino Linotype"/>
                <a:cs typeface="Palatino Linotype"/>
              </a:rPr>
              <a:t> Book(s)</a:t>
            </a:r>
            <a:endParaRPr sz="2400">
              <a:latin typeface="Palatino Linotype"/>
              <a:cs typeface="Palatino Linotype"/>
            </a:endParaRPr>
          </a:p>
          <a:p>
            <a:pPr marL="355600" indent="-342900">
              <a:lnSpc>
                <a:spcPct val="100000"/>
              </a:lnSpc>
              <a:spcBef>
                <a:spcPts val="580"/>
              </a:spcBef>
              <a:buFont typeface="Arial"/>
              <a:buChar char="•"/>
              <a:tabLst>
                <a:tab pos="354965" algn="l"/>
                <a:tab pos="355600" algn="l"/>
                <a:tab pos="927100" algn="l"/>
              </a:tabLst>
            </a:pPr>
            <a:r>
              <a:rPr sz="2400" dirty="0">
                <a:solidFill>
                  <a:srgbClr val="001F5F"/>
                </a:solidFill>
                <a:latin typeface="Palatino Linotype"/>
                <a:cs typeface="Palatino Linotype"/>
              </a:rPr>
              <a:t>T1	Stuart Russell and </a:t>
            </a:r>
            <a:r>
              <a:rPr sz="2400" spc="-15" dirty="0">
                <a:solidFill>
                  <a:srgbClr val="001F5F"/>
                </a:solidFill>
                <a:latin typeface="Palatino Linotype"/>
                <a:cs typeface="Palatino Linotype"/>
              </a:rPr>
              <a:t>Peter </a:t>
            </a:r>
            <a:r>
              <a:rPr sz="2400" spc="-5" dirty="0">
                <a:solidFill>
                  <a:srgbClr val="001F5F"/>
                </a:solidFill>
                <a:latin typeface="Palatino Linotype"/>
                <a:cs typeface="Palatino Linotype"/>
              </a:rPr>
              <a:t>Norvig, </a:t>
            </a:r>
            <a:r>
              <a:rPr sz="2400" spc="-35" dirty="0">
                <a:solidFill>
                  <a:srgbClr val="001F5F"/>
                </a:solidFill>
                <a:latin typeface="Palatino Linotype"/>
                <a:cs typeface="Palatino Linotype"/>
              </a:rPr>
              <a:t>“Artificial </a:t>
            </a:r>
            <a:r>
              <a:rPr sz="2400" spc="-5" dirty="0">
                <a:solidFill>
                  <a:srgbClr val="001F5F"/>
                </a:solidFill>
                <a:latin typeface="Palatino Linotype"/>
                <a:cs typeface="Palatino Linotype"/>
              </a:rPr>
              <a:t>Intelligence </a:t>
            </a:r>
            <a:r>
              <a:rPr sz="2400" dirty="0">
                <a:solidFill>
                  <a:srgbClr val="001F5F"/>
                </a:solidFill>
                <a:latin typeface="Palatino Linotype"/>
                <a:cs typeface="Palatino Linotype"/>
              </a:rPr>
              <a:t>– A</a:t>
            </a:r>
            <a:r>
              <a:rPr sz="2400" spc="-140" dirty="0">
                <a:solidFill>
                  <a:srgbClr val="001F5F"/>
                </a:solidFill>
                <a:latin typeface="Palatino Linotype"/>
                <a:cs typeface="Palatino Linotype"/>
              </a:rPr>
              <a:t> </a:t>
            </a:r>
            <a:r>
              <a:rPr sz="2400" spc="-5" dirty="0">
                <a:solidFill>
                  <a:srgbClr val="001F5F"/>
                </a:solidFill>
                <a:latin typeface="Palatino Linotype"/>
                <a:cs typeface="Palatino Linotype"/>
              </a:rPr>
              <a:t>Modern</a:t>
            </a:r>
            <a:endParaRPr sz="2400">
              <a:latin typeface="Palatino Linotype"/>
              <a:cs typeface="Palatino Linotype"/>
            </a:endParaRPr>
          </a:p>
          <a:p>
            <a:pPr marL="355600">
              <a:lnSpc>
                <a:spcPct val="100000"/>
              </a:lnSpc>
            </a:pPr>
            <a:r>
              <a:rPr sz="2400" spc="-5" dirty="0">
                <a:solidFill>
                  <a:srgbClr val="001F5F"/>
                </a:solidFill>
                <a:latin typeface="Palatino Linotype"/>
                <a:cs typeface="Palatino Linotype"/>
              </a:rPr>
              <a:t>Approach”, Third </a:t>
            </a:r>
            <a:r>
              <a:rPr sz="2400" dirty="0">
                <a:solidFill>
                  <a:srgbClr val="001F5F"/>
                </a:solidFill>
                <a:latin typeface="Palatino Linotype"/>
                <a:cs typeface="Palatino Linotype"/>
              </a:rPr>
              <a:t>Ed, </a:t>
            </a:r>
            <a:r>
              <a:rPr sz="2400" spc="-10" dirty="0">
                <a:solidFill>
                  <a:srgbClr val="001F5F"/>
                </a:solidFill>
                <a:latin typeface="Palatino Linotype"/>
                <a:cs typeface="Palatino Linotype"/>
              </a:rPr>
              <a:t>Pearson </a:t>
            </a:r>
            <a:r>
              <a:rPr sz="2400" spc="-5" dirty="0">
                <a:solidFill>
                  <a:srgbClr val="001F5F"/>
                </a:solidFill>
                <a:latin typeface="Palatino Linotype"/>
                <a:cs typeface="Palatino Linotype"/>
              </a:rPr>
              <a:t>Education,</a:t>
            </a:r>
            <a:r>
              <a:rPr sz="2400" spc="-15" dirty="0">
                <a:solidFill>
                  <a:srgbClr val="001F5F"/>
                </a:solidFill>
                <a:latin typeface="Palatino Linotype"/>
                <a:cs typeface="Palatino Linotype"/>
              </a:rPr>
              <a:t> </a:t>
            </a:r>
            <a:r>
              <a:rPr sz="2400" dirty="0">
                <a:solidFill>
                  <a:srgbClr val="001F5F"/>
                </a:solidFill>
                <a:latin typeface="Palatino Linotype"/>
                <a:cs typeface="Palatino Linotype"/>
              </a:rPr>
              <a:t>2010</a:t>
            </a:r>
            <a:endParaRPr sz="2400">
              <a:latin typeface="Palatino Linotype"/>
              <a:cs typeface="Palatino Linotype"/>
            </a:endParaRPr>
          </a:p>
          <a:p>
            <a:pPr>
              <a:lnSpc>
                <a:spcPct val="100000"/>
              </a:lnSpc>
              <a:spcBef>
                <a:spcPts val="10"/>
              </a:spcBef>
            </a:pPr>
            <a:endParaRPr sz="3500">
              <a:latin typeface="Times New Roman"/>
              <a:cs typeface="Times New Roman"/>
            </a:endParaRPr>
          </a:p>
          <a:p>
            <a:pPr marL="12700">
              <a:lnSpc>
                <a:spcPct val="100000"/>
              </a:lnSpc>
            </a:pPr>
            <a:r>
              <a:rPr sz="2400" dirty="0">
                <a:solidFill>
                  <a:srgbClr val="001F5F"/>
                </a:solidFill>
                <a:latin typeface="Palatino Linotype"/>
                <a:cs typeface="Palatino Linotype"/>
              </a:rPr>
              <a:t>Reference </a:t>
            </a:r>
            <a:r>
              <a:rPr sz="2400" spc="-5" dirty="0">
                <a:solidFill>
                  <a:srgbClr val="001F5F"/>
                </a:solidFill>
                <a:latin typeface="Palatino Linotype"/>
                <a:cs typeface="Palatino Linotype"/>
              </a:rPr>
              <a:t>Book(s) </a:t>
            </a:r>
            <a:r>
              <a:rPr sz="2400" dirty="0">
                <a:solidFill>
                  <a:srgbClr val="001F5F"/>
                </a:solidFill>
                <a:latin typeface="Palatino Linotype"/>
                <a:cs typeface="Palatino Linotype"/>
              </a:rPr>
              <a:t>&amp; </a:t>
            </a:r>
            <a:r>
              <a:rPr sz="2400" spc="-5" dirty="0">
                <a:solidFill>
                  <a:srgbClr val="001F5F"/>
                </a:solidFill>
                <a:latin typeface="Palatino Linotype"/>
                <a:cs typeface="Palatino Linotype"/>
              </a:rPr>
              <a:t>other</a:t>
            </a:r>
            <a:r>
              <a:rPr sz="2400" spc="-10" dirty="0">
                <a:solidFill>
                  <a:srgbClr val="001F5F"/>
                </a:solidFill>
                <a:latin typeface="Palatino Linotype"/>
                <a:cs typeface="Palatino Linotype"/>
              </a:rPr>
              <a:t> </a:t>
            </a:r>
            <a:r>
              <a:rPr sz="2400" dirty="0">
                <a:solidFill>
                  <a:srgbClr val="001F5F"/>
                </a:solidFill>
                <a:latin typeface="Palatino Linotype"/>
                <a:cs typeface="Palatino Linotype"/>
              </a:rPr>
              <a:t>resources</a:t>
            </a:r>
            <a:endParaRPr sz="2400">
              <a:latin typeface="Palatino Linotype"/>
              <a:cs typeface="Palatino Linotype"/>
            </a:endParaRPr>
          </a:p>
          <a:p>
            <a:pPr marL="355600" indent="-342900">
              <a:lnSpc>
                <a:spcPct val="100000"/>
              </a:lnSpc>
              <a:spcBef>
                <a:spcPts val="575"/>
              </a:spcBef>
              <a:buFont typeface="Arial"/>
              <a:buChar char="•"/>
              <a:tabLst>
                <a:tab pos="354965" algn="l"/>
                <a:tab pos="355600" algn="l"/>
                <a:tab pos="927100" algn="l"/>
              </a:tabLst>
            </a:pPr>
            <a:r>
              <a:rPr sz="2400" dirty="0">
                <a:solidFill>
                  <a:srgbClr val="001F5F"/>
                </a:solidFill>
                <a:latin typeface="Palatino Linotype"/>
                <a:cs typeface="Palatino Linotype"/>
              </a:rPr>
              <a:t>R1	</a:t>
            </a:r>
            <a:r>
              <a:rPr sz="2400" spc="-10" dirty="0">
                <a:solidFill>
                  <a:srgbClr val="001F5F"/>
                </a:solidFill>
                <a:latin typeface="Palatino Linotype"/>
                <a:cs typeface="Palatino Linotype"/>
              </a:rPr>
              <a:t>Ryszard </a:t>
            </a:r>
            <a:r>
              <a:rPr sz="2400" dirty="0">
                <a:solidFill>
                  <a:srgbClr val="001F5F"/>
                </a:solidFill>
                <a:latin typeface="Palatino Linotype"/>
                <a:cs typeface="Palatino Linotype"/>
              </a:rPr>
              <a:t>S. </a:t>
            </a:r>
            <a:r>
              <a:rPr sz="2400" spc="-5" dirty="0">
                <a:solidFill>
                  <a:srgbClr val="001F5F"/>
                </a:solidFill>
                <a:latin typeface="Palatino Linotype"/>
                <a:cs typeface="Palatino Linotype"/>
              </a:rPr>
              <a:t>Michalski, </a:t>
            </a:r>
            <a:r>
              <a:rPr sz="2400" dirty="0">
                <a:solidFill>
                  <a:srgbClr val="001F5F"/>
                </a:solidFill>
                <a:latin typeface="Palatino Linotype"/>
                <a:cs typeface="Palatino Linotype"/>
              </a:rPr>
              <a:t>Jaime G. Carbonell and </a:t>
            </a:r>
            <a:r>
              <a:rPr sz="2400" spc="-55" dirty="0">
                <a:solidFill>
                  <a:srgbClr val="001F5F"/>
                </a:solidFill>
                <a:latin typeface="Palatino Linotype"/>
                <a:cs typeface="Palatino Linotype"/>
              </a:rPr>
              <a:t>Tom </a:t>
            </a:r>
            <a:r>
              <a:rPr sz="2400" dirty="0">
                <a:solidFill>
                  <a:srgbClr val="001F5F"/>
                </a:solidFill>
                <a:latin typeface="Palatino Linotype"/>
                <a:cs typeface="Palatino Linotype"/>
              </a:rPr>
              <a:t>M.</a:t>
            </a:r>
            <a:r>
              <a:rPr sz="2400" spc="65" dirty="0">
                <a:solidFill>
                  <a:srgbClr val="001F5F"/>
                </a:solidFill>
                <a:latin typeface="Palatino Linotype"/>
                <a:cs typeface="Palatino Linotype"/>
              </a:rPr>
              <a:t> </a:t>
            </a:r>
            <a:r>
              <a:rPr sz="2400" spc="-5" dirty="0">
                <a:solidFill>
                  <a:srgbClr val="001F5F"/>
                </a:solidFill>
                <a:latin typeface="Palatino Linotype"/>
                <a:cs typeface="Palatino Linotype"/>
              </a:rPr>
              <a:t>Mitchell,</a:t>
            </a:r>
            <a:endParaRPr sz="2400">
              <a:latin typeface="Palatino Linotype"/>
              <a:cs typeface="Palatino Linotype"/>
            </a:endParaRPr>
          </a:p>
          <a:p>
            <a:pPr marL="355600">
              <a:lnSpc>
                <a:spcPct val="100000"/>
              </a:lnSpc>
            </a:pPr>
            <a:r>
              <a:rPr sz="2400" spc="-5" dirty="0">
                <a:solidFill>
                  <a:srgbClr val="001F5F"/>
                </a:solidFill>
                <a:latin typeface="Palatino Linotype"/>
                <a:cs typeface="Palatino Linotype"/>
              </a:rPr>
              <a:t>“Machine </a:t>
            </a:r>
            <a:r>
              <a:rPr sz="2400" dirty="0">
                <a:solidFill>
                  <a:srgbClr val="001F5F"/>
                </a:solidFill>
                <a:latin typeface="Palatino Linotype"/>
                <a:cs typeface="Palatino Linotype"/>
              </a:rPr>
              <a:t>Learning: An </a:t>
            </a:r>
            <a:r>
              <a:rPr sz="2400" spc="-5" dirty="0">
                <a:solidFill>
                  <a:srgbClr val="001F5F"/>
                </a:solidFill>
                <a:latin typeface="Palatino Linotype"/>
                <a:cs typeface="Palatino Linotype"/>
              </a:rPr>
              <a:t>Artificial Intelligence Approach”, </a:t>
            </a:r>
            <a:r>
              <a:rPr sz="2400" spc="-15" dirty="0">
                <a:solidFill>
                  <a:srgbClr val="001F5F"/>
                </a:solidFill>
                <a:latin typeface="Palatino Linotype"/>
                <a:cs typeface="Palatino Linotype"/>
              </a:rPr>
              <a:t>Elsevier,</a:t>
            </a:r>
            <a:r>
              <a:rPr sz="2400" spc="-165" dirty="0">
                <a:solidFill>
                  <a:srgbClr val="001F5F"/>
                </a:solidFill>
                <a:latin typeface="Palatino Linotype"/>
                <a:cs typeface="Palatino Linotype"/>
              </a:rPr>
              <a:t> </a:t>
            </a:r>
            <a:r>
              <a:rPr sz="2400" dirty="0">
                <a:solidFill>
                  <a:srgbClr val="001F5F"/>
                </a:solidFill>
                <a:latin typeface="Palatino Linotype"/>
                <a:cs typeface="Palatino Linotype"/>
              </a:rPr>
              <a:t>2014</a:t>
            </a:r>
            <a:endParaRPr sz="2400">
              <a:latin typeface="Palatino Linotype"/>
              <a:cs typeface="Palatino Linotype"/>
            </a:endParaRPr>
          </a:p>
          <a:p>
            <a:pPr marL="355600" indent="-342900">
              <a:lnSpc>
                <a:spcPct val="100000"/>
              </a:lnSpc>
              <a:spcBef>
                <a:spcPts val="580"/>
              </a:spcBef>
              <a:buFont typeface="Arial"/>
              <a:buChar char="•"/>
              <a:tabLst>
                <a:tab pos="354965" algn="l"/>
                <a:tab pos="355600" algn="l"/>
                <a:tab pos="927100" algn="l"/>
              </a:tabLst>
            </a:pPr>
            <a:r>
              <a:rPr sz="2400" dirty="0">
                <a:solidFill>
                  <a:srgbClr val="001F5F"/>
                </a:solidFill>
                <a:latin typeface="Palatino Linotype"/>
                <a:cs typeface="Palatino Linotype"/>
              </a:rPr>
              <a:t>R2	Dan W </a:t>
            </a:r>
            <a:r>
              <a:rPr sz="2400" spc="-10" dirty="0">
                <a:solidFill>
                  <a:srgbClr val="001F5F"/>
                </a:solidFill>
                <a:latin typeface="Palatino Linotype"/>
                <a:cs typeface="Palatino Linotype"/>
              </a:rPr>
              <a:t>Patterson, </a:t>
            </a:r>
            <a:r>
              <a:rPr sz="2400" spc="-5" dirty="0">
                <a:solidFill>
                  <a:srgbClr val="001F5F"/>
                </a:solidFill>
                <a:latin typeface="Palatino Linotype"/>
                <a:cs typeface="Palatino Linotype"/>
              </a:rPr>
              <a:t>“Introduction to </a:t>
            </a:r>
            <a:r>
              <a:rPr sz="2400" dirty="0">
                <a:solidFill>
                  <a:srgbClr val="001F5F"/>
                </a:solidFill>
                <a:latin typeface="Palatino Linotype"/>
                <a:cs typeface="Palatino Linotype"/>
              </a:rPr>
              <a:t>AI and Expert Systems”, Prentice</a:t>
            </a:r>
            <a:r>
              <a:rPr sz="2400" spc="-100" dirty="0">
                <a:solidFill>
                  <a:srgbClr val="001F5F"/>
                </a:solidFill>
                <a:latin typeface="Palatino Linotype"/>
                <a:cs typeface="Palatino Linotype"/>
              </a:rPr>
              <a:t> </a:t>
            </a:r>
            <a:r>
              <a:rPr sz="2400" spc="-5" dirty="0">
                <a:solidFill>
                  <a:srgbClr val="001F5F"/>
                </a:solidFill>
                <a:latin typeface="Palatino Linotype"/>
                <a:cs typeface="Palatino Linotype"/>
              </a:rPr>
              <a:t>Hall</a:t>
            </a:r>
            <a:endParaRPr sz="2400">
              <a:latin typeface="Palatino Linotype"/>
              <a:cs typeface="Palatino Linotype"/>
            </a:endParaRPr>
          </a:p>
          <a:p>
            <a:pPr marL="355600">
              <a:lnSpc>
                <a:spcPct val="100000"/>
              </a:lnSpc>
            </a:pPr>
            <a:r>
              <a:rPr sz="2400" dirty="0">
                <a:solidFill>
                  <a:srgbClr val="001F5F"/>
                </a:solidFill>
                <a:latin typeface="Palatino Linotype"/>
                <a:cs typeface="Palatino Linotype"/>
              </a:rPr>
              <a:t>of </a:t>
            </a:r>
            <a:r>
              <a:rPr sz="2400" spc="-5" dirty="0">
                <a:solidFill>
                  <a:srgbClr val="001F5F"/>
                </a:solidFill>
                <a:latin typeface="Palatino Linotype"/>
                <a:cs typeface="Palatino Linotype"/>
              </a:rPr>
              <a:t>India, New </a:t>
            </a:r>
            <a:r>
              <a:rPr sz="2400" dirty="0">
                <a:solidFill>
                  <a:srgbClr val="001F5F"/>
                </a:solidFill>
                <a:latin typeface="Palatino Linotype"/>
                <a:cs typeface="Palatino Linotype"/>
              </a:rPr>
              <a:t>Delhi,</a:t>
            </a:r>
            <a:r>
              <a:rPr sz="2400" spc="20" dirty="0">
                <a:solidFill>
                  <a:srgbClr val="001F5F"/>
                </a:solidFill>
                <a:latin typeface="Palatino Linotype"/>
                <a:cs typeface="Palatino Linotype"/>
              </a:rPr>
              <a:t> </a:t>
            </a:r>
            <a:r>
              <a:rPr sz="2400" dirty="0">
                <a:solidFill>
                  <a:srgbClr val="001F5F"/>
                </a:solidFill>
                <a:latin typeface="Palatino Linotype"/>
                <a:cs typeface="Palatino Linotype"/>
              </a:rPr>
              <a:t>2010</a:t>
            </a:r>
            <a:endParaRPr sz="2400">
              <a:latin typeface="Palatino Linotype"/>
              <a:cs typeface="Palatino Linotype"/>
            </a:endParaRPr>
          </a:p>
          <a:p>
            <a:pPr marL="355600" indent="-342900">
              <a:lnSpc>
                <a:spcPct val="100000"/>
              </a:lnSpc>
              <a:spcBef>
                <a:spcPts val="575"/>
              </a:spcBef>
              <a:buFont typeface="Arial"/>
              <a:buChar char="•"/>
              <a:tabLst>
                <a:tab pos="354965" algn="l"/>
                <a:tab pos="355600" algn="l"/>
                <a:tab pos="927100" algn="l"/>
              </a:tabLst>
            </a:pPr>
            <a:r>
              <a:rPr sz="2400" dirty="0">
                <a:solidFill>
                  <a:srgbClr val="001F5F"/>
                </a:solidFill>
                <a:latin typeface="Palatino Linotype"/>
                <a:cs typeface="Palatino Linotype"/>
              </a:rPr>
              <a:t>R3	</a:t>
            </a:r>
            <a:r>
              <a:rPr sz="2400" spc="-5" dirty="0">
                <a:solidFill>
                  <a:srgbClr val="001F5F"/>
                </a:solidFill>
                <a:latin typeface="Palatino Linotype"/>
                <a:cs typeface="Palatino Linotype"/>
              </a:rPr>
              <a:t>Elaine </a:t>
            </a:r>
            <a:r>
              <a:rPr sz="2400" dirty="0">
                <a:solidFill>
                  <a:srgbClr val="001F5F"/>
                </a:solidFill>
                <a:latin typeface="Palatino Linotype"/>
                <a:cs typeface="Palatino Linotype"/>
              </a:rPr>
              <a:t>Rich and </a:t>
            </a:r>
            <a:r>
              <a:rPr sz="2400" spc="-5" dirty="0">
                <a:solidFill>
                  <a:srgbClr val="001F5F"/>
                </a:solidFill>
                <a:latin typeface="Palatino Linotype"/>
                <a:cs typeface="Palatino Linotype"/>
              </a:rPr>
              <a:t>Kevin Knight, </a:t>
            </a:r>
            <a:r>
              <a:rPr sz="2400" spc="-35" dirty="0">
                <a:solidFill>
                  <a:srgbClr val="001F5F"/>
                </a:solidFill>
                <a:latin typeface="Palatino Linotype"/>
                <a:cs typeface="Palatino Linotype"/>
              </a:rPr>
              <a:t>“Artificial </a:t>
            </a:r>
            <a:r>
              <a:rPr sz="2400" spc="-5" dirty="0">
                <a:solidFill>
                  <a:srgbClr val="001F5F"/>
                </a:solidFill>
                <a:latin typeface="Palatino Linotype"/>
                <a:cs typeface="Palatino Linotype"/>
              </a:rPr>
              <a:t>Intelligence”, </a:t>
            </a:r>
            <a:r>
              <a:rPr sz="2400" spc="-50" dirty="0">
                <a:solidFill>
                  <a:srgbClr val="001F5F"/>
                </a:solidFill>
                <a:latin typeface="Palatino Linotype"/>
                <a:cs typeface="Palatino Linotype"/>
              </a:rPr>
              <a:t>Tata </a:t>
            </a:r>
            <a:r>
              <a:rPr sz="2400" dirty="0">
                <a:solidFill>
                  <a:srgbClr val="001F5F"/>
                </a:solidFill>
                <a:latin typeface="Palatino Linotype"/>
                <a:cs typeface="Palatino Linotype"/>
              </a:rPr>
              <a:t>McGraw</a:t>
            </a:r>
            <a:r>
              <a:rPr sz="2400" spc="125" dirty="0">
                <a:solidFill>
                  <a:srgbClr val="001F5F"/>
                </a:solidFill>
                <a:latin typeface="Palatino Linotype"/>
                <a:cs typeface="Palatino Linotype"/>
              </a:rPr>
              <a:t> </a:t>
            </a:r>
            <a:r>
              <a:rPr sz="2400" spc="-5" dirty="0">
                <a:solidFill>
                  <a:srgbClr val="001F5F"/>
                </a:solidFill>
                <a:latin typeface="Palatino Linotype"/>
                <a:cs typeface="Palatino Linotype"/>
              </a:rPr>
              <a:t>Hill</a:t>
            </a:r>
            <a:endParaRPr sz="2400">
              <a:latin typeface="Palatino Linotype"/>
              <a:cs typeface="Palatino Linotype"/>
            </a:endParaRPr>
          </a:p>
          <a:p>
            <a:pPr marL="355600">
              <a:lnSpc>
                <a:spcPct val="100000"/>
              </a:lnSpc>
            </a:pPr>
            <a:r>
              <a:rPr sz="2400" spc="-5" dirty="0">
                <a:solidFill>
                  <a:srgbClr val="001F5F"/>
                </a:solidFill>
                <a:latin typeface="Palatino Linotype"/>
                <a:cs typeface="Palatino Linotype"/>
              </a:rPr>
              <a:t>Publishing </a:t>
            </a:r>
            <a:r>
              <a:rPr sz="2400" spc="-35" dirty="0">
                <a:solidFill>
                  <a:srgbClr val="001F5F"/>
                </a:solidFill>
                <a:latin typeface="Palatino Linotype"/>
                <a:cs typeface="Palatino Linotype"/>
              </a:rPr>
              <a:t>Company, </a:t>
            </a:r>
            <a:r>
              <a:rPr sz="2400" spc="-5" dirty="0">
                <a:solidFill>
                  <a:srgbClr val="001F5F"/>
                </a:solidFill>
                <a:latin typeface="Palatino Linotype"/>
                <a:cs typeface="Palatino Linotype"/>
              </a:rPr>
              <a:t>New Delhi,</a:t>
            </a:r>
            <a:r>
              <a:rPr sz="2400" spc="65" dirty="0">
                <a:solidFill>
                  <a:srgbClr val="001F5F"/>
                </a:solidFill>
                <a:latin typeface="Palatino Linotype"/>
                <a:cs typeface="Palatino Linotype"/>
              </a:rPr>
              <a:t> </a:t>
            </a:r>
            <a:r>
              <a:rPr sz="2400" dirty="0">
                <a:solidFill>
                  <a:srgbClr val="001F5F"/>
                </a:solidFill>
                <a:latin typeface="Palatino Linotype"/>
                <a:cs typeface="Palatino Linotype"/>
              </a:rPr>
              <a:t>2003</a:t>
            </a:r>
            <a:endParaRPr sz="2400">
              <a:latin typeface="Palatino Linotype"/>
              <a:cs typeface="Palatino Linotyp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73723" y="6484620"/>
            <a:ext cx="3106420" cy="0"/>
          </a:xfrm>
          <a:custGeom>
            <a:avLst/>
            <a:gdLst/>
            <a:ahLst/>
            <a:cxnLst/>
            <a:rect l="l" t="t" r="r" b="b"/>
            <a:pathLst>
              <a:path w="3106420">
                <a:moveTo>
                  <a:pt x="0" y="0"/>
                </a:moveTo>
                <a:lnTo>
                  <a:pt x="3105912" y="0"/>
                </a:lnTo>
              </a:path>
            </a:pathLst>
          </a:custGeom>
          <a:ln w="48768">
            <a:solidFill>
              <a:srgbClr val="8EB4E2"/>
            </a:solidFill>
          </a:ln>
        </p:spPr>
        <p:txBody>
          <a:bodyPr wrap="square" lIns="0" tIns="0" rIns="0" bIns="0" rtlCol="0"/>
          <a:lstStyle/>
          <a:p>
            <a:endParaRPr/>
          </a:p>
        </p:txBody>
      </p:sp>
      <p:sp>
        <p:nvSpPr>
          <p:cNvPr id="3" name="object 3"/>
          <p:cNvSpPr/>
          <p:nvPr/>
        </p:nvSpPr>
        <p:spPr>
          <a:xfrm>
            <a:off x="9209531" y="6483096"/>
            <a:ext cx="2982595" cy="0"/>
          </a:xfrm>
          <a:custGeom>
            <a:avLst/>
            <a:gdLst/>
            <a:ahLst/>
            <a:cxnLst/>
            <a:rect l="l" t="t" r="r" b="b"/>
            <a:pathLst>
              <a:path w="2982595">
                <a:moveTo>
                  <a:pt x="0" y="0"/>
                </a:moveTo>
                <a:lnTo>
                  <a:pt x="2982468" y="0"/>
                </a:lnTo>
              </a:path>
            </a:pathLst>
          </a:custGeom>
          <a:ln w="45720">
            <a:solidFill>
              <a:srgbClr val="FF0000"/>
            </a:solidFill>
          </a:ln>
        </p:spPr>
        <p:txBody>
          <a:bodyPr wrap="square" lIns="0" tIns="0" rIns="0" bIns="0" rtlCol="0"/>
          <a:lstStyle/>
          <a:p>
            <a:endParaRPr/>
          </a:p>
        </p:txBody>
      </p:sp>
      <p:sp>
        <p:nvSpPr>
          <p:cNvPr id="4" name="object 4"/>
          <p:cNvSpPr/>
          <p:nvPr/>
        </p:nvSpPr>
        <p:spPr>
          <a:xfrm>
            <a:off x="2779776" y="6484620"/>
            <a:ext cx="3439795" cy="0"/>
          </a:xfrm>
          <a:custGeom>
            <a:avLst/>
            <a:gdLst/>
            <a:ahLst/>
            <a:cxnLst/>
            <a:rect l="l" t="t" r="r" b="b"/>
            <a:pathLst>
              <a:path w="3439795">
                <a:moveTo>
                  <a:pt x="0" y="0"/>
                </a:moveTo>
                <a:lnTo>
                  <a:pt x="3439667" y="0"/>
                </a:lnTo>
              </a:path>
            </a:pathLst>
          </a:custGeom>
          <a:ln w="48768">
            <a:solidFill>
              <a:srgbClr val="FFCE00"/>
            </a:solidFill>
          </a:ln>
        </p:spPr>
        <p:txBody>
          <a:bodyPr wrap="square" lIns="0" tIns="0" rIns="0" bIns="0" rtlCol="0"/>
          <a:lstStyle/>
          <a:p>
            <a:endParaRPr/>
          </a:p>
        </p:txBody>
      </p:sp>
      <p:sp>
        <p:nvSpPr>
          <p:cNvPr id="5" name="object 5"/>
          <p:cNvSpPr/>
          <p:nvPr/>
        </p:nvSpPr>
        <p:spPr>
          <a:xfrm>
            <a:off x="0" y="0"/>
            <a:ext cx="9400540" cy="1126490"/>
          </a:xfrm>
          <a:custGeom>
            <a:avLst/>
            <a:gdLst/>
            <a:ahLst/>
            <a:cxnLst/>
            <a:rect l="l" t="t" r="r" b="b"/>
            <a:pathLst>
              <a:path w="9400540" h="1126490">
                <a:moveTo>
                  <a:pt x="0" y="1126236"/>
                </a:moveTo>
                <a:lnTo>
                  <a:pt x="9400032" y="1126236"/>
                </a:lnTo>
                <a:lnTo>
                  <a:pt x="9400032" y="0"/>
                </a:lnTo>
                <a:lnTo>
                  <a:pt x="0" y="0"/>
                </a:lnTo>
                <a:lnTo>
                  <a:pt x="0" y="1126236"/>
                </a:lnTo>
                <a:close/>
              </a:path>
            </a:pathLst>
          </a:custGeom>
          <a:solidFill>
            <a:srgbClr val="FFFF00"/>
          </a:solidFill>
        </p:spPr>
        <p:txBody>
          <a:bodyPr wrap="square" lIns="0" tIns="0" rIns="0" bIns="0" rtlCol="0"/>
          <a:lstStyle/>
          <a:p>
            <a:endParaRPr/>
          </a:p>
        </p:txBody>
      </p:sp>
      <p:sp>
        <p:nvSpPr>
          <p:cNvPr id="6" name="object 6"/>
          <p:cNvSpPr/>
          <p:nvPr/>
        </p:nvSpPr>
        <p:spPr>
          <a:xfrm>
            <a:off x="3381755" y="1149858"/>
            <a:ext cx="3106420" cy="0"/>
          </a:xfrm>
          <a:custGeom>
            <a:avLst/>
            <a:gdLst/>
            <a:ahLst/>
            <a:cxnLst/>
            <a:rect l="l" t="t" r="r" b="b"/>
            <a:pathLst>
              <a:path w="3106420">
                <a:moveTo>
                  <a:pt x="0" y="0"/>
                </a:moveTo>
                <a:lnTo>
                  <a:pt x="3105912" y="0"/>
                </a:lnTo>
              </a:path>
            </a:pathLst>
          </a:custGeom>
          <a:ln w="47244">
            <a:solidFill>
              <a:srgbClr val="8EB4E2"/>
            </a:solidFill>
          </a:ln>
        </p:spPr>
        <p:txBody>
          <a:bodyPr wrap="square" lIns="0" tIns="0" rIns="0" bIns="0" rtlCol="0"/>
          <a:lstStyle/>
          <a:p>
            <a:endParaRPr/>
          </a:p>
        </p:txBody>
      </p:sp>
      <p:sp>
        <p:nvSpPr>
          <p:cNvPr id="7" name="object 7"/>
          <p:cNvSpPr/>
          <p:nvPr/>
        </p:nvSpPr>
        <p:spPr>
          <a:xfrm>
            <a:off x="6420611" y="1148333"/>
            <a:ext cx="2979420" cy="0"/>
          </a:xfrm>
          <a:custGeom>
            <a:avLst/>
            <a:gdLst/>
            <a:ahLst/>
            <a:cxnLst/>
            <a:rect l="l" t="t" r="r" b="b"/>
            <a:pathLst>
              <a:path w="2979420">
                <a:moveTo>
                  <a:pt x="0" y="0"/>
                </a:moveTo>
                <a:lnTo>
                  <a:pt x="2979419" y="0"/>
                </a:lnTo>
              </a:path>
            </a:pathLst>
          </a:custGeom>
          <a:ln w="44196">
            <a:solidFill>
              <a:srgbClr val="FF0000"/>
            </a:solidFill>
          </a:ln>
        </p:spPr>
        <p:txBody>
          <a:bodyPr wrap="square" lIns="0" tIns="0" rIns="0" bIns="0" rtlCol="0"/>
          <a:lstStyle/>
          <a:p>
            <a:endParaRPr/>
          </a:p>
        </p:txBody>
      </p:sp>
      <p:sp>
        <p:nvSpPr>
          <p:cNvPr id="8" name="object 8"/>
          <p:cNvSpPr/>
          <p:nvPr/>
        </p:nvSpPr>
        <p:spPr>
          <a:xfrm>
            <a:off x="0" y="1149858"/>
            <a:ext cx="3429000" cy="0"/>
          </a:xfrm>
          <a:custGeom>
            <a:avLst/>
            <a:gdLst/>
            <a:ahLst/>
            <a:cxnLst/>
            <a:rect l="l" t="t" r="r" b="b"/>
            <a:pathLst>
              <a:path w="3429000">
                <a:moveTo>
                  <a:pt x="0" y="0"/>
                </a:moveTo>
                <a:lnTo>
                  <a:pt x="3429000" y="0"/>
                </a:lnTo>
              </a:path>
            </a:pathLst>
          </a:custGeom>
          <a:ln w="47244">
            <a:solidFill>
              <a:srgbClr val="FFCE00"/>
            </a:solidFill>
          </a:ln>
        </p:spPr>
        <p:txBody>
          <a:bodyPr wrap="square" lIns="0" tIns="0" rIns="0" bIns="0" rtlCol="0"/>
          <a:lstStyle/>
          <a:p>
            <a:endParaRPr/>
          </a:p>
        </p:txBody>
      </p:sp>
      <p:sp>
        <p:nvSpPr>
          <p:cNvPr id="9" name="object 9"/>
          <p:cNvSpPr txBox="1"/>
          <p:nvPr/>
        </p:nvSpPr>
        <p:spPr>
          <a:xfrm>
            <a:off x="9774428" y="595630"/>
            <a:ext cx="1678305" cy="617855"/>
          </a:xfrm>
          <a:prstGeom prst="rect">
            <a:avLst/>
          </a:prstGeom>
        </p:spPr>
        <p:txBody>
          <a:bodyPr vert="horz" wrap="square" lIns="0" tIns="13335" rIns="0" bIns="0" rtlCol="0">
            <a:spAutoFit/>
          </a:bodyPr>
          <a:lstStyle/>
          <a:p>
            <a:pPr marL="12700">
              <a:lnSpc>
                <a:spcPts val="3050"/>
              </a:lnSpc>
              <a:spcBef>
                <a:spcPts val="105"/>
              </a:spcBef>
            </a:pPr>
            <a:r>
              <a:rPr sz="2600" b="1" dirty="0">
                <a:solidFill>
                  <a:srgbClr val="000099"/>
                </a:solidFill>
                <a:latin typeface="Arial"/>
                <a:cs typeface="Arial"/>
              </a:rPr>
              <a:t>BITS</a:t>
            </a:r>
            <a:r>
              <a:rPr sz="2600" b="1" spc="-85" dirty="0">
                <a:solidFill>
                  <a:srgbClr val="000099"/>
                </a:solidFill>
                <a:latin typeface="Arial"/>
                <a:cs typeface="Arial"/>
              </a:rPr>
              <a:t> </a:t>
            </a:r>
            <a:r>
              <a:rPr sz="2600" dirty="0">
                <a:solidFill>
                  <a:srgbClr val="000099"/>
                </a:solidFill>
                <a:latin typeface="Arial"/>
                <a:cs typeface="Arial"/>
              </a:rPr>
              <a:t>Pilani</a:t>
            </a:r>
            <a:endParaRPr sz="2600">
              <a:latin typeface="Arial"/>
              <a:cs typeface="Arial"/>
            </a:endParaRPr>
          </a:p>
          <a:p>
            <a:pPr marL="13970">
              <a:lnSpc>
                <a:spcPts val="1610"/>
              </a:lnSpc>
            </a:pPr>
            <a:r>
              <a:rPr sz="1400" dirty="0">
                <a:solidFill>
                  <a:srgbClr val="000099"/>
                </a:solidFill>
                <a:latin typeface="Arial"/>
                <a:cs typeface="Arial"/>
              </a:rPr>
              <a:t>Pilani</a:t>
            </a:r>
            <a:r>
              <a:rPr sz="1400" spc="-20" dirty="0">
                <a:solidFill>
                  <a:srgbClr val="000099"/>
                </a:solidFill>
                <a:latin typeface="Arial"/>
                <a:cs typeface="Arial"/>
              </a:rPr>
              <a:t> </a:t>
            </a:r>
            <a:r>
              <a:rPr sz="1400" dirty="0">
                <a:solidFill>
                  <a:srgbClr val="000099"/>
                </a:solidFill>
                <a:latin typeface="Arial"/>
                <a:cs typeface="Arial"/>
              </a:rPr>
              <a:t>Campus</a:t>
            </a:r>
            <a:endParaRPr sz="1400">
              <a:latin typeface="Arial"/>
              <a:cs typeface="Arial"/>
            </a:endParaRPr>
          </a:p>
        </p:txBody>
      </p:sp>
      <p:sp>
        <p:nvSpPr>
          <p:cNvPr id="10" name="object 10"/>
          <p:cNvSpPr txBox="1">
            <a:spLocks noGrp="1"/>
          </p:cNvSpPr>
          <p:nvPr>
            <p:ph type="title"/>
          </p:nvPr>
        </p:nvSpPr>
        <p:spPr>
          <a:xfrm>
            <a:off x="2544826" y="181482"/>
            <a:ext cx="4311015" cy="696595"/>
          </a:xfrm>
          <a:prstGeom prst="rect">
            <a:avLst/>
          </a:prstGeom>
        </p:spPr>
        <p:txBody>
          <a:bodyPr vert="horz" wrap="square" lIns="0" tIns="12700" rIns="0" bIns="0" rtlCol="0">
            <a:spAutoFit/>
          </a:bodyPr>
          <a:lstStyle/>
          <a:p>
            <a:pPr marL="12700">
              <a:lnSpc>
                <a:spcPct val="100000"/>
              </a:lnSpc>
              <a:spcBef>
                <a:spcPts val="100"/>
              </a:spcBef>
            </a:pPr>
            <a:r>
              <a:rPr sz="4400" dirty="0">
                <a:solidFill>
                  <a:srgbClr val="000000"/>
                </a:solidFill>
                <a:latin typeface="Times New Roman"/>
                <a:cs typeface="Times New Roman"/>
              </a:rPr>
              <a:t>Limits </a:t>
            </a:r>
            <a:r>
              <a:rPr sz="4400" spc="5" dirty="0">
                <a:solidFill>
                  <a:srgbClr val="000000"/>
                </a:solidFill>
                <a:latin typeface="Times New Roman"/>
                <a:cs typeface="Times New Roman"/>
              </a:rPr>
              <a:t>of </a:t>
            </a:r>
            <a:r>
              <a:rPr sz="4400" dirty="0">
                <a:solidFill>
                  <a:srgbClr val="000000"/>
                </a:solidFill>
                <a:latin typeface="Times New Roman"/>
                <a:cs typeface="Times New Roman"/>
              </a:rPr>
              <a:t>AI</a:t>
            </a:r>
            <a:r>
              <a:rPr sz="4400" spc="-430" dirty="0">
                <a:solidFill>
                  <a:srgbClr val="000000"/>
                </a:solidFill>
                <a:latin typeface="Times New Roman"/>
                <a:cs typeface="Times New Roman"/>
              </a:rPr>
              <a:t> </a:t>
            </a:r>
            <a:r>
              <a:rPr sz="4400" spc="-60" dirty="0">
                <a:solidFill>
                  <a:srgbClr val="000000"/>
                </a:solidFill>
                <a:latin typeface="Times New Roman"/>
                <a:cs typeface="Times New Roman"/>
              </a:rPr>
              <a:t>Today</a:t>
            </a:r>
            <a:endParaRPr sz="4400">
              <a:latin typeface="Times New Roman"/>
              <a:cs typeface="Times New Roman"/>
            </a:endParaRPr>
          </a:p>
        </p:txBody>
      </p:sp>
      <p:sp>
        <p:nvSpPr>
          <p:cNvPr id="11" name="object 11"/>
          <p:cNvSpPr txBox="1"/>
          <p:nvPr/>
        </p:nvSpPr>
        <p:spPr>
          <a:xfrm>
            <a:off x="688340" y="1534629"/>
            <a:ext cx="6623684" cy="3677285"/>
          </a:xfrm>
          <a:prstGeom prst="rect">
            <a:avLst/>
          </a:prstGeom>
        </p:spPr>
        <p:txBody>
          <a:bodyPr vert="horz" wrap="square" lIns="0" tIns="98425" rIns="0" bIns="0" rtlCol="0">
            <a:spAutoFit/>
          </a:bodyPr>
          <a:lstStyle/>
          <a:p>
            <a:pPr marL="355600" indent="-342900">
              <a:lnSpc>
                <a:spcPct val="100000"/>
              </a:lnSpc>
              <a:spcBef>
                <a:spcPts val="775"/>
              </a:spcBef>
              <a:buFont typeface="Wingdings"/>
              <a:buChar char=""/>
              <a:tabLst>
                <a:tab pos="355600" algn="l"/>
              </a:tabLst>
            </a:pPr>
            <a:r>
              <a:rPr sz="2800" spc="-50" dirty="0">
                <a:latin typeface="Times New Roman"/>
                <a:cs typeface="Times New Roman"/>
              </a:rPr>
              <a:t>Today’s </a:t>
            </a:r>
            <a:r>
              <a:rPr sz="2800" spc="-5" dirty="0">
                <a:latin typeface="Times New Roman"/>
                <a:cs typeface="Times New Roman"/>
              </a:rPr>
              <a:t>successful AI</a:t>
            </a:r>
            <a:r>
              <a:rPr sz="2800" spc="-125" dirty="0">
                <a:latin typeface="Times New Roman"/>
                <a:cs typeface="Times New Roman"/>
              </a:rPr>
              <a:t> </a:t>
            </a:r>
            <a:r>
              <a:rPr sz="2800" spc="-5" dirty="0">
                <a:latin typeface="Times New Roman"/>
                <a:cs typeface="Times New Roman"/>
              </a:rPr>
              <a:t>systems</a:t>
            </a:r>
            <a:endParaRPr sz="2800">
              <a:latin typeface="Times New Roman"/>
              <a:cs typeface="Times New Roman"/>
            </a:endParaRPr>
          </a:p>
          <a:p>
            <a:pPr marL="443865" indent="-431800">
              <a:lnSpc>
                <a:spcPct val="100000"/>
              </a:lnSpc>
              <a:spcBef>
                <a:spcPts val="675"/>
              </a:spcBef>
              <a:buFont typeface="Arial"/>
              <a:buChar char="•"/>
              <a:tabLst>
                <a:tab pos="443865" algn="l"/>
                <a:tab pos="444500" algn="l"/>
              </a:tabLst>
            </a:pPr>
            <a:r>
              <a:rPr sz="2800" spc="-5" dirty="0">
                <a:latin typeface="Times New Roman"/>
                <a:cs typeface="Times New Roman"/>
              </a:rPr>
              <a:t>operate in well-defined</a:t>
            </a:r>
            <a:r>
              <a:rPr sz="2800" spc="-15" dirty="0">
                <a:latin typeface="Times New Roman"/>
                <a:cs typeface="Times New Roman"/>
              </a:rPr>
              <a:t> </a:t>
            </a:r>
            <a:r>
              <a:rPr sz="2800" spc="-5" dirty="0">
                <a:latin typeface="Times New Roman"/>
                <a:cs typeface="Times New Roman"/>
              </a:rPr>
              <a:t>domains</a:t>
            </a:r>
            <a:endParaRPr sz="2800">
              <a:latin typeface="Times New Roman"/>
              <a:cs typeface="Times New Roman"/>
            </a:endParaRPr>
          </a:p>
          <a:p>
            <a:pPr marL="443865" indent="-431800">
              <a:lnSpc>
                <a:spcPct val="100000"/>
              </a:lnSpc>
              <a:spcBef>
                <a:spcPts val="675"/>
              </a:spcBef>
              <a:buFont typeface="Arial"/>
              <a:buChar char="•"/>
              <a:tabLst>
                <a:tab pos="443865" algn="l"/>
                <a:tab pos="444500" algn="l"/>
              </a:tabLst>
            </a:pPr>
            <a:r>
              <a:rPr sz="2800" spc="-5" dirty="0">
                <a:latin typeface="Times New Roman"/>
                <a:cs typeface="Times New Roman"/>
              </a:rPr>
              <a:t>employ narrow and specialized</a:t>
            </a:r>
            <a:r>
              <a:rPr sz="2800" dirty="0">
                <a:latin typeface="Times New Roman"/>
                <a:cs typeface="Times New Roman"/>
              </a:rPr>
              <a:t> </a:t>
            </a:r>
            <a:r>
              <a:rPr sz="2800" spc="-5" dirty="0">
                <a:latin typeface="Times New Roman"/>
                <a:cs typeface="Times New Roman"/>
              </a:rPr>
              <a:t>knowledge.</a:t>
            </a:r>
            <a:endParaRPr sz="2800">
              <a:latin typeface="Times New Roman"/>
              <a:cs typeface="Times New Roman"/>
            </a:endParaRPr>
          </a:p>
          <a:p>
            <a:pPr>
              <a:lnSpc>
                <a:spcPct val="100000"/>
              </a:lnSpc>
              <a:spcBef>
                <a:spcPts val="50"/>
              </a:spcBef>
            </a:pPr>
            <a:endParaRPr sz="4550">
              <a:latin typeface="Times New Roman"/>
              <a:cs typeface="Times New Roman"/>
            </a:endParaRPr>
          </a:p>
          <a:p>
            <a:pPr marL="355600" indent="-342900">
              <a:lnSpc>
                <a:spcPct val="100000"/>
              </a:lnSpc>
              <a:buFont typeface="Wingdings"/>
              <a:buChar char=""/>
              <a:tabLst>
                <a:tab pos="355600" algn="l"/>
              </a:tabLst>
            </a:pPr>
            <a:r>
              <a:rPr sz="2800" spc="-5" dirty="0">
                <a:latin typeface="Times New Roman"/>
                <a:cs typeface="Times New Roman"/>
              </a:rPr>
              <a:t>Common sense</a:t>
            </a:r>
            <a:r>
              <a:rPr sz="2800" spc="15" dirty="0">
                <a:latin typeface="Times New Roman"/>
                <a:cs typeface="Times New Roman"/>
              </a:rPr>
              <a:t> </a:t>
            </a:r>
            <a:r>
              <a:rPr sz="2800" dirty="0">
                <a:latin typeface="Times New Roman"/>
                <a:cs typeface="Times New Roman"/>
              </a:rPr>
              <a:t>knowledge</a:t>
            </a:r>
            <a:endParaRPr sz="2800">
              <a:latin typeface="Times New Roman"/>
              <a:cs typeface="Times New Roman"/>
            </a:endParaRPr>
          </a:p>
          <a:p>
            <a:pPr marL="355600" indent="-342900">
              <a:lnSpc>
                <a:spcPct val="100000"/>
              </a:lnSpc>
              <a:spcBef>
                <a:spcPts val="670"/>
              </a:spcBef>
              <a:buFont typeface="Arial"/>
              <a:buChar char="•"/>
              <a:tabLst>
                <a:tab pos="354965" algn="l"/>
                <a:tab pos="355600" algn="l"/>
              </a:tabLst>
            </a:pPr>
            <a:r>
              <a:rPr sz="2800" spc="-5" dirty="0">
                <a:latin typeface="Times New Roman"/>
                <a:cs typeface="Times New Roman"/>
              </a:rPr>
              <a:t>Needed in complex and open-ended</a:t>
            </a:r>
            <a:r>
              <a:rPr sz="2800" spc="20" dirty="0">
                <a:latin typeface="Times New Roman"/>
                <a:cs typeface="Times New Roman"/>
              </a:rPr>
              <a:t> </a:t>
            </a:r>
            <a:r>
              <a:rPr sz="2800" spc="-5" dirty="0">
                <a:latin typeface="Times New Roman"/>
                <a:cs typeface="Times New Roman"/>
              </a:rPr>
              <a:t>worlds.</a:t>
            </a:r>
            <a:endParaRPr sz="2800">
              <a:latin typeface="Times New Roman"/>
              <a:cs typeface="Times New Roman"/>
            </a:endParaRPr>
          </a:p>
          <a:p>
            <a:pPr marL="355600" indent="-342900">
              <a:lnSpc>
                <a:spcPct val="100000"/>
              </a:lnSpc>
              <a:spcBef>
                <a:spcPts val="615"/>
              </a:spcBef>
              <a:buFont typeface="Arial"/>
              <a:buChar char="•"/>
              <a:tabLst>
                <a:tab pos="354965" algn="l"/>
                <a:tab pos="355600" algn="l"/>
              </a:tabLst>
            </a:pPr>
            <a:r>
              <a:rPr sz="2800" dirty="0">
                <a:latin typeface="Times New Roman"/>
                <a:cs typeface="Times New Roman"/>
              </a:rPr>
              <a:t>understand unconstrained natural</a:t>
            </a:r>
            <a:r>
              <a:rPr sz="2800" spc="-114" dirty="0">
                <a:latin typeface="Times New Roman"/>
                <a:cs typeface="Times New Roman"/>
              </a:rPr>
              <a:t> </a:t>
            </a:r>
            <a:r>
              <a:rPr sz="2800" dirty="0">
                <a:latin typeface="Times New Roman"/>
                <a:cs typeface="Times New Roman"/>
              </a:rPr>
              <a:t>language.</a:t>
            </a:r>
            <a:endParaRPr sz="2800">
              <a:latin typeface="Times New Roman"/>
              <a:cs typeface="Times New Roman"/>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1999" cy="6832089"/>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spc="-5" dirty="0">
                <a:latin typeface="Arial"/>
                <a:cs typeface="Arial"/>
              </a:rPr>
              <a:t>BITS </a:t>
            </a:r>
            <a:r>
              <a:rPr spc="-5" dirty="0"/>
              <a:t>Pilani, Pilani</a:t>
            </a:r>
            <a:r>
              <a:rPr spc="-20" dirty="0"/>
              <a:t> </a:t>
            </a:r>
            <a:r>
              <a:rPr dirty="0"/>
              <a:t>Campus</a:t>
            </a:r>
          </a:p>
        </p:txBody>
      </p:sp>
    </p:spTree>
    <p:extLst>
      <p:ext uri="{BB962C8B-B14F-4D97-AF65-F5344CB8AC3E}">
        <p14:creationId xmlns:p14="http://schemas.microsoft.com/office/powerpoint/2010/main" val="368681592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52427"/>
            <a:ext cx="12146090" cy="6553121"/>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spc="-5" dirty="0">
                <a:latin typeface="Arial"/>
                <a:cs typeface="Arial"/>
              </a:rPr>
              <a:t>BITS </a:t>
            </a:r>
            <a:r>
              <a:rPr spc="-5" dirty="0"/>
              <a:t>Pilani, Pilani</a:t>
            </a:r>
            <a:r>
              <a:rPr spc="-20" dirty="0"/>
              <a:t> </a:t>
            </a:r>
            <a:r>
              <a:rPr dirty="0"/>
              <a:t>Campus</a:t>
            </a:r>
          </a:p>
        </p:txBody>
      </p:sp>
    </p:spTree>
    <p:extLst>
      <p:ext uri="{BB962C8B-B14F-4D97-AF65-F5344CB8AC3E}">
        <p14:creationId xmlns:p14="http://schemas.microsoft.com/office/powerpoint/2010/main" val="345151868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18128" y="56514"/>
            <a:ext cx="3746500" cy="513715"/>
          </a:xfrm>
          <a:prstGeom prst="rect">
            <a:avLst/>
          </a:prstGeom>
        </p:spPr>
        <p:txBody>
          <a:bodyPr vert="horz" wrap="square" lIns="0" tIns="12700" rIns="0" bIns="0" rtlCol="0">
            <a:spAutoFit/>
          </a:bodyPr>
          <a:lstStyle/>
          <a:p>
            <a:pPr marL="12700">
              <a:lnSpc>
                <a:spcPct val="100000"/>
              </a:lnSpc>
              <a:spcBef>
                <a:spcPts val="100"/>
              </a:spcBef>
            </a:pPr>
            <a:r>
              <a:rPr sz="3200" b="1" spc="-5" dirty="0">
                <a:solidFill>
                  <a:srgbClr val="006600"/>
                </a:solidFill>
                <a:latin typeface="Comic Sans MS"/>
                <a:cs typeface="Comic Sans MS"/>
              </a:rPr>
              <a:t>Genetic</a:t>
            </a:r>
            <a:r>
              <a:rPr sz="3200" b="1" spc="-55" dirty="0">
                <a:solidFill>
                  <a:srgbClr val="006600"/>
                </a:solidFill>
                <a:latin typeface="Comic Sans MS"/>
                <a:cs typeface="Comic Sans MS"/>
              </a:rPr>
              <a:t> </a:t>
            </a:r>
            <a:r>
              <a:rPr sz="3200" b="1" spc="-5" dirty="0">
                <a:solidFill>
                  <a:srgbClr val="006600"/>
                </a:solidFill>
                <a:latin typeface="Comic Sans MS"/>
                <a:cs typeface="Comic Sans MS"/>
              </a:rPr>
              <a:t>Algorithms</a:t>
            </a:r>
            <a:endParaRPr sz="3200">
              <a:latin typeface="Comic Sans MS"/>
              <a:cs typeface="Comic Sans MS"/>
            </a:endParaRPr>
          </a:p>
        </p:txBody>
      </p:sp>
      <p:sp>
        <p:nvSpPr>
          <p:cNvPr id="3" name="object 3"/>
          <p:cNvSpPr/>
          <p:nvPr/>
        </p:nvSpPr>
        <p:spPr>
          <a:xfrm>
            <a:off x="468122" y="688657"/>
            <a:ext cx="8994140" cy="5859716"/>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3716782" y="866013"/>
            <a:ext cx="2659380" cy="848994"/>
          </a:xfrm>
          <a:prstGeom prst="rect">
            <a:avLst/>
          </a:prstGeom>
        </p:spPr>
        <p:txBody>
          <a:bodyPr vert="horz" wrap="square" lIns="0" tIns="12700" rIns="0" bIns="0" rtlCol="0">
            <a:spAutoFit/>
          </a:bodyPr>
          <a:lstStyle/>
          <a:p>
            <a:pPr marL="12700" marR="5080" indent="627380">
              <a:lnSpc>
                <a:spcPct val="100000"/>
              </a:lnSpc>
              <a:spcBef>
                <a:spcPts val="100"/>
              </a:spcBef>
            </a:pPr>
            <a:r>
              <a:rPr sz="1800" dirty="0">
                <a:latin typeface="Comic Sans MS"/>
                <a:cs typeface="Comic Sans MS"/>
              </a:rPr>
              <a:t>Population of  </a:t>
            </a:r>
            <a:r>
              <a:rPr sz="1800" spc="-5" dirty="0">
                <a:latin typeface="Comic Sans MS"/>
                <a:cs typeface="Comic Sans MS"/>
              </a:rPr>
              <a:t>individuals </a:t>
            </a:r>
            <a:r>
              <a:rPr sz="1800" dirty="0">
                <a:latin typeface="Comic Sans MS"/>
                <a:cs typeface="Comic Sans MS"/>
              </a:rPr>
              <a:t>or</a:t>
            </a:r>
            <a:r>
              <a:rPr sz="1800" spc="-60" dirty="0">
                <a:latin typeface="Comic Sans MS"/>
                <a:cs typeface="Comic Sans MS"/>
              </a:rPr>
              <a:t> </a:t>
            </a:r>
            <a:r>
              <a:rPr sz="1800" spc="-5" dirty="0">
                <a:latin typeface="Comic Sans MS"/>
                <a:cs typeface="Comic Sans MS"/>
              </a:rPr>
              <a:t>alternative</a:t>
            </a:r>
            <a:endParaRPr sz="1800">
              <a:latin typeface="Comic Sans MS"/>
              <a:cs typeface="Comic Sans MS"/>
            </a:endParaRPr>
          </a:p>
          <a:p>
            <a:pPr marL="347345">
              <a:lnSpc>
                <a:spcPct val="100000"/>
              </a:lnSpc>
            </a:pPr>
            <a:r>
              <a:rPr sz="1800" spc="-5" dirty="0">
                <a:latin typeface="Comic Sans MS"/>
                <a:cs typeface="Comic Sans MS"/>
              </a:rPr>
              <a:t>(feasible)</a:t>
            </a:r>
            <a:r>
              <a:rPr sz="1800" spc="-25" dirty="0">
                <a:latin typeface="Comic Sans MS"/>
                <a:cs typeface="Comic Sans MS"/>
              </a:rPr>
              <a:t> </a:t>
            </a:r>
            <a:r>
              <a:rPr sz="1800" dirty="0">
                <a:latin typeface="Comic Sans MS"/>
                <a:cs typeface="Comic Sans MS"/>
              </a:rPr>
              <a:t>solutions</a:t>
            </a:r>
            <a:endParaRPr sz="1800">
              <a:latin typeface="Comic Sans MS"/>
              <a:cs typeface="Comic Sans MS"/>
            </a:endParaRP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302</a:t>
            </a:fld>
            <a:endParaRPr dirty="0"/>
          </a:p>
        </p:txBody>
      </p:sp>
      <p:sp>
        <p:nvSpPr>
          <p:cNvPr id="5" name="object 5"/>
          <p:cNvSpPr txBox="1"/>
          <p:nvPr/>
        </p:nvSpPr>
        <p:spPr>
          <a:xfrm>
            <a:off x="1189126" y="1889836"/>
            <a:ext cx="1776095" cy="849630"/>
          </a:xfrm>
          <a:prstGeom prst="rect">
            <a:avLst/>
          </a:prstGeom>
        </p:spPr>
        <p:txBody>
          <a:bodyPr vert="horz" wrap="square" lIns="0" tIns="12700" rIns="0" bIns="0" rtlCol="0">
            <a:spAutoFit/>
          </a:bodyPr>
          <a:lstStyle/>
          <a:p>
            <a:pPr algn="ctr">
              <a:lnSpc>
                <a:spcPct val="100000"/>
              </a:lnSpc>
              <a:spcBef>
                <a:spcPts val="100"/>
              </a:spcBef>
            </a:pPr>
            <a:r>
              <a:rPr sz="1800" dirty="0">
                <a:latin typeface="Comic Sans MS"/>
                <a:cs typeface="Comic Sans MS"/>
              </a:rPr>
              <a:t>Next</a:t>
            </a:r>
            <a:r>
              <a:rPr sz="1800" spc="-75" dirty="0">
                <a:latin typeface="Comic Sans MS"/>
                <a:cs typeface="Comic Sans MS"/>
              </a:rPr>
              <a:t> </a:t>
            </a:r>
            <a:r>
              <a:rPr sz="1800" dirty="0">
                <a:latin typeface="Comic Sans MS"/>
                <a:cs typeface="Comic Sans MS"/>
              </a:rPr>
              <a:t>generation</a:t>
            </a:r>
            <a:endParaRPr sz="1800">
              <a:latin typeface="Comic Sans MS"/>
              <a:cs typeface="Comic Sans MS"/>
            </a:endParaRPr>
          </a:p>
          <a:p>
            <a:pPr marL="337185" marR="329565" indent="1905" algn="ctr">
              <a:lnSpc>
                <a:spcPct val="100000"/>
              </a:lnSpc>
              <a:spcBef>
                <a:spcPts val="5"/>
              </a:spcBef>
            </a:pPr>
            <a:r>
              <a:rPr sz="1800" dirty="0">
                <a:latin typeface="Comic Sans MS"/>
                <a:cs typeface="Comic Sans MS"/>
              </a:rPr>
              <a:t>of    </a:t>
            </a:r>
            <a:r>
              <a:rPr sz="1800" spc="-5" dirty="0">
                <a:latin typeface="Comic Sans MS"/>
                <a:cs typeface="Comic Sans MS"/>
              </a:rPr>
              <a:t>i</a:t>
            </a:r>
            <a:r>
              <a:rPr sz="1800" dirty="0">
                <a:latin typeface="Comic Sans MS"/>
                <a:cs typeface="Comic Sans MS"/>
              </a:rPr>
              <a:t>n</a:t>
            </a:r>
            <a:r>
              <a:rPr sz="1800" spc="-5" dirty="0">
                <a:latin typeface="Comic Sans MS"/>
                <a:cs typeface="Comic Sans MS"/>
              </a:rPr>
              <a:t>dividuals</a:t>
            </a:r>
            <a:endParaRPr sz="1800">
              <a:latin typeface="Comic Sans MS"/>
              <a:cs typeface="Comic Sans MS"/>
            </a:endParaRPr>
          </a:p>
        </p:txBody>
      </p:sp>
      <p:sp>
        <p:nvSpPr>
          <p:cNvPr id="6" name="object 6"/>
          <p:cNvSpPr txBox="1"/>
          <p:nvPr/>
        </p:nvSpPr>
        <p:spPr>
          <a:xfrm>
            <a:off x="6022085" y="5256403"/>
            <a:ext cx="1555115" cy="848994"/>
          </a:xfrm>
          <a:prstGeom prst="rect">
            <a:avLst/>
          </a:prstGeom>
        </p:spPr>
        <p:txBody>
          <a:bodyPr vert="horz" wrap="square" lIns="0" tIns="12700" rIns="0" bIns="0" rtlCol="0">
            <a:spAutoFit/>
          </a:bodyPr>
          <a:lstStyle/>
          <a:p>
            <a:pPr marL="12065" marR="5080" algn="ctr">
              <a:lnSpc>
                <a:spcPct val="100000"/>
              </a:lnSpc>
              <a:spcBef>
                <a:spcPts val="100"/>
              </a:spcBef>
            </a:pPr>
            <a:r>
              <a:rPr sz="1800" spc="-5" dirty="0">
                <a:latin typeface="Comic Sans MS"/>
                <a:cs typeface="Comic Sans MS"/>
              </a:rPr>
              <a:t>Mating </a:t>
            </a:r>
            <a:r>
              <a:rPr sz="1800" dirty="0">
                <a:latin typeface="Comic Sans MS"/>
                <a:cs typeface="Comic Sans MS"/>
              </a:rPr>
              <a:t>pool</a:t>
            </a:r>
            <a:r>
              <a:rPr sz="1800" spc="-95" dirty="0">
                <a:latin typeface="Comic Sans MS"/>
                <a:cs typeface="Comic Sans MS"/>
              </a:rPr>
              <a:t> </a:t>
            </a:r>
            <a:r>
              <a:rPr sz="1800" dirty="0">
                <a:latin typeface="Comic Sans MS"/>
                <a:cs typeface="Comic Sans MS"/>
              </a:rPr>
              <a:t>of  </a:t>
            </a:r>
            <a:r>
              <a:rPr sz="1800" spc="-5" dirty="0">
                <a:latin typeface="Comic Sans MS"/>
                <a:cs typeface="Comic Sans MS"/>
              </a:rPr>
              <a:t>“fitter”  individuals</a:t>
            </a:r>
            <a:endParaRPr sz="1800">
              <a:latin typeface="Comic Sans MS"/>
              <a:cs typeface="Comic Sans MS"/>
            </a:endParaRPr>
          </a:p>
        </p:txBody>
      </p:sp>
      <p:sp>
        <p:nvSpPr>
          <p:cNvPr id="7" name="object 7"/>
          <p:cNvSpPr txBox="1"/>
          <p:nvPr/>
        </p:nvSpPr>
        <p:spPr>
          <a:xfrm>
            <a:off x="7043166" y="2004136"/>
            <a:ext cx="2099945" cy="575310"/>
          </a:xfrm>
          <a:prstGeom prst="rect">
            <a:avLst/>
          </a:prstGeom>
        </p:spPr>
        <p:txBody>
          <a:bodyPr vert="horz" wrap="square" lIns="0" tIns="12700" rIns="0" bIns="0" rtlCol="0">
            <a:spAutoFit/>
          </a:bodyPr>
          <a:lstStyle/>
          <a:p>
            <a:pPr algn="ctr">
              <a:lnSpc>
                <a:spcPct val="100000"/>
              </a:lnSpc>
              <a:spcBef>
                <a:spcPts val="100"/>
              </a:spcBef>
            </a:pPr>
            <a:r>
              <a:rPr sz="1800" dirty="0">
                <a:solidFill>
                  <a:srgbClr val="FFFFFF"/>
                </a:solidFill>
                <a:latin typeface="Comic Sans MS"/>
                <a:cs typeface="Comic Sans MS"/>
              </a:rPr>
              <a:t>Evaluate</a:t>
            </a:r>
            <a:r>
              <a:rPr sz="1800" spc="-75" dirty="0">
                <a:solidFill>
                  <a:srgbClr val="FFFFFF"/>
                </a:solidFill>
                <a:latin typeface="Comic Sans MS"/>
                <a:cs typeface="Comic Sans MS"/>
              </a:rPr>
              <a:t> </a:t>
            </a:r>
            <a:r>
              <a:rPr sz="1800" spc="-5" dirty="0">
                <a:solidFill>
                  <a:srgbClr val="FFFFFF"/>
                </a:solidFill>
                <a:latin typeface="Comic Sans MS"/>
                <a:cs typeface="Comic Sans MS"/>
              </a:rPr>
              <a:t>individuals</a:t>
            </a:r>
            <a:endParaRPr sz="1800">
              <a:latin typeface="Comic Sans MS"/>
              <a:cs typeface="Comic Sans MS"/>
            </a:endParaRPr>
          </a:p>
          <a:p>
            <a:pPr marR="64135" algn="ctr">
              <a:lnSpc>
                <a:spcPct val="100000"/>
              </a:lnSpc>
              <a:spcBef>
                <a:spcPts val="5"/>
              </a:spcBef>
            </a:pPr>
            <a:r>
              <a:rPr sz="1800" dirty="0">
                <a:solidFill>
                  <a:srgbClr val="FFFFFF"/>
                </a:solidFill>
                <a:latin typeface="Comic Sans MS"/>
                <a:cs typeface="Comic Sans MS"/>
              </a:rPr>
              <a:t>on their</a:t>
            </a:r>
            <a:r>
              <a:rPr sz="1800" spc="-55" dirty="0">
                <a:solidFill>
                  <a:srgbClr val="FFFFFF"/>
                </a:solidFill>
                <a:latin typeface="Comic Sans MS"/>
                <a:cs typeface="Comic Sans MS"/>
              </a:rPr>
              <a:t> </a:t>
            </a:r>
            <a:r>
              <a:rPr sz="1800" spc="-5" dirty="0">
                <a:solidFill>
                  <a:srgbClr val="FFFFFF"/>
                </a:solidFill>
                <a:latin typeface="Comic Sans MS"/>
                <a:cs typeface="Comic Sans MS"/>
              </a:rPr>
              <a:t>fitness</a:t>
            </a:r>
            <a:endParaRPr sz="1800">
              <a:latin typeface="Comic Sans MS"/>
              <a:cs typeface="Comic Sans MS"/>
            </a:endParaRPr>
          </a:p>
        </p:txBody>
      </p:sp>
      <p:sp>
        <p:nvSpPr>
          <p:cNvPr id="8" name="object 8"/>
          <p:cNvSpPr txBox="1"/>
          <p:nvPr/>
        </p:nvSpPr>
        <p:spPr>
          <a:xfrm>
            <a:off x="6855714" y="3795776"/>
            <a:ext cx="2409825" cy="848360"/>
          </a:xfrm>
          <a:prstGeom prst="rect">
            <a:avLst/>
          </a:prstGeom>
        </p:spPr>
        <p:txBody>
          <a:bodyPr vert="horz" wrap="square" lIns="0" tIns="12700" rIns="0" bIns="0" rtlCol="0">
            <a:spAutoFit/>
          </a:bodyPr>
          <a:lstStyle/>
          <a:p>
            <a:pPr marL="303530" marR="232410" algn="ctr">
              <a:lnSpc>
                <a:spcPct val="100000"/>
              </a:lnSpc>
              <a:spcBef>
                <a:spcPts val="100"/>
              </a:spcBef>
            </a:pPr>
            <a:r>
              <a:rPr sz="1800" spc="-5" dirty="0">
                <a:solidFill>
                  <a:srgbClr val="FFFFFF"/>
                </a:solidFill>
                <a:latin typeface="Comic Sans MS"/>
                <a:cs typeface="Comic Sans MS"/>
              </a:rPr>
              <a:t>Select</a:t>
            </a:r>
            <a:r>
              <a:rPr sz="1800" spc="-90" dirty="0">
                <a:solidFill>
                  <a:srgbClr val="FFFFFF"/>
                </a:solidFill>
                <a:latin typeface="Comic Sans MS"/>
                <a:cs typeface="Comic Sans MS"/>
              </a:rPr>
              <a:t> </a:t>
            </a:r>
            <a:r>
              <a:rPr sz="1800" spc="-5" dirty="0">
                <a:solidFill>
                  <a:srgbClr val="FFFFFF"/>
                </a:solidFill>
                <a:latin typeface="Comic Sans MS"/>
                <a:cs typeface="Comic Sans MS"/>
              </a:rPr>
              <a:t>individuals  based </a:t>
            </a:r>
            <a:r>
              <a:rPr sz="1800" dirty="0">
                <a:solidFill>
                  <a:srgbClr val="FFFFFF"/>
                </a:solidFill>
                <a:latin typeface="Comic Sans MS"/>
                <a:cs typeface="Comic Sans MS"/>
              </a:rPr>
              <a:t>on</a:t>
            </a:r>
            <a:r>
              <a:rPr sz="1800" spc="-55" dirty="0">
                <a:solidFill>
                  <a:srgbClr val="FFFFFF"/>
                </a:solidFill>
                <a:latin typeface="Comic Sans MS"/>
                <a:cs typeface="Comic Sans MS"/>
              </a:rPr>
              <a:t> </a:t>
            </a:r>
            <a:r>
              <a:rPr sz="1800" spc="-5" dirty="0">
                <a:solidFill>
                  <a:srgbClr val="FFFFFF"/>
                </a:solidFill>
                <a:latin typeface="Comic Sans MS"/>
                <a:cs typeface="Comic Sans MS"/>
              </a:rPr>
              <a:t>fitness</a:t>
            </a:r>
            <a:endParaRPr sz="1800">
              <a:latin typeface="Comic Sans MS"/>
              <a:cs typeface="Comic Sans MS"/>
            </a:endParaRPr>
          </a:p>
          <a:p>
            <a:pPr algn="ctr">
              <a:lnSpc>
                <a:spcPct val="100000"/>
              </a:lnSpc>
            </a:pPr>
            <a:r>
              <a:rPr sz="1800" spc="-5" dirty="0">
                <a:solidFill>
                  <a:srgbClr val="FFFFFF"/>
                </a:solidFill>
                <a:latin typeface="Comic Sans MS"/>
                <a:cs typeface="Comic Sans MS"/>
              </a:rPr>
              <a:t>for </a:t>
            </a:r>
            <a:r>
              <a:rPr sz="1800" dirty="0">
                <a:solidFill>
                  <a:srgbClr val="FFFFFF"/>
                </a:solidFill>
                <a:latin typeface="Comic Sans MS"/>
                <a:cs typeface="Comic Sans MS"/>
              </a:rPr>
              <a:t>subsequent</a:t>
            </a:r>
            <a:r>
              <a:rPr sz="1800" spc="-100" dirty="0">
                <a:solidFill>
                  <a:srgbClr val="FFFFFF"/>
                </a:solidFill>
                <a:latin typeface="Comic Sans MS"/>
                <a:cs typeface="Comic Sans MS"/>
              </a:rPr>
              <a:t> </a:t>
            </a:r>
            <a:r>
              <a:rPr sz="1800" dirty="0">
                <a:solidFill>
                  <a:srgbClr val="FFFFFF"/>
                </a:solidFill>
                <a:latin typeface="Comic Sans MS"/>
                <a:cs typeface="Comic Sans MS"/>
              </a:rPr>
              <a:t>mating</a:t>
            </a:r>
            <a:endParaRPr sz="1800">
              <a:latin typeface="Comic Sans MS"/>
              <a:cs typeface="Comic Sans MS"/>
            </a:endParaRPr>
          </a:p>
        </p:txBody>
      </p:sp>
      <p:sp>
        <p:nvSpPr>
          <p:cNvPr id="9" name="object 9"/>
          <p:cNvSpPr txBox="1"/>
          <p:nvPr/>
        </p:nvSpPr>
        <p:spPr>
          <a:xfrm>
            <a:off x="2267204" y="5153405"/>
            <a:ext cx="2111375" cy="1122680"/>
          </a:xfrm>
          <a:prstGeom prst="rect">
            <a:avLst/>
          </a:prstGeom>
        </p:spPr>
        <p:txBody>
          <a:bodyPr vert="horz" wrap="square" lIns="0" tIns="12700" rIns="0" bIns="0" rtlCol="0">
            <a:spAutoFit/>
          </a:bodyPr>
          <a:lstStyle/>
          <a:p>
            <a:pPr marL="12065" marR="5080" indent="65405" algn="ctr">
              <a:lnSpc>
                <a:spcPct val="100000"/>
              </a:lnSpc>
              <a:spcBef>
                <a:spcPts val="100"/>
              </a:spcBef>
            </a:pPr>
            <a:r>
              <a:rPr sz="1800" spc="-5" dirty="0">
                <a:solidFill>
                  <a:srgbClr val="FFFFFF"/>
                </a:solidFill>
                <a:latin typeface="Comic Sans MS"/>
                <a:cs typeface="Comic Sans MS"/>
              </a:rPr>
              <a:t>Select individuals  </a:t>
            </a:r>
            <a:r>
              <a:rPr sz="1800" dirty="0">
                <a:solidFill>
                  <a:srgbClr val="FFFFFF"/>
                </a:solidFill>
                <a:latin typeface="Comic Sans MS"/>
                <a:cs typeface="Comic Sans MS"/>
              </a:rPr>
              <a:t>&amp; exchange</a:t>
            </a:r>
            <a:r>
              <a:rPr sz="1800" spc="-110" dirty="0">
                <a:solidFill>
                  <a:srgbClr val="FFFFFF"/>
                </a:solidFill>
                <a:latin typeface="Comic Sans MS"/>
                <a:cs typeface="Comic Sans MS"/>
              </a:rPr>
              <a:t> </a:t>
            </a:r>
            <a:r>
              <a:rPr sz="1800" dirty="0">
                <a:solidFill>
                  <a:srgbClr val="FFFFFF"/>
                </a:solidFill>
                <a:latin typeface="Comic Sans MS"/>
                <a:cs typeface="Comic Sans MS"/>
              </a:rPr>
              <a:t>charac-  </a:t>
            </a:r>
            <a:r>
              <a:rPr sz="1800" spc="-5" dirty="0">
                <a:solidFill>
                  <a:srgbClr val="FFFFFF"/>
                </a:solidFill>
                <a:latin typeface="Comic Sans MS"/>
                <a:cs typeface="Comic Sans MS"/>
              </a:rPr>
              <a:t>teristics to </a:t>
            </a:r>
            <a:r>
              <a:rPr sz="1800" dirty="0">
                <a:solidFill>
                  <a:srgbClr val="FFFFFF"/>
                </a:solidFill>
                <a:latin typeface="Comic Sans MS"/>
                <a:cs typeface="Comic Sans MS"/>
              </a:rPr>
              <a:t>create  new</a:t>
            </a:r>
            <a:r>
              <a:rPr sz="1800" spc="-30" dirty="0">
                <a:solidFill>
                  <a:srgbClr val="FFFFFF"/>
                </a:solidFill>
                <a:latin typeface="Comic Sans MS"/>
                <a:cs typeface="Comic Sans MS"/>
              </a:rPr>
              <a:t> </a:t>
            </a:r>
            <a:r>
              <a:rPr sz="1800" spc="-5" dirty="0">
                <a:solidFill>
                  <a:srgbClr val="FFFFFF"/>
                </a:solidFill>
                <a:latin typeface="Comic Sans MS"/>
                <a:cs typeface="Comic Sans MS"/>
              </a:rPr>
              <a:t>individuals</a:t>
            </a:r>
            <a:endParaRPr sz="1800">
              <a:latin typeface="Comic Sans MS"/>
              <a:cs typeface="Comic Sans MS"/>
            </a:endParaRPr>
          </a:p>
        </p:txBody>
      </p:sp>
      <p:sp>
        <p:nvSpPr>
          <p:cNvPr id="10" name="object 10"/>
          <p:cNvSpPr txBox="1"/>
          <p:nvPr/>
        </p:nvSpPr>
        <p:spPr>
          <a:xfrm>
            <a:off x="925474" y="3989323"/>
            <a:ext cx="2149475" cy="574040"/>
          </a:xfrm>
          <a:prstGeom prst="rect">
            <a:avLst/>
          </a:prstGeom>
        </p:spPr>
        <p:txBody>
          <a:bodyPr vert="horz" wrap="square" lIns="0" tIns="12700" rIns="0" bIns="0" rtlCol="0">
            <a:spAutoFit/>
          </a:bodyPr>
          <a:lstStyle/>
          <a:p>
            <a:pPr marL="12700" marR="5080" indent="77470">
              <a:lnSpc>
                <a:spcPct val="100000"/>
              </a:lnSpc>
              <a:spcBef>
                <a:spcPts val="100"/>
              </a:spcBef>
            </a:pPr>
            <a:r>
              <a:rPr sz="1800" spc="-5" dirty="0">
                <a:solidFill>
                  <a:srgbClr val="FFFFFF"/>
                </a:solidFill>
                <a:latin typeface="Comic Sans MS"/>
                <a:cs typeface="Comic Sans MS"/>
              </a:rPr>
              <a:t>Arbitrarily </a:t>
            </a:r>
            <a:r>
              <a:rPr sz="1800" dirty="0">
                <a:solidFill>
                  <a:srgbClr val="FFFFFF"/>
                </a:solidFill>
                <a:latin typeface="Comic Sans MS"/>
                <a:cs typeface="Comic Sans MS"/>
              </a:rPr>
              <a:t>change  some</a:t>
            </a:r>
            <a:r>
              <a:rPr sz="1800" spc="-90" dirty="0">
                <a:solidFill>
                  <a:srgbClr val="FFFFFF"/>
                </a:solidFill>
                <a:latin typeface="Comic Sans MS"/>
                <a:cs typeface="Comic Sans MS"/>
              </a:rPr>
              <a:t> </a:t>
            </a:r>
            <a:r>
              <a:rPr sz="1800" dirty="0">
                <a:solidFill>
                  <a:srgbClr val="FFFFFF"/>
                </a:solidFill>
                <a:latin typeface="Comic Sans MS"/>
                <a:cs typeface="Comic Sans MS"/>
              </a:rPr>
              <a:t>characteristic</a:t>
            </a:r>
            <a:endParaRPr sz="1800">
              <a:latin typeface="Comic Sans MS"/>
              <a:cs typeface="Comic Sans MS"/>
            </a:endParaRPr>
          </a:p>
        </p:txBody>
      </p:sp>
      <p:sp>
        <p:nvSpPr>
          <p:cNvPr id="11" name="object 11"/>
          <p:cNvSpPr txBox="1"/>
          <p:nvPr/>
        </p:nvSpPr>
        <p:spPr>
          <a:xfrm>
            <a:off x="4707128" y="5048758"/>
            <a:ext cx="886460" cy="269240"/>
          </a:xfrm>
          <a:prstGeom prst="rect">
            <a:avLst/>
          </a:prstGeom>
        </p:spPr>
        <p:txBody>
          <a:bodyPr vert="horz" wrap="square" lIns="0" tIns="12065" rIns="0" bIns="0" rtlCol="0">
            <a:spAutoFit/>
          </a:bodyPr>
          <a:lstStyle/>
          <a:p>
            <a:pPr marL="12700">
              <a:lnSpc>
                <a:spcPct val="100000"/>
              </a:lnSpc>
              <a:spcBef>
                <a:spcPts val="95"/>
              </a:spcBef>
            </a:pPr>
            <a:r>
              <a:rPr sz="1600" b="1" spc="-10" dirty="0">
                <a:latin typeface="Comic Sans MS"/>
                <a:cs typeface="Comic Sans MS"/>
              </a:rPr>
              <a:t>Heredity</a:t>
            </a:r>
            <a:endParaRPr sz="1600">
              <a:latin typeface="Comic Sans MS"/>
              <a:cs typeface="Comic Sans MS"/>
            </a:endParaRPr>
          </a:p>
        </p:txBody>
      </p:sp>
    </p:spTree>
    <p:extLst>
      <p:ext uri="{BB962C8B-B14F-4D97-AF65-F5344CB8AC3E}">
        <p14:creationId xmlns:p14="http://schemas.microsoft.com/office/powerpoint/2010/main" val="334970694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303</a:t>
            </a:fld>
            <a:endParaRPr dirty="0"/>
          </a:p>
        </p:txBody>
      </p:sp>
      <p:sp>
        <p:nvSpPr>
          <p:cNvPr id="2" name="object 2"/>
          <p:cNvSpPr txBox="1">
            <a:spLocks noGrp="1"/>
          </p:cNvSpPr>
          <p:nvPr>
            <p:ph type="title"/>
          </p:nvPr>
        </p:nvSpPr>
        <p:spPr>
          <a:xfrm>
            <a:off x="3152394" y="428955"/>
            <a:ext cx="3745865" cy="514350"/>
          </a:xfrm>
          <a:prstGeom prst="rect">
            <a:avLst/>
          </a:prstGeom>
        </p:spPr>
        <p:txBody>
          <a:bodyPr vert="horz" wrap="square" lIns="0" tIns="13335" rIns="0" bIns="0" rtlCol="0">
            <a:spAutoFit/>
          </a:bodyPr>
          <a:lstStyle/>
          <a:p>
            <a:pPr marL="12700">
              <a:lnSpc>
                <a:spcPct val="100000"/>
              </a:lnSpc>
              <a:spcBef>
                <a:spcPts val="105"/>
              </a:spcBef>
            </a:pPr>
            <a:r>
              <a:rPr sz="3200" b="1" spc="-5" dirty="0">
                <a:solidFill>
                  <a:srgbClr val="006600"/>
                </a:solidFill>
                <a:latin typeface="Comic Sans MS"/>
                <a:cs typeface="Comic Sans MS"/>
              </a:rPr>
              <a:t>Genetic</a:t>
            </a:r>
            <a:r>
              <a:rPr sz="3200" b="1" spc="-55" dirty="0">
                <a:solidFill>
                  <a:srgbClr val="006600"/>
                </a:solidFill>
                <a:latin typeface="Comic Sans MS"/>
                <a:cs typeface="Comic Sans MS"/>
              </a:rPr>
              <a:t> </a:t>
            </a:r>
            <a:r>
              <a:rPr sz="3200" b="1" spc="-5" dirty="0">
                <a:solidFill>
                  <a:srgbClr val="006600"/>
                </a:solidFill>
                <a:latin typeface="Comic Sans MS"/>
                <a:cs typeface="Comic Sans MS"/>
              </a:rPr>
              <a:t>Algorithms</a:t>
            </a:r>
            <a:endParaRPr sz="3200">
              <a:latin typeface="Comic Sans MS"/>
              <a:cs typeface="Comic Sans MS"/>
            </a:endParaRPr>
          </a:p>
        </p:txBody>
      </p:sp>
      <p:sp>
        <p:nvSpPr>
          <p:cNvPr id="3" name="object 3"/>
          <p:cNvSpPr txBox="1"/>
          <p:nvPr/>
        </p:nvSpPr>
        <p:spPr>
          <a:xfrm>
            <a:off x="1948433" y="1986229"/>
            <a:ext cx="4540250" cy="2896235"/>
          </a:xfrm>
          <a:prstGeom prst="rect">
            <a:avLst/>
          </a:prstGeom>
        </p:spPr>
        <p:txBody>
          <a:bodyPr vert="horz" wrap="square" lIns="0" tIns="12700" rIns="0" bIns="0" rtlCol="0">
            <a:spAutoFit/>
          </a:bodyPr>
          <a:lstStyle/>
          <a:p>
            <a:pPr marL="20320">
              <a:lnSpc>
                <a:spcPct val="100000"/>
              </a:lnSpc>
              <a:spcBef>
                <a:spcPts val="100"/>
              </a:spcBef>
            </a:pPr>
            <a:r>
              <a:rPr sz="1800" b="1" dirty="0">
                <a:solidFill>
                  <a:srgbClr val="9966FF"/>
                </a:solidFill>
                <a:latin typeface="Comic Sans MS"/>
                <a:cs typeface="Comic Sans MS"/>
              </a:rPr>
              <a:t>Generation of </a:t>
            </a:r>
            <a:r>
              <a:rPr sz="1800" b="1" spc="-5" dirty="0">
                <a:solidFill>
                  <a:srgbClr val="9966FF"/>
                </a:solidFill>
                <a:latin typeface="Comic Sans MS"/>
                <a:cs typeface="Comic Sans MS"/>
              </a:rPr>
              <a:t>initial</a:t>
            </a:r>
            <a:r>
              <a:rPr sz="1800" b="1" spc="-75" dirty="0">
                <a:solidFill>
                  <a:srgbClr val="9966FF"/>
                </a:solidFill>
                <a:latin typeface="Comic Sans MS"/>
                <a:cs typeface="Comic Sans MS"/>
              </a:rPr>
              <a:t> </a:t>
            </a:r>
            <a:r>
              <a:rPr sz="1800" b="1" spc="-5" dirty="0">
                <a:solidFill>
                  <a:srgbClr val="9966FF"/>
                </a:solidFill>
                <a:latin typeface="Comic Sans MS"/>
                <a:cs typeface="Comic Sans MS"/>
              </a:rPr>
              <a:t>population</a:t>
            </a:r>
            <a:endParaRPr sz="1800">
              <a:latin typeface="Comic Sans MS"/>
              <a:cs typeface="Comic Sans MS"/>
            </a:endParaRPr>
          </a:p>
          <a:p>
            <a:pPr>
              <a:lnSpc>
                <a:spcPct val="100000"/>
              </a:lnSpc>
              <a:spcBef>
                <a:spcPts val="35"/>
              </a:spcBef>
            </a:pPr>
            <a:endParaRPr sz="2400">
              <a:latin typeface="Comic Sans MS"/>
              <a:cs typeface="Comic Sans MS"/>
            </a:endParaRPr>
          </a:p>
          <a:p>
            <a:pPr marL="13970">
              <a:lnSpc>
                <a:spcPct val="100000"/>
              </a:lnSpc>
            </a:pPr>
            <a:r>
              <a:rPr sz="1800" b="1" spc="-5" dirty="0">
                <a:solidFill>
                  <a:srgbClr val="9966FF"/>
                </a:solidFill>
                <a:latin typeface="Comic Sans MS"/>
                <a:cs typeface="Comic Sans MS"/>
              </a:rPr>
              <a:t>Evaluation</a:t>
            </a:r>
            <a:endParaRPr sz="1800">
              <a:latin typeface="Comic Sans MS"/>
              <a:cs typeface="Comic Sans MS"/>
            </a:endParaRPr>
          </a:p>
          <a:p>
            <a:pPr>
              <a:lnSpc>
                <a:spcPct val="100000"/>
              </a:lnSpc>
            </a:pPr>
            <a:endParaRPr sz="2800">
              <a:latin typeface="Comic Sans MS"/>
              <a:cs typeface="Comic Sans MS"/>
            </a:endParaRPr>
          </a:p>
          <a:p>
            <a:pPr marL="12700">
              <a:lnSpc>
                <a:spcPct val="100000"/>
              </a:lnSpc>
              <a:spcBef>
                <a:spcPts val="5"/>
              </a:spcBef>
            </a:pPr>
            <a:r>
              <a:rPr sz="1800" b="1" spc="-5" dirty="0">
                <a:solidFill>
                  <a:srgbClr val="9966FF"/>
                </a:solidFill>
                <a:latin typeface="Comic Sans MS"/>
                <a:cs typeface="Comic Sans MS"/>
              </a:rPr>
              <a:t>Selection (Reproduction</a:t>
            </a:r>
            <a:r>
              <a:rPr sz="1800" b="1" spc="-15" dirty="0">
                <a:solidFill>
                  <a:srgbClr val="9966FF"/>
                </a:solidFill>
                <a:latin typeface="Comic Sans MS"/>
                <a:cs typeface="Comic Sans MS"/>
              </a:rPr>
              <a:t> </a:t>
            </a:r>
            <a:r>
              <a:rPr sz="1800" b="1" spc="-5" dirty="0">
                <a:solidFill>
                  <a:srgbClr val="9966FF"/>
                </a:solidFill>
                <a:latin typeface="Comic Sans MS"/>
                <a:cs typeface="Comic Sans MS"/>
              </a:rPr>
              <a:t>operation)</a:t>
            </a:r>
            <a:endParaRPr sz="1800">
              <a:latin typeface="Comic Sans MS"/>
              <a:cs typeface="Comic Sans MS"/>
            </a:endParaRPr>
          </a:p>
          <a:p>
            <a:pPr>
              <a:lnSpc>
                <a:spcPct val="100000"/>
              </a:lnSpc>
              <a:spcBef>
                <a:spcPts val="50"/>
              </a:spcBef>
            </a:pPr>
            <a:endParaRPr sz="3200">
              <a:latin typeface="Comic Sans MS"/>
              <a:cs typeface="Comic Sans MS"/>
            </a:endParaRPr>
          </a:p>
          <a:p>
            <a:pPr marL="19050">
              <a:lnSpc>
                <a:spcPct val="100000"/>
              </a:lnSpc>
              <a:spcBef>
                <a:spcPts val="5"/>
              </a:spcBef>
            </a:pPr>
            <a:r>
              <a:rPr sz="1800" b="1" dirty="0">
                <a:solidFill>
                  <a:srgbClr val="9966FF"/>
                </a:solidFill>
                <a:latin typeface="Comic Sans MS"/>
                <a:cs typeface="Comic Sans MS"/>
              </a:rPr>
              <a:t>Exchange </a:t>
            </a:r>
            <a:r>
              <a:rPr sz="1800" b="1" spc="-5" dirty="0">
                <a:solidFill>
                  <a:srgbClr val="9966FF"/>
                </a:solidFill>
                <a:latin typeface="Comic Sans MS"/>
                <a:cs typeface="Comic Sans MS"/>
              </a:rPr>
              <a:t>characteristics to develop</a:t>
            </a:r>
            <a:r>
              <a:rPr sz="1800" b="1" spc="-50" dirty="0">
                <a:solidFill>
                  <a:srgbClr val="9966FF"/>
                </a:solidFill>
                <a:latin typeface="Comic Sans MS"/>
                <a:cs typeface="Comic Sans MS"/>
              </a:rPr>
              <a:t> </a:t>
            </a:r>
            <a:r>
              <a:rPr sz="1800" b="1" spc="-5" dirty="0">
                <a:solidFill>
                  <a:srgbClr val="9966FF"/>
                </a:solidFill>
                <a:latin typeface="Comic Sans MS"/>
                <a:cs typeface="Comic Sans MS"/>
              </a:rPr>
              <a:t>new</a:t>
            </a:r>
            <a:endParaRPr sz="1800">
              <a:latin typeface="Comic Sans MS"/>
              <a:cs typeface="Comic Sans MS"/>
            </a:endParaRPr>
          </a:p>
          <a:p>
            <a:pPr marL="19050">
              <a:lnSpc>
                <a:spcPct val="100000"/>
              </a:lnSpc>
            </a:pPr>
            <a:r>
              <a:rPr sz="1800" b="1" spc="-5" dirty="0">
                <a:solidFill>
                  <a:srgbClr val="9966FF"/>
                </a:solidFill>
                <a:latin typeface="Comic Sans MS"/>
                <a:cs typeface="Comic Sans MS"/>
              </a:rPr>
              <a:t>individuals (Crossover</a:t>
            </a:r>
            <a:r>
              <a:rPr sz="1800" b="1" spc="-40" dirty="0">
                <a:solidFill>
                  <a:srgbClr val="9966FF"/>
                </a:solidFill>
                <a:latin typeface="Comic Sans MS"/>
                <a:cs typeface="Comic Sans MS"/>
              </a:rPr>
              <a:t> </a:t>
            </a:r>
            <a:r>
              <a:rPr sz="1800" b="1" dirty="0">
                <a:solidFill>
                  <a:srgbClr val="9966FF"/>
                </a:solidFill>
                <a:latin typeface="Comic Sans MS"/>
                <a:cs typeface="Comic Sans MS"/>
              </a:rPr>
              <a:t>operation)</a:t>
            </a:r>
            <a:endParaRPr sz="1800">
              <a:latin typeface="Comic Sans MS"/>
              <a:cs typeface="Comic Sans MS"/>
            </a:endParaRPr>
          </a:p>
        </p:txBody>
      </p:sp>
      <p:sp>
        <p:nvSpPr>
          <p:cNvPr id="4" name="object 4"/>
          <p:cNvSpPr txBox="1"/>
          <p:nvPr/>
        </p:nvSpPr>
        <p:spPr>
          <a:xfrm>
            <a:off x="1302258" y="1302258"/>
            <a:ext cx="1317625"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Comic Sans MS"/>
                <a:cs typeface="Comic Sans MS"/>
              </a:rPr>
              <a:t>Basic</a:t>
            </a:r>
            <a:r>
              <a:rPr sz="1800" b="1" spc="-80" dirty="0">
                <a:latin typeface="Comic Sans MS"/>
                <a:cs typeface="Comic Sans MS"/>
              </a:rPr>
              <a:t> </a:t>
            </a:r>
            <a:r>
              <a:rPr sz="1800" b="1" spc="-5" dirty="0">
                <a:latin typeface="Comic Sans MS"/>
                <a:cs typeface="Comic Sans MS"/>
              </a:rPr>
              <a:t>Tasks</a:t>
            </a:r>
            <a:endParaRPr sz="1800">
              <a:latin typeface="Comic Sans MS"/>
              <a:cs typeface="Comic Sans MS"/>
            </a:endParaRPr>
          </a:p>
        </p:txBody>
      </p:sp>
      <p:sp>
        <p:nvSpPr>
          <p:cNvPr id="5" name="object 5"/>
          <p:cNvSpPr txBox="1"/>
          <p:nvPr/>
        </p:nvSpPr>
        <p:spPr>
          <a:xfrm>
            <a:off x="1977008" y="5563920"/>
            <a:ext cx="4575175" cy="574040"/>
          </a:xfrm>
          <a:prstGeom prst="rect">
            <a:avLst/>
          </a:prstGeom>
        </p:spPr>
        <p:txBody>
          <a:bodyPr vert="horz" wrap="square" lIns="0" tIns="12700" rIns="0" bIns="0" rtlCol="0">
            <a:spAutoFit/>
          </a:bodyPr>
          <a:lstStyle/>
          <a:p>
            <a:pPr marL="12700" marR="5080">
              <a:lnSpc>
                <a:spcPct val="100000"/>
              </a:lnSpc>
              <a:spcBef>
                <a:spcPts val="100"/>
              </a:spcBef>
            </a:pPr>
            <a:r>
              <a:rPr sz="1800" b="1" spc="-5" dirty="0">
                <a:solidFill>
                  <a:srgbClr val="9966FF"/>
                </a:solidFill>
                <a:latin typeface="Comic Sans MS"/>
                <a:cs typeface="Comic Sans MS"/>
              </a:rPr>
              <a:t>Arbitrarily modify characteristics in new  individuals (Mutation</a:t>
            </a:r>
            <a:r>
              <a:rPr sz="1800" b="1" spc="-35" dirty="0">
                <a:solidFill>
                  <a:srgbClr val="9966FF"/>
                </a:solidFill>
                <a:latin typeface="Comic Sans MS"/>
                <a:cs typeface="Comic Sans MS"/>
              </a:rPr>
              <a:t> </a:t>
            </a:r>
            <a:r>
              <a:rPr sz="1800" b="1" dirty="0">
                <a:solidFill>
                  <a:srgbClr val="9966FF"/>
                </a:solidFill>
                <a:latin typeface="Comic Sans MS"/>
                <a:cs typeface="Comic Sans MS"/>
              </a:rPr>
              <a:t>operation)</a:t>
            </a:r>
            <a:endParaRPr sz="1800">
              <a:latin typeface="Comic Sans MS"/>
              <a:cs typeface="Comic Sans MS"/>
            </a:endParaRPr>
          </a:p>
        </p:txBody>
      </p:sp>
    </p:spTree>
    <p:extLst>
      <p:ext uri="{BB962C8B-B14F-4D97-AF65-F5344CB8AC3E}">
        <p14:creationId xmlns:p14="http://schemas.microsoft.com/office/powerpoint/2010/main" val="253600108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96158" y="428955"/>
            <a:ext cx="3745865" cy="514350"/>
          </a:xfrm>
          <a:prstGeom prst="rect">
            <a:avLst/>
          </a:prstGeom>
        </p:spPr>
        <p:txBody>
          <a:bodyPr vert="horz" wrap="square" lIns="0" tIns="13335" rIns="0" bIns="0" rtlCol="0">
            <a:spAutoFit/>
          </a:bodyPr>
          <a:lstStyle/>
          <a:p>
            <a:pPr marL="12700">
              <a:lnSpc>
                <a:spcPct val="100000"/>
              </a:lnSpc>
              <a:spcBef>
                <a:spcPts val="105"/>
              </a:spcBef>
            </a:pPr>
            <a:r>
              <a:rPr sz="3200" b="1" spc="-5" dirty="0">
                <a:solidFill>
                  <a:srgbClr val="006600"/>
                </a:solidFill>
                <a:latin typeface="Comic Sans MS"/>
                <a:cs typeface="Comic Sans MS"/>
              </a:rPr>
              <a:t>Genetic</a:t>
            </a:r>
            <a:r>
              <a:rPr sz="3200" b="1" spc="-55" dirty="0">
                <a:solidFill>
                  <a:srgbClr val="006600"/>
                </a:solidFill>
                <a:latin typeface="Comic Sans MS"/>
                <a:cs typeface="Comic Sans MS"/>
              </a:rPr>
              <a:t> </a:t>
            </a:r>
            <a:r>
              <a:rPr sz="3200" b="1" spc="-5" dirty="0">
                <a:solidFill>
                  <a:srgbClr val="006600"/>
                </a:solidFill>
                <a:latin typeface="Comic Sans MS"/>
                <a:cs typeface="Comic Sans MS"/>
              </a:rPr>
              <a:t>Algorithms</a:t>
            </a:r>
            <a:endParaRPr sz="3200">
              <a:latin typeface="Comic Sans MS"/>
              <a:cs typeface="Comic Sans MS"/>
            </a:endParaRPr>
          </a:p>
        </p:txBody>
      </p:sp>
      <p:grpSp>
        <p:nvGrpSpPr>
          <p:cNvPr id="3" name="object 3"/>
          <p:cNvGrpSpPr/>
          <p:nvPr/>
        </p:nvGrpSpPr>
        <p:grpSpPr>
          <a:xfrm>
            <a:off x="1880616" y="1958339"/>
            <a:ext cx="1595755" cy="1468120"/>
            <a:chOff x="1880616" y="1958339"/>
            <a:chExt cx="1595755" cy="1468120"/>
          </a:xfrm>
        </p:grpSpPr>
        <p:sp>
          <p:nvSpPr>
            <p:cNvPr id="4" name="object 4"/>
            <p:cNvSpPr/>
            <p:nvPr/>
          </p:nvSpPr>
          <p:spPr>
            <a:xfrm>
              <a:off x="1880616" y="1958339"/>
              <a:ext cx="1595755" cy="1468120"/>
            </a:xfrm>
            <a:custGeom>
              <a:avLst/>
              <a:gdLst/>
              <a:ahLst/>
              <a:cxnLst/>
              <a:rect l="l" t="t" r="r" b="b"/>
              <a:pathLst>
                <a:path w="1595754" h="1468120">
                  <a:moveTo>
                    <a:pt x="1595628" y="1060704"/>
                  </a:moveTo>
                  <a:lnTo>
                    <a:pt x="1582928" y="1054354"/>
                  </a:lnTo>
                  <a:lnTo>
                    <a:pt x="1519428" y="1022604"/>
                  </a:lnTo>
                  <a:lnTo>
                    <a:pt x="1519428" y="1054354"/>
                  </a:lnTo>
                  <a:lnTo>
                    <a:pt x="585470" y="1054354"/>
                  </a:lnTo>
                  <a:lnTo>
                    <a:pt x="585470" y="76200"/>
                  </a:lnTo>
                  <a:lnTo>
                    <a:pt x="617220" y="76200"/>
                  </a:lnTo>
                  <a:lnTo>
                    <a:pt x="610870" y="63500"/>
                  </a:lnTo>
                  <a:lnTo>
                    <a:pt x="579120" y="0"/>
                  </a:lnTo>
                  <a:lnTo>
                    <a:pt x="541020" y="76200"/>
                  </a:lnTo>
                  <a:lnTo>
                    <a:pt x="572770" y="76200"/>
                  </a:lnTo>
                  <a:lnTo>
                    <a:pt x="572770" y="1057376"/>
                  </a:lnTo>
                  <a:lnTo>
                    <a:pt x="58635" y="1418666"/>
                  </a:lnTo>
                  <a:lnTo>
                    <a:pt x="40386" y="1392682"/>
                  </a:lnTo>
                  <a:lnTo>
                    <a:pt x="0" y="1467612"/>
                  </a:lnTo>
                  <a:lnTo>
                    <a:pt x="84201" y="1455039"/>
                  </a:lnTo>
                  <a:lnTo>
                    <a:pt x="70993" y="1436243"/>
                  </a:lnTo>
                  <a:lnTo>
                    <a:pt x="65913" y="1429016"/>
                  </a:lnTo>
                  <a:lnTo>
                    <a:pt x="581164" y="1067054"/>
                  </a:lnTo>
                  <a:lnTo>
                    <a:pt x="1519428" y="1067054"/>
                  </a:lnTo>
                  <a:lnTo>
                    <a:pt x="1519428" y="1098804"/>
                  </a:lnTo>
                  <a:lnTo>
                    <a:pt x="1582928" y="1067054"/>
                  </a:lnTo>
                  <a:lnTo>
                    <a:pt x="1595628" y="1060704"/>
                  </a:lnTo>
                  <a:close/>
                </a:path>
              </a:pathLst>
            </a:custGeom>
            <a:solidFill>
              <a:srgbClr val="000000"/>
            </a:solidFill>
          </p:spPr>
          <p:txBody>
            <a:bodyPr wrap="square" lIns="0" tIns="0" rIns="0" bIns="0" rtlCol="0"/>
            <a:lstStyle/>
            <a:p>
              <a:endParaRPr/>
            </a:p>
          </p:txBody>
        </p:sp>
        <p:sp>
          <p:nvSpPr>
            <p:cNvPr id="5" name="object 5"/>
            <p:cNvSpPr/>
            <p:nvPr/>
          </p:nvSpPr>
          <p:spPr>
            <a:xfrm>
              <a:off x="2744533" y="2608897"/>
              <a:ext cx="99441" cy="97916"/>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2228088" y="2641091"/>
              <a:ext cx="710565" cy="523240"/>
            </a:xfrm>
            <a:custGeom>
              <a:avLst/>
              <a:gdLst/>
              <a:ahLst/>
              <a:cxnLst/>
              <a:rect l="l" t="t" r="r" b="b"/>
              <a:pathLst>
                <a:path w="710564" h="523239">
                  <a:moveTo>
                    <a:pt x="0" y="522732"/>
                  </a:moveTo>
                  <a:lnTo>
                    <a:pt x="566928" y="522732"/>
                  </a:lnTo>
                </a:path>
                <a:path w="710564" h="523239">
                  <a:moveTo>
                    <a:pt x="566928" y="522732"/>
                  </a:moveTo>
                  <a:lnTo>
                    <a:pt x="710184" y="377952"/>
                  </a:lnTo>
                </a:path>
                <a:path w="710564" h="523239">
                  <a:moveTo>
                    <a:pt x="566928" y="522732"/>
                  </a:moveTo>
                  <a:lnTo>
                    <a:pt x="566928" y="0"/>
                  </a:lnTo>
                </a:path>
              </a:pathLst>
            </a:custGeom>
            <a:ln w="9525">
              <a:solidFill>
                <a:srgbClr val="000000"/>
              </a:solidFill>
              <a:prstDash val="sysDash"/>
            </a:ln>
          </p:spPr>
          <p:txBody>
            <a:bodyPr wrap="square" lIns="0" tIns="0" rIns="0" bIns="0" rtlCol="0"/>
            <a:lstStyle/>
            <a:p>
              <a:endParaRPr/>
            </a:p>
          </p:txBody>
        </p:sp>
      </p:grpSp>
      <p:sp>
        <p:nvSpPr>
          <p:cNvPr id="7" name="object 7"/>
          <p:cNvSpPr txBox="1"/>
          <p:nvPr/>
        </p:nvSpPr>
        <p:spPr>
          <a:xfrm>
            <a:off x="1900173" y="2586227"/>
            <a:ext cx="1370330" cy="768985"/>
          </a:xfrm>
          <a:prstGeom prst="rect">
            <a:avLst/>
          </a:prstGeom>
        </p:spPr>
        <p:txBody>
          <a:bodyPr vert="horz" wrap="square" lIns="0" tIns="109855" rIns="0" bIns="0" rtlCol="0">
            <a:spAutoFit/>
          </a:bodyPr>
          <a:lstStyle/>
          <a:p>
            <a:pPr marL="1238250">
              <a:lnSpc>
                <a:spcPct val="100000"/>
              </a:lnSpc>
              <a:spcBef>
                <a:spcPts val="865"/>
              </a:spcBef>
            </a:pPr>
            <a:r>
              <a:rPr sz="1800" dirty="0">
                <a:latin typeface="Comic Sans MS"/>
                <a:cs typeface="Comic Sans MS"/>
              </a:rPr>
              <a:t>y</a:t>
            </a:r>
            <a:endParaRPr sz="1800">
              <a:latin typeface="Comic Sans MS"/>
              <a:cs typeface="Comic Sans MS"/>
            </a:endParaRPr>
          </a:p>
          <a:p>
            <a:pPr marL="12700">
              <a:lnSpc>
                <a:spcPct val="100000"/>
              </a:lnSpc>
              <a:spcBef>
                <a:spcPts val="765"/>
              </a:spcBef>
              <a:tabLst>
                <a:tab pos="327660" algn="l"/>
                <a:tab pos="958850" algn="l"/>
              </a:tabLst>
            </a:pPr>
            <a:r>
              <a:rPr sz="1800" dirty="0">
                <a:latin typeface="Comic Sans MS"/>
                <a:cs typeface="Comic Sans MS"/>
              </a:rPr>
              <a:t>x	 	</a:t>
            </a:r>
            <a:endParaRPr sz="1800">
              <a:latin typeface="Comic Sans MS"/>
              <a:cs typeface="Comic Sans MS"/>
            </a:endParaRPr>
          </a:p>
        </p:txBody>
      </p:sp>
      <p:sp>
        <p:nvSpPr>
          <p:cNvPr id="8" name="object 8"/>
          <p:cNvSpPr txBox="1"/>
          <p:nvPr/>
        </p:nvSpPr>
        <p:spPr>
          <a:xfrm>
            <a:off x="1433575" y="1275334"/>
            <a:ext cx="2475865" cy="1130300"/>
          </a:xfrm>
          <a:prstGeom prst="rect">
            <a:avLst/>
          </a:prstGeom>
        </p:spPr>
        <p:txBody>
          <a:bodyPr vert="horz" wrap="square" lIns="0" tIns="12700" rIns="0" bIns="0" rtlCol="0">
            <a:spAutoFit/>
          </a:bodyPr>
          <a:lstStyle/>
          <a:p>
            <a:pPr marL="12700">
              <a:lnSpc>
                <a:spcPct val="100000"/>
              </a:lnSpc>
              <a:spcBef>
                <a:spcPts val="100"/>
              </a:spcBef>
            </a:pPr>
            <a:r>
              <a:rPr sz="1800" b="1" dirty="0">
                <a:latin typeface="Comic Sans MS"/>
                <a:cs typeface="Comic Sans MS"/>
              </a:rPr>
              <a:t>What </a:t>
            </a:r>
            <a:r>
              <a:rPr sz="1800" b="1" spc="-5" dirty="0">
                <a:latin typeface="Comic Sans MS"/>
                <a:cs typeface="Comic Sans MS"/>
              </a:rPr>
              <a:t>is an</a:t>
            </a:r>
            <a:r>
              <a:rPr sz="1800" b="1" spc="-105" dirty="0">
                <a:latin typeface="Comic Sans MS"/>
                <a:cs typeface="Comic Sans MS"/>
              </a:rPr>
              <a:t> </a:t>
            </a:r>
            <a:r>
              <a:rPr sz="1800" b="1" spc="-5" dirty="0">
                <a:latin typeface="Comic Sans MS"/>
                <a:cs typeface="Comic Sans MS"/>
              </a:rPr>
              <a:t>individual?</a:t>
            </a:r>
            <a:endParaRPr sz="1800">
              <a:latin typeface="Comic Sans MS"/>
              <a:cs typeface="Comic Sans MS"/>
            </a:endParaRPr>
          </a:p>
          <a:p>
            <a:pPr>
              <a:lnSpc>
                <a:spcPct val="100000"/>
              </a:lnSpc>
              <a:spcBef>
                <a:spcPts val="55"/>
              </a:spcBef>
            </a:pPr>
            <a:endParaRPr sz="3100">
              <a:latin typeface="Comic Sans MS"/>
              <a:cs typeface="Comic Sans MS"/>
            </a:endParaRPr>
          </a:p>
          <a:p>
            <a:pPr marL="777875">
              <a:lnSpc>
                <a:spcPct val="100000"/>
              </a:lnSpc>
            </a:pPr>
            <a:r>
              <a:rPr sz="1800" dirty="0">
                <a:latin typeface="Comic Sans MS"/>
                <a:cs typeface="Comic Sans MS"/>
              </a:rPr>
              <a:t>z</a:t>
            </a:r>
            <a:endParaRPr sz="1800">
              <a:latin typeface="Comic Sans MS"/>
              <a:cs typeface="Comic Sans MS"/>
            </a:endParaRPr>
          </a:p>
        </p:txBody>
      </p:sp>
      <p:sp>
        <p:nvSpPr>
          <p:cNvPr id="9" name="object 9"/>
          <p:cNvSpPr txBox="1"/>
          <p:nvPr/>
        </p:nvSpPr>
        <p:spPr>
          <a:xfrm>
            <a:off x="4316729" y="2410459"/>
            <a:ext cx="53086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omic Sans MS"/>
                <a:cs typeface="Comic Sans MS"/>
              </a:rPr>
              <a:t>x,y</a:t>
            </a:r>
            <a:r>
              <a:rPr sz="1800" spc="5" dirty="0">
                <a:latin typeface="Comic Sans MS"/>
                <a:cs typeface="Comic Sans MS"/>
              </a:rPr>
              <a:t>,</a:t>
            </a:r>
            <a:r>
              <a:rPr sz="1800" dirty="0">
                <a:latin typeface="Comic Sans MS"/>
                <a:cs typeface="Comic Sans MS"/>
              </a:rPr>
              <a:t>z</a:t>
            </a:r>
            <a:endParaRPr sz="1800">
              <a:latin typeface="Comic Sans MS"/>
              <a:cs typeface="Comic Sans MS"/>
            </a:endParaRPr>
          </a:p>
        </p:txBody>
      </p:sp>
      <p:sp>
        <p:nvSpPr>
          <p:cNvPr id="10" name="object 10"/>
          <p:cNvSpPr txBox="1"/>
          <p:nvPr/>
        </p:nvSpPr>
        <p:spPr>
          <a:xfrm>
            <a:off x="5383784" y="2432684"/>
            <a:ext cx="78168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omic Sans MS"/>
                <a:cs typeface="Comic Sans MS"/>
              </a:rPr>
              <a:t>24,2,11</a:t>
            </a:r>
            <a:endParaRPr sz="1800">
              <a:latin typeface="Comic Sans MS"/>
              <a:cs typeface="Comic Sans MS"/>
            </a:endParaRPr>
          </a:p>
        </p:txBody>
      </p:sp>
      <p:sp>
        <p:nvSpPr>
          <p:cNvPr id="11" name="object 11"/>
          <p:cNvSpPr txBox="1"/>
          <p:nvPr/>
        </p:nvSpPr>
        <p:spPr>
          <a:xfrm>
            <a:off x="6682485" y="2428113"/>
            <a:ext cx="165227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omic Sans MS"/>
                <a:cs typeface="Comic Sans MS"/>
              </a:rPr>
              <a:t>1001,0000,1101</a:t>
            </a:r>
            <a:endParaRPr sz="1800">
              <a:latin typeface="Comic Sans MS"/>
              <a:cs typeface="Comic Sans MS"/>
            </a:endParaRPr>
          </a:p>
        </p:txBody>
      </p:sp>
      <p:grpSp>
        <p:nvGrpSpPr>
          <p:cNvPr id="12" name="object 12"/>
          <p:cNvGrpSpPr/>
          <p:nvPr/>
        </p:nvGrpSpPr>
        <p:grpSpPr>
          <a:xfrm>
            <a:off x="1555813" y="1910905"/>
            <a:ext cx="7151370" cy="1591945"/>
            <a:chOff x="1555813" y="1910905"/>
            <a:chExt cx="7151370" cy="1591945"/>
          </a:xfrm>
        </p:grpSpPr>
        <p:sp>
          <p:nvSpPr>
            <p:cNvPr id="13" name="object 13"/>
            <p:cNvSpPr/>
            <p:nvPr/>
          </p:nvSpPr>
          <p:spPr>
            <a:xfrm>
              <a:off x="1560575" y="1915667"/>
              <a:ext cx="7141845" cy="1582420"/>
            </a:xfrm>
            <a:custGeom>
              <a:avLst/>
              <a:gdLst/>
              <a:ahLst/>
              <a:cxnLst/>
              <a:rect l="l" t="t" r="r" b="b"/>
              <a:pathLst>
                <a:path w="7141845" h="1582420">
                  <a:moveTo>
                    <a:pt x="6877812" y="0"/>
                  </a:moveTo>
                  <a:lnTo>
                    <a:pt x="263651" y="0"/>
                  </a:lnTo>
                  <a:lnTo>
                    <a:pt x="216244" y="4245"/>
                  </a:lnTo>
                  <a:lnTo>
                    <a:pt x="171631" y="16488"/>
                  </a:lnTo>
                  <a:lnTo>
                    <a:pt x="130556" y="35983"/>
                  </a:lnTo>
                  <a:lnTo>
                    <a:pt x="93760" y="61988"/>
                  </a:lnTo>
                  <a:lnTo>
                    <a:pt x="61988" y="93760"/>
                  </a:lnTo>
                  <a:lnTo>
                    <a:pt x="35983" y="130556"/>
                  </a:lnTo>
                  <a:lnTo>
                    <a:pt x="16488" y="171631"/>
                  </a:lnTo>
                  <a:lnTo>
                    <a:pt x="4245" y="216244"/>
                  </a:lnTo>
                  <a:lnTo>
                    <a:pt x="0" y="263652"/>
                  </a:lnTo>
                  <a:lnTo>
                    <a:pt x="0" y="1318260"/>
                  </a:lnTo>
                  <a:lnTo>
                    <a:pt x="4245" y="1365667"/>
                  </a:lnTo>
                  <a:lnTo>
                    <a:pt x="16488" y="1410280"/>
                  </a:lnTo>
                  <a:lnTo>
                    <a:pt x="35983" y="1451355"/>
                  </a:lnTo>
                  <a:lnTo>
                    <a:pt x="61988" y="1488151"/>
                  </a:lnTo>
                  <a:lnTo>
                    <a:pt x="93760" y="1519923"/>
                  </a:lnTo>
                  <a:lnTo>
                    <a:pt x="130556" y="1545928"/>
                  </a:lnTo>
                  <a:lnTo>
                    <a:pt x="171631" y="1565423"/>
                  </a:lnTo>
                  <a:lnTo>
                    <a:pt x="216244" y="1577666"/>
                  </a:lnTo>
                  <a:lnTo>
                    <a:pt x="263651" y="1581912"/>
                  </a:lnTo>
                  <a:lnTo>
                    <a:pt x="6877812" y="1581912"/>
                  </a:lnTo>
                  <a:lnTo>
                    <a:pt x="6925219" y="1577666"/>
                  </a:lnTo>
                  <a:lnTo>
                    <a:pt x="6969832" y="1565423"/>
                  </a:lnTo>
                  <a:lnTo>
                    <a:pt x="7010908" y="1545928"/>
                  </a:lnTo>
                  <a:lnTo>
                    <a:pt x="7047703" y="1519923"/>
                  </a:lnTo>
                  <a:lnTo>
                    <a:pt x="7079475" y="1488151"/>
                  </a:lnTo>
                  <a:lnTo>
                    <a:pt x="7105480" y="1451356"/>
                  </a:lnTo>
                  <a:lnTo>
                    <a:pt x="7124975" y="1410280"/>
                  </a:lnTo>
                  <a:lnTo>
                    <a:pt x="7137218" y="1365667"/>
                  </a:lnTo>
                  <a:lnTo>
                    <a:pt x="7141464" y="1318260"/>
                  </a:lnTo>
                  <a:lnTo>
                    <a:pt x="7141464" y="263652"/>
                  </a:lnTo>
                  <a:lnTo>
                    <a:pt x="7137218" y="216244"/>
                  </a:lnTo>
                  <a:lnTo>
                    <a:pt x="7124975" y="171631"/>
                  </a:lnTo>
                  <a:lnTo>
                    <a:pt x="7105480" y="130556"/>
                  </a:lnTo>
                  <a:lnTo>
                    <a:pt x="7079475" y="93760"/>
                  </a:lnTo>
                  <a:lnTo>
                    <a:pt x="7047703" y="61988"/>
                  </a:lnTo>
                  <a:lnTo>
                    <a:pt x="7010908" y="35983"/>
                  </a:lnTo>
                  <a:lnTo>
                    <a:pt x="6969832" y="16488"/>
                  </a:lnTo>
                  <a:lnTo>
                    <a:pt x="6925219" y="4245"/>
                  </a:lnTo>
                  <a:lnTo>
                    <a:pt x="6877812" y="0"/>
                  </a:lnTo>
                  <a:close/>
                </a:path>
              </a:pathLst>
            </a:custGeom>
            <a:solidFill>
              <a:srgbClr val="4471C4">
                <a:alpha val="25097"/>
              </a:srgbClr>
            </a:solidFill>
          </p:spPr>
          <p:txBody>
            <a:bodyPr wrap="square" lIns="0" tIns="0" rIns="0" bIns="0" rtlCol="0"/>
            <a:lstStyle/>
            <a:p>
              <a:endParaRPr/>
            </a:p>
          </p:txBody>
        </p:sp>
        <p:sp>
          <p:nvSpPr>
            <p:cNvPr id="14" name="object 14"/>
            <p:cNvSpPr/>
            <p:nvPr/>
          </p:nvSpPr>
          <p:spPr>
            <a:xfrm>
              <a:off x="1560575" y="1915667"/>
              <a:ext cx="7141845" cy="1582420"/>
            </a:xfrm>
            <a:custGeom>
              <a:avLst/>
              <a:gdLst/>
              <a:ahLst/>
              <a:cxnLst/>
              <a:rect l="l" t="t" r="r" b="b"/>
              <a:pathLst>
                <a:path w="7141845" h="1582420">
                  <a:moveTo>
                    <a:pt x="0" y="263652"/>
                  </a:moveTo>
                  <a:lnTo>
                    <a:pt x="4245" y="216244"/>
                  </a:lnTo>
                  <a:lnTo>
                    <a:pt x="16488" y="171631"/>
                  </a:lnTo>
                  <a:lnTo>
                    <a:pt x="35983" y="130556"/>
                  </a:lnTo>
                  <a:lnTo>
                    <a:pt x="61988" y="93760"/>
                  </a:lnTo>
                  <a:lnTo>
                    <a:pt x="93760" y="61988"/>
                  </a:lnTo>
                  <a:lnTo>
                    <a:pt x="130556" y="35983"/>
                  </a:lnTo>
                  <a:lnTo>
                    <a:pt x="171631" y="16488"/>
                  </a:lnTo>
                  <a:lnTo>
                    <a:pt x="216244" y="4245"/>
                  </a:lnTo>
                  <a:lnTo>
                    <a:pt x="263651" y="0"/>
                  </a:lnTo>
                  <a:lnTo>
                    <a:pt x="6877812" y="0"/>
                  </a:lnTo>
                  <a:lnTo>
                    <a:pt x="6925219" y="4245"/>
                  </a:lnTo>
                  <a:lnTo>
                    <a:pt x="6969832" y="16488"/>
                  </a:lnTo>
                  <a:lnTo>
                    <a:pt x="7010908" y="35983"/>
                  </a:lnTo>
                  <a:lnTo>
                    <a:pt x="7047703" y="61988"/>
                  </a:lnTo>
                  <a:lnTo>
                    <a:pt x="7079475" y="93760"/>
                  </a:lnTo>
                  <a:lnTo>
                    <a:pt x="7105480" y="130556"/>
                  </a:lnTo>
                  <a:lnTo>
                    <a:pt x="7124975" y="171631"/>
                  </a:lnTo>
                  <a:lnTo>
                    <a:pt x="7137218" y="216244"/>
                  </a:lnTo>
                  <a:lnTo>
                    <a:pt x="7141464" y="263652"/>
                  </a:lnTo>
                  <a:lnTo>
                    <a:pt x="7141464" y="1318260"/>
                  </a:lnTo>
                  <a:lnTo>
                    <a:pt x="7137218" y="1365667"/>
                  </a:lnTo>
                  <a:lnTo>
                    <a:pt x="7124975" y="1410280"/>
                  </a:lnTo>
                  <a:lnTo>
                    <a:pt x="7105480" y="1451356"/>
                  </a:lnTo>
                  <a:lnTo>
                    <a:pt x="7079475" y="1488151"/>
                  </a:lnTo>
                  <a:lnTo>
                    <a:pt x="7047703" y="1519923"/>
                  </a:lnTo>
                  <a:lnTo>
                    <a:pt x="7010908" y="1545928"/>
                  </a:lnTo>
                  <a:lnTo>
                    <a:pt x="6969832" y="1565423"/>
                  </a:lnTo>
                  <a:lnTo>
                    <a:pt x="6925219" y="1577666"/>
                  </a:lnTo>
                  <a:lnTo>
                    <a:pt x="6877812" y="1581912"/>
                  </a:lnTo>
                  <a:lnTo>
                    <a:pt x="263651" y="1581912"/>
                  </a:lnTo>
                  <a:lnTo>
                    <a:pt x="216244" y="1577666"/>
                  </a:lnTo>
                  <a:lnTo>
                    <a:pt x="171631" y="1565423"/>
                  </a:lnTo>
                  <a:lnTo>
                    <a:pt x="130556" y="1545928"/>
                  </a:lnTo>
                  <a:lnTo>
                    <a:pt x="93760" y="1519923"/>
                  </a:lnTo>
                  <a:lnTo>
                    <a:pt x="61988" y="1488151"/>
                  </a:lnTo>
                  <a:lnTo>
                    <a:pt x="35983" y="1451355"/>
                  </a:lnTo>
                  <a:lnTo>
                    <a:pt x="16488" y="1410280"/>
                  </a:lnTo>
                  <a:lnTo>
                    <a:pt x="4245" y="1365667"/>
                  </a:lnTo>
                  <a:lnTo>
                    <a:pt x="0" y="1318260"/>
                  </a:lnTo>
                  <a:lnTo>
                    <a:pt x="0" y="263652"/>
                  </a:lnTo>
                  <a:close/>
                </a:path>
              </a:pathLst>
            </a:custGeom>
            <a:ln w="9525">
              <a:solidFill>
                <a:srgbClr val="000000"/>
              </a:solidFill>
            </a:ln>
          </p:spPr>
          <p:txBody>
            <a:bodyPr wrap="square" lIns="0" tIns="0" rIns="0" bIns="0" rtlCol="0"/>
            <a:lstStyle/>
            <a:p>
              <a:endParaRPr/>
            </a:p>
          </p:txBody>
        </p:sp>
      </p:grpSp>
      <p:sp>
        <p:nvSpPr>
          <p:cNvPr id="15" name="object 15"/>
          <p:cNvSpPr txBox="1"/>
          <p:nvPr/>
        </p:nvSpPr>
        <p:spPr>
          <a:xfrm>
            <a:off x="1747773" y="5108194"/>
            <a:ext cx="14287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omic Sans MS"/>
                <a:cs typeface="Comic Sans MS"/>
              </a:rPr>
              <a:t>a</a:t>
            </a:r>
            <a:endParaRPr sz="1800">
              <a:latin typeface="Comic Sans MS"/>
              <a:cs typeface="Comic Sans MS"/>
            </a:endParaRPr>
          </a:p>
        </p:txBody>
      </p:sp>
      <p:sp>
        <p:nvSpPr>
          <p:cNvPr id="16" name="object 16"/>
          <p:cNvSpPr txBox="1"/>
          <p:nvPr/>
        </p:nvSpPr>
        <p:spPr>
          <a:xfrm>
            <a:off x="5212207" y="4417567"/>
            <a:ext cx="205867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omic Sans MS"/>
                <a:cs typeface="Comic Sans MS"/>
              </a:rPr>
              <a:t>(a,b)(b,c)(c,d)…(h,i)</a:t>
            </a:r>
            <a:endParaRPr sz="1800">
              <a:latin typeface="Comic Sans MS"/>
              <a:cs typeface="Comic Sans MS"/>
            </a:endParaRPr>
          </a:p>
        </p:txBody>
      </p:sp>
      <p:sp>
        <p:nvSpPr>
          <p:cNvPr id="17" name="object 17"/>
          <p:cNvSpPr txBox="1"/>
          <p:nvPr/>
        </p:nvSpPr>
        <p:spPr>
          <a:xfrm>
            <a:off x="7512811" y="4425442"/>
            <a:ext cx="10039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omic Sans MS"/>
                <a:cs typeface="Comic Sans MS"/>
              </a:rPr>
              <a:t>a,b,c,d,…i</a:t>
            </a:r>
            <a:endParaRPr sz="1800">
              <a:latin typeface="Comic Sans MS"/>
              <a:cs typeface="Comic Sans MS"/>
            </a:endParaRPr>
          </a:p>
        </p:txBody>
      </p:sp>
      <p:grpSp>
        <p:nvGrpSpPr>
          <p:cNvPr id="18" name="object 18"/>
          <p:cNvGrpSpPr/>
          <p:nvPr/>
        </p:nvGrpSpPr>
        <p:grpSpPr>
          <a:xfrm>
            <a:off x="1546669" y="3837241"/>
            <a:ext cx="7149465" cy="1677035"/>
            <a:chOff x="1546669" y="3837241"/>
            <a:chExt cx="7149465" cy="1677035"/>
          </a:xfrm>
        </p:grpSpPr>
        <p:sp>
          <p:nvSpPr>
            <p:cNvPr id="19" name="object 19"/>
            <p:cNvSpPr/>
            <p:nvPr/>
          </p:nvSpPr>
          <p:spPr>
            <a:xfrm>
              <a:off x="1551432" y="3842003"/>
              <a:ext cx="7139940" cy="1667510"/>
            </a:xfrm>
            <a:custGeom>
              <a:avLst/>
              <a:gdLst/>
              <a:ahLst/>
              <a:cxnLst/>
              <a:rect l="l" t="t" r="r" b="b"/>
              <a:pathLst>
                <a:path w="7139940" h="1667510">
                  <a:moveTo>
                    <a:pt x="6862064" y="0"/>
                  </a:moveTo>
                  <a:lnTo>
                    <a:pt x="277875" y="0"/>
                  </a:lnTo>
                  <a:lnTo>
                    <a:pt x="232815" y="3638"/>
                  </a:lnTo>
                  <a:lnTo>
                    <a:pt x="190065" y="14171"/>
                  </a:lnTo>
                  <a:lnTo>
                    <a:pt x="150198" y="31025"/>
                  </a:lnTo>
                  <a:lnTo>
                    <a:pt x="113787" y="53628"/>
                  </a:lnTo>
                  <a:lnTo>
                    <a:pt x="81406" y="81407"/>
                  </a:lnTo>
                  <a:lnTo>
                    <a:pt x="53628" y="113787"/>
                  </a:lnTo>
                  <a:lnTo>
                    <a:pt x="31025" y="150198"/>
                  </a:lnTo>
                  <a:lnTo>
                    <a:pt x="14171" y="190065"/>
                  </a:lnTo>
                  <a:lnTo>
                    <a:pt x="3638" y="232815"/>
                  </a:lnTo>
                  <a:lnTo>
                    <a:pt x="0" y="277876"/>
                  </a:lnTo>
                  <a:lnTo>
                    <a:pt x="0" y="1389380"/>
                  </a:lnTo>
                  <a:lnTo>
                    <a:pt x="3638" y="1434440"/>
                  </a:lnTo>
                  <a:lnTo>
                    <a:pt x="14171" y="1477190"/>
                  </a:lnTo>
                  <a:lnTo>
                    <a:pt x="31025" y="1517057"/>
                  </a:lnTo>
                  <a:lnTo>
                    <a:pt x="53628" y="1553468"/>
                  </a:lnTo>
                  <a:lnTo>
                    <a:pt x="81406" y="1585849"/>
                  </a:lnTo>
                  <a:lnTo>
                    <a:pt x="113787" y="1613627"/>
                  </a:lnTo>
                  <a:lnTo>
                    <a:pt x="150198" y="1636230"/>
                  </a:lnTo>
                  <a:lnTo>
                    <a:pt x="190065" y="1653084"/>
                  </a:lnTo>
                  <a:lnTo>
                    <a:pt x="232815" y="1663617"/>
                  </a:lnTo>
                  <a:lnTo>
                    <a:pt x="277875" y="1667256"/>
                  </a:lnTo>
                  <a:lnTo>
                    <a:pt x="6862064" y="1667256"/>
                  </a:lnTo>
                  <a:lnTo>
                    <a:pt x="6907124" y="1663617"/>
                  </a:lnTo>
                  <a:lnTo>
                    <a:pt x="6949874" y="1653084"/>
                  </a:lnTo>
                  <a:lnTo>
                    <a:pt x="6989741" y="1636230"/>
                  </a:lnTo>
                  <a:lnTo>
                    <a:pt x="7026152" y="1613627"/>
                  </a:lnTo>
                  <a:lnTo>
                    <a:pt x="7058533" y="1585849"/>
                  </a:lnTo>
                  <a:lnTo>
                    <a:pt x="7086311" y="1553468"/>
                  </a:lnTo>
                  <a:lnTo>
                    <a:pt x="7108914" y="1517057"/>
                  </a:lnTo>
                  <a:lnTo>
                    <a:pt x="7125768" y="1477190"/>
                  </a:lnTo>
                  <a:lnTo>
                    <a:pt x="7136301" y="1434440"/>
                  </a:lnTo>
                  <a:lnTo>
                    <a:pt x="7139940" y="1389380"/>
                  </a:lnTo>
                  <a:lnTo>
                    <a:pt x="7139940" y="277876"/>
                  </a:lnTo>
                  <a:lnTo>
                    <a:pt x="7136301" y="232815"/>
                  </a:lnTo>
                  <a:lnTo>
                    <a:pt x="7125768" y="190065"/>
                  </a:lnTo>
                  <a:lnTo>
                    <a:pt x="7108914" y="150198"/>
                  </a:lnTo>
                  <a:lnTo>
                    <a:pt x="7086311" y="113787"/>
                  </a:lnTo>
                  <a:lnTo>
                    <a:pt x="7058533" y="81407"/>
                  </a:lnTo>
                  <a:lnTo>
                    <a:pt x="7026152" y="53628"/>
                  </a:lnTo>
                  <a:lnTo>
                    <a:pt x="6989741" y="31025"/>
                  </a:lnTo>
                  <a:lnTo>
                    <a:pt x="6949874" y="14171"/>
                  </a:lnTo>
                  <a:lnTo>
                    <a:pt x="6907124" y="3638"/>
                  </a:lnTo>
                  <a:lnTo>
                    <a:pt x="6862064" y="0"/>
                  </a:lnTo>
                  <a:close/>
                </a:path>
              </a:pathLst>
            </a:custGeom>
            <a:solidFill>
              <a:srgbClr val="4471C4">
                <a:alpha val="25097"/>
              </a:srgbClr>
            </a:solidFill>
          </p:spPr>
          <p:txBody>
            <a:bodyPr wrap="square" lIns="0" tIns="0" rIns="0" bIns="0" rtlCol="0"/>
            <a:lstStyle/>
            <a:p>
              <a:endParaRPr/>
            </a:p>
          </p:txBody>
        </p:sp>
        <p:sp>
          <p:nvSpPr>
            <p:cNvPr id="20" name="object 20"/>
            <p:cNvSpPr/>
            <p:nvPr/>
          </p:nvSpPr>
          <p:spPr>
            <a:xfrm>
              <a:off x="1551432" y="3842003"/>
              <a:ext cx="7139940" cy="1667510"/>
            </a:xfrm>
            <a:custGeom>
              <a:avLst/>
              <a:gdLst/>
              <a:ahLst/>
              <a:cxnLst/>
              <a:rect l="l" t="t" r="r" b="b"/>
              <a:pathLst>
                <a:path w="7139940" h="1667510">
                  <a:moveTo>
                    <a:pt x="0" y="277876"/>
                  </a:moveTo>
                  <a:lnTo>
                    <a:pt x="3638" y="232815"/>
                  </a:lnTo>
                  <a:lnTo>
                    <a:pt x="14171" y="190065"/>
                  </a:lnTo>
                  <a:lnTo>
                    <a:pt x="31025" y="150198"/>
                  </a:lnTo>
                  <a:lnTo>
                    <a:pt x="53628" y="113787"/>
                  </a:lnTo>
                  <a:lnTo>
                    <a:pt x="81406" y="81407"/>
                  </a:lnTo>
                  <a:lnTo>
                    <a:pt x="113787" y="53628"/>
                  </a:lnTo>
                  <a:lnTo>
                    <a:pt x="150198" y="31025"/>
                  </a:lnTo>
                  <a:lnTo>
                    <a:pt x="190065" y="14171"/>
                  </a:lnTo>
                  <a:lnTo>
                    <a:pt x="232815" y="3638"/>
                  </a:lnTo>
                  <a:lnTo>
                    <a:pt x="277875" y="0"/>
                  </a:lnTo>
                  <a:lnTo>
                    <a:pt x="6862064" y="0"/>
                  </a:lnTo>
                  <a:lnTo>
                    <a:pt x="6907124" y="3638"/>
                  </a:lnTo>
                  <a:lnTo>
                    <a:pt x="6949874" y="14171"/>
                  </a:lnTo>
                  <a:lnTo>
                    <a:pt x="6989741" y="31025"/>
                  </a:lnTo>
                  <a:lnTo>
                    <a:pt x="7026152" y="53628"/>
                  </a:lnTo>
                  <a:lnTo>
                    <a:pt x="7058533" y="81407"/>
                  </a:lnTo>
                  <a:lnTo>
                    <a:pt x="7086311" y="113787"/>
                  </a:lnTo>
                  <a:lnTo>
                    <a:pt x="7108914" y="150198"/>
                  </a:lnTo>
                  <a:lnTo>
                    <a:pt x="7125768" y="190065"/>
                  </a:lnTo>
                  <a:lnTo>
                    <a:pt x="7136301" y="232815"/>
                  </a:lnTo>
                  <a:lnTo>
                    <a:pt x="7139940" y="277876"/>
                  </a:lnTo>
                  <a:lnTo>
                    <a:pt x="7139940" y="1389380"/>
                  </a:lnTo>
                  <a:lnTo>
                    <a:pt x="7136301" y="1434440"/>
                  </a:lnTo>
                  <a:lnTo>
                    <a:pt x="7125768" y="1477190"/>
                  </a:lnTo>
                  <a:lnTo>
                    <a:pt x="7108914" y="1517057"/>
                  </a:lnTo>
                  <a:lnTo>
                    <a:pt x="7086311" y="1553468"/>
                  </a:lnTo>
                  <a:lnTo>
                    <a:pt x="7058533" y="1585849"/>
                  </a:lnTo>
                  <a:lnTo>
                    <a:pt x="7026152" y="1613627"/>
                  </a:lnTo>
                  <a:lnTo>
                    <a:pt x="6989741" y="1636230"/>
                  </a:lnTo>
                  <a:lnTo>
                    <a:pt x="6949874" y="1653084"/>
                  </a:lnTo>
                  <a:lnTo>
                    <a:pt x="6907124" y="1663617"/>
                  </a:lnTo>
                  <a:lnTo>
                    <a:pt x="6862064" y="1667256"/>
                  </a:lnTo>
                  <a:lnTo>
                    <a:pt x="277875" y="1667256"/>
                  </a:lnTo>
                  <a:lnTo>
                    <a:pt x="232815" y="1663617"/>
                  </a:lnTo>
                  <a:lnTo>
                    <a:pt x="190065" y="1653084"/>
                  </a:lnTo>
                  <a:lnTo>
                    <a:pt x="150198" y="1636230"/>
                  </a:lnTo>
                  <a:lnTo>
                    <a:pt x="113787" y="1613627"/>
                  </a:lnTo>
                  <a:lnTo>
                    <a:pt x="81406" y="1585849"/>
                  </a:lnTo>
                  <a:lnTo>
                    <a:pt x="53628" y="1553468"/>
                  </a:lnTo>
                  <a:lnTo>
                    <a:pt x="31025" y="1517057"/>
                  </a:lnTo>
                  <a:lnTo>
                    <a:pt x="14171" y="1477190"/>
                  </a:lnTo>
                  <a:lnTo>
                    <a:pt x="3638" y="1434440"/>
                  </a:lnTo>
                  <a:lnTo>
                    <a:pt x="0" y="1389380"/>
                  </a:lnTo>
                  <a:lnTo>
                    <a:pt x="0" y="277876"/>
                  </a:lnTo>
                  <a:close/>
                </a:path>
              </a:pathLst>
            </a:custGeom>
            <a:ln w="9525">
              <a:solidFill>
                <a:srgbClr val="000000"/>
              </a:solidFill>
            </a:ln>
          </p:spPr>
          <p:txBody>
            <a:bodyPr wrap="square" lIns="0" tIns="0" rIns="0" bIns="0" rtlCol="0"/>
            <a:lstStyle/>
            <a:p>
              <a:endParaRPr/>
            </a:p>
          </p:txBody>
        </p:sp>
      </p:grpSp>
      <p:graphicFrame>
        <p:nvGraphicFramePr>
          <p:cNvPr id="21" name="object 21"/>
          <p:cNvGraphicFramePr>
            <a:graphicFrameLocks noGrp="1"/>
          </p:cNvGraphicFramePr>
          <p:nvPr/>
        </p:nvGraphicFramePr>
        <p:xfrm>
          <a:off x="1837944" y="3902964"/>
          <a:ext cx="1452880" cy="1533525"/>
        </p:xfrm>
        <a:graphic>
          <a:graphicData uri="http://schemas.openxmlformats.org/drawingml/2006/table">
            <a:tbl>
              <a:tblPr firstRow="1" bandRow="1">
                <a:tableStyleId>{2D5ABB26-0587-4C30-8999-92F81FD0307C}</a:tableStyleId>
              </a:tblPr>
              <a:tblGrid>
                <a:gridCol w="304800">
                  <a:extLst>
                    <a:ext uri="{9D8B030D-6E8A-4147-A177-3AD203B41FA5}">
                      <a16:colId xmlns:a16="http://schemas.microsoft.com/office/drawing/2014/main" val="20000"/>
                    </a:ext>
                  </a:extLst>
                </a:gridCol>
                <a:gridCol w="298450">
                  <a:extLst>
                    <a:ext uri="{9D8B030D-6E8A-4147-A177-3AD203B41FA5}">
                      <a16:colId xmlns:a16="http://schemas.microsoft.com/office/drawing/2014/main" val="20001"/>
                    </a:ext>
                  </a:extLst>
                </a:gridCol>
                <a:gridCol w="295275">
                  <a:extLst>
                    <a:ext uri="{9D8B030D-6E8A-4147-A177-3AD203B41FA5}">
                      <a16:colId xmlns:a16="http://schemas.microsoft.com/office/drawing/2014/main" val="20002"/>
                    </a:ext>
                  </a:extLst>
                </a:gridCol>
                <a:gridCol w="327025">
                  <a:extLst>
                    <a:ext uri="{9D8B030D-6E8A-4147-A177-3AD203B41FA5}">
                      <a16:colId xmlns:a16="http://schemas.microsoft.com/office/drawing/2014/main" val="20003"/>
                    </a:ext>
                  </a:extLst>
                </a:gridCol>
                <a:gridCol w="224790">
                  <a:extLst>
                    <a:ext uri="{9D8B030D-6E8A-4147-A177-3AD203B41FA5}">
                      <a16:colId xmlns:a16="http://schemas.microsoft.com/office/drawing/2014/main" val="20004"/>
                    </a:ext>
                  </a:extLst>
                </a:gridCol>
              </a:tblGrid>
              <a:tr h="219456">
                <a:tc>
                  <a:txBody>
                    <a:bodyPr/>
                    <a:lstStyle/>
                    <a:p>
                      <a:pPr>
                        <a:lnSpc>
                          <a:spcPct val="100000"/>
                        </a:lnSpc>
                      </a:pPr>
                      <a:endParaRPr sz="1300">
                        <a:latin typeface="Times New Roman"/>
                        <a:cs typeface="Times New Roman"/>
                      </a:endParaRPr>
                    </a:p>
                  </a:txBody>
                  <a:tcPr marL="0" marR="0" marT="0" marB="0">
                    <a:lnR w="9525">
                      <a:solidFill>
                        <a:srgbClr val="000000"/>
                      </a:solidFill>
                      <a:prstDash val="solid"/>
                    </a:lnR>
                    <a:lnB w="9525">
                      <a:solidFill>
                        <a:srgbClr val="000000"/>
                      </a:solidFill>
                      <a:prstDash val="solid"/>
                    </a:lnB>
                  </a:tcPr>
                </a:tc>
                <a:tc>
                  <a:txBody>
                    <a:bodyPr/>
                    <a:lstStyle/>
                    <a:p>
                      <a:pPr>
                        <a:lnSpc>
                          <a:spcPct val="100000"/>
                        </a:lnSpc>
                      </a:pPr>
                      <a:endParaRPr sz="1300">
                        <a:latin typeface="Times New Roman"/>
                        <a:cs typeface="Times New Roman"/>
                      </a:endParaRPr>
                    </a:p>
                  </a:txBody>
                  <a:tcPr marL="0" marR="0" marT="0" marB="0">
                    <a:lnL w="9525">
                      <a:solidFill>
                        <a:srgbClr val="000000"/>
                      </a:solidFill>
                      <a:prstDash val="solid"/>
                    </a:lnL>
                    <a:lnR w="9525">
                      <a:solidFill>
                        <a:srgbClr val="000000"/>
                      </a:solidFill>
                      <a:prstDash val="solid"/>
                    </a:lnR>
                    <a:lnB w="9525">
                      <a:solidFill>
                        <a:srgbClr val="000000"/>
                      </a:solidFill>
                      <a:prstDash val="solid"/>
                    </a:lnB>
                  </a:tcPr>
                </a:tc>
                <a:tc>
                  <a:txBody>
                    <a:bodyPr/>
                    <a:lstStyle/>
                    <a:p>
                      <a:pPr>
                        <a:lnSpc>
                          <a:spcPct val="100000"/>
                        </a:lnSpc>
                      </a:pPr>
                      <a:endParaRPr sz="1300">
                        <a:latin typeface="Times New Roman"/>
                        <a:cs typeface="Times New Roman"/>
                      </a:endParaRPr>
                    </a:p>
                  </a:txBody>
                  <a:tcPr marL="0" marR="0" marT="0" marB="0">
                    <a:lnL w="9525">
                      <a:solidFill>
                        <a:srgbClr val="000000"/>
                      </a:solidFill>
                      <a:prstDash val="solid"/>
                    </a:lnL>
                    <a:lnR w="9525">
                      <a:solidFill>
                        <a:srgbClr val="000000"/>
                      </a:solidFill>
                      <a:prstDash val="solid"/>
                    </a:lnR>
                    <a:lnB w="9525">
                      <a:solidFill>
                        <a:srgbClr val="000000"/>
                      </a:solidFill>
                      <a:prstDash val="solid"/>
                    </a:lnB>
                  </a:tcPr>
                </a:tc>
                <a:tc>
                  <a:txBody>
                    <a:bodyPr/>
                    <a:lstStyle/>
                    <a:p>
                      <a:pPr marR="79375" algn="r">
                        <a:lnSpc>
                          <a:spcPts val="1590"/>
                        </a:lnSpc>
                        <a:spcBef>
                          <a:spcPts val="35"/>
                        </a:spcBef>
                      </a:pPr>
                      <a:r>
                        <a:rPr sz="1800" dirty="0">
                          <a:latin typeface="Comic Sans MS"/>
                          <a:cs typeface="Comic Sans MS"/>
                        </a:rPr>
                        <a:t>i</a:t>
                      </a:r>
                      <a:endParaRPr sz="1800">
                        <a:latin typeface="Comic Sans MS"/>
                        <a:cs typeface="Comic Sans MS"/>
                      </a:endParaRPr>
                    </a:p>
                  </a:txBody>
                  <a:tcPr marL="0" marR="0" marT="4445" marB="0">
                    <a:lnL w="9525">
                      <a:solidFill>
                        <a:srgbClr val="000000"/>
                      </a:solidFill>
                      <a:prstDash val="solid"/>
                    </a:lnL>
                    <a:lnR w="38100">
                      <a:solidFill>
                        <a:srgbClr val="FF0000"/>
                      </a:solidFill>
                      <a:prstDash val="solid"/>
                    </a:lnR>
                    <a:lnB w="9525">
                      <a:solidFill>
                        <a:srgbClr val="000000"/>
                      </a:solidFill>
                      <a:prstDash val="solid"/>
                    </a:lnB>
                  </a:tcPr>
                </a:tc>
                <a:tc>
                  <a:txBody>
                    <a:bodyPr/>
                    <a:lstStyle/>
                    <a:p>
                      <a:pPr>
                        <a:lnSpc>
                          <a:spcPct val="100000"/>
                        </a:lnSpc>
                      </a:pPr>
                      <a:endParaRPr sz="1300">
                        <a:latin typeface="Times New Roman"/>
                        <a:cs typeface="Times New Roman"/>
                      </a:endParaRPr>
                    </a:p>
                  </a:txBody>
                  <a:tcPr marL="0" marR="0" marT="0" marB="0">
                    <a:lnL w="38100">
                      <a:solidFill>
                        <a:srgbClr val="FF0000"/>
                      </a:solidFill>
                      <a:prstDash val="solid"/>
                    </a:lnL>
                    <a:lnB w="9525">
                      <a:solidFill>
                        <a:srgbClr val="000000"/>
                      </a:solidFill>
                      <a:prstDash val="solid"/>
                    </a:lnB>
                  </a:tcPr>
                </a:tc>
                <a:extLst>
                  <a:ext uri="{0D108BD9-81ED-4DB2-BD59-A6C34878D82A}">
                    <a16:rowId xmlns:a16="http://schemas.microsoft.com/office/drawing/2014/main" val="10000"/>
                  </a:ext>
                </a:extLst>
              </a:tr>
              <a:tr h="283463">
                <a:tc>
                  <a:txBody>
                    <a:bodyPr/>
                    <a:lstStyle/>
                    <a:p>
                      <a:pPr>
                        <a:lnSpc>
                          <a:spcPct val="100000"/>
                        </a:lnSpc>
                      </a:pPr>
                      <a:endParaRPr sz="1700">
                        <a:latin typeface="Times New Roman"/>
                        <a:cs typeface="Times New Roman"/>
                      </a:endParaRPr>
                    </a:p>
                  </a:txBody>
                  <a:tcPr marL="0" marR="0" marT="0" marB="0">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9525">
                      <a:solidFill>
                        <a:srgbClr val="000000"/>
                      </a:solidFill>
                      <a:prstDash val="solid"/>
                    </a:lnL>
                    <a:lnR w="38100">
                      <a:solidFill>
                        <a:srgbClr val="FF0000"/>
                      </a:solidFill>
                      <a:prstDash val="solid"/>
                    </a:lnR>
                    <a:lnT w="9525">
                      <a:solidFill>
                        <a:srgbClr val="000000"/>
                      </a:solidFill>
                      <a:prstDash val="solid"/>
                    </a:lnT>
                    <a:lnB w="9525">
                      <a:solidFill>
                        <a:srgbClr val="000000"/>
                      </a:solidFill>
                      <a:prstDash val="solid"/>
                    </a:lnB>
                  </a:tcPr>
                </a:tc>
                <a:tc>
                  <a:txBody>
                    <a:bodyPr/>
                    <a:lstStyle/>
                    <a:p>
                      <a:pPr marL="71755">
                        <a:lnSpc>
                          <a:spcPts val="1235"/>
                        </a:lnSpc>
                        <a:spcBef>
                          <a:spcPts val="894"/>
                        </a:spcBef>
                      </a:pPr>
                      <a:r>
                        <a:rPr sz="1800" dirty="0">
                          <a:latin typeface="Comic Sans MS"/>
                          <a:cs typeface="Comic Sans MS"/>
                        </a:rPr>
                        <a:t>h</a:t>
                      </a:r>
                      <a:endParaRPr sz="1800">
                        <a:latin typeface="Comic Sans MS"/>
                        <a:cs typeface="Comic Sans MS"/>
                      </a:endParaRPr>
                    </a:p>
                  </a:txBody>
                  <a:tcPr marL="0" marR="0" marT="113664" marB="0">
                    <a:lnL w="38100">
                      <a:solidFill>
                        <a:srgbClr val="FF0000"/>
                      </a:solidFill>
                      <a:prstDash val="solid"/>
                    </a:lnL>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262128">
                <a:tc>
                  <a:txBody>
                    <a:bodyPr/>
                    <a:lstStyle/>
                    <a:p>
                      <a:pPr>
                        <a:lnSpc>
                          <a:spcPct val="100000"/>
                        </a:lnSpc>
                      </a:pPr>
                      <a:endParaRPr sz="1600">
                        <a:latin typeface="Times New Roman"/>
                        <a:cs typeface="Times New Roman"/>
                      </a:endParaRPr>
                    </a:p>
                  </a:txBody>
                  <a:tcPr marL="0" marR="0" marT="0" marB="0">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60325" algn="r">
                        <a:lnSpc>
                          <a:spcPts val="1595"/>
                        </a:lnSpc>
                        <a:spcBef>
                          <a:spcPts val="365"/>
                        </a:spcBef>
                      </a:pPr>
                      <a:r>
                        <a:rPr sz="1800" dirty="0">
                          <a:latin typeface="Comic Sans MS"/>
                          <a:cs typeface="Comic Sans MS"/>
                        </a:rPr>
                        <a:t>g</a:t>
                      </a:r>
                      <a:endParaRPr sz="1800">
                        <a:latin typeface="Comic Sans MS"/>
                        <a:cs typeface="Comic Sans MS"/>
                      </a:endParaRPr>
                    </a:p>
                  </a:txBody>
                  <a:tcPr marL="0" marR="0" marT="46355" marB="0">
                    <a:lnL w="9525">
                      <a:solidFill>
                        <a:srgbClr val="000000"/>
                      </a:solidFill>
                      <a:prstDash val="solid"/>
                    </a:lnL>
                    <a:lnR w="38100">
                      <a:solidFill>
                        <a:srgbClr val="FF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38100">
                      <a:solidFill>
                        <a:srgbClr val="FF0000"/>
                      </a:solidFill>
                      <a:prstDash val="solid"/>
                    </a:lnL>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251460">
                <a:tc>
                  <a:txBody>
                    <a:bodyPr/>
                    <a:lstStyle/>
                    <a:p>
                      <a:pPr>
                        <a:lnSpc>
                          <a:spcPct val="100000"/>
                        </a:lnSpc>
                      </a:pPr>
                      <a:endParaRPr sz="1500">
                        <a:latin typeface="Times New Roman"/>
                        <a:cs typeface="Times New Roman"/>
                      </a:endParaRPr>
                    </a:p>
                  </a:txBody>
                  <a:tcPr marL="0" marR="0" marT="0" marB="0">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46050">
                        <a:lnSpc>
                          <a:spcPts val="1880"/>
                        </a:lnSpc>
                      </a:pPr>
                      <a:r>
                        <a:rPr sz="1800" dirty="0">
                          <a:latin typeface="Comic Sans MS"/>
                          <a:cs typeface="Comic Sans MS"/>
                        </a:rPr>
                        <a:t>d</a:t>
                      </a:r>
                      <a:endParaRPr sz="1800">
                        <a:latin typeface="Comic Sans MS"/>
                        <a:cs typeface="Comic Sans MS"/>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57480">
                        <a:lnSpc>
                          <a:spcPts val="1880"/>
                        </a:lnSpc>
                      </a:pPr>
                      <a:r>
                        <a:rPr sz="1800" dirty="0">
                          <a:latin typeface="Comic Sans MS"/>
                          <a:cs typeface="Comic Sans MS"/>
                        </a:rPr>
                        <a:t>e</a:t>
                      </a:r>
                      <a:endParaRPr sz="1800">
                        <a:latin typeface="Comic Sans MS"/>
                        <a:cs typeface="Comic Sans MS"/>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53975">
                      <a:solidFill>
                        <a:srgbClr val="FF0000"/>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000000"/>
                      </a:solidFill>
                      <a:prstDash val="solid"/>
                    </a:lnL>
                    <a:lnR w="38100">
                      <a:solidFill>
                        <a:srgbClr val="FF0000"/>
                      </a:solidFill>
                      <a:prstDash val="solid"/>
                    </a:lnR>
                    <a:lnT w="9525">
                      <a:solidFill>
                        <a:srgbClr val="000000"/>
                      </a:solidFill>
                      <a:prstDash val="solid"/>
                    </a:lnT>
                    <a:lnB w="53975">
                      <a:solidFill>
                        <a:srgbClr val="FF0000"/>
                      </a:solidFill>
                      <a:prstDash val="solid"/>
                    </a:lnB>
                  </a:tcPr>
                </a:tc>
                <a:tc>
                  <a:txBody>
                    <a:bodyPr/>
                    <a:lstStyle/>
                    <a:p>
                      <a:pPr marL="5715">
                        <a:lnSpc>
                          <a:spcPts val="890"/>
                        </a:lnSpc>
                        <a:spcBef>
                          <a:spcPts val="990"/>
                        </a:spcBef>
                      </a:pPr>
                      <a:r>
                        <a:rPr sz="1800" dirty="0">
                          <a:latin typeface="Comic Sans MS"/>
                          <a:cs typeface="Comic Sans MS"/>
                        </a:rPr>
                        <a:t>f</a:t>
                      </a:r>
                      <a:endParaRPr sz="1800">
                        <a:latin typeface="Comic Sans MS"/>
                        <a:cs typeface="Comic Sans MS"/>
                      </a:endParaRPr>
                    </a:p>
                  </a:txBody>
                  <a:tcPr marL="0" marR="0" marT="125730" marB="0">
                    <a:lnL w="38100">
                      <a:solidFill>
                        <a:srgbClr val="FF0000"/>
                      </a:solidFill>
                      <a:prstDash val="solid"/>
                    </a:lnL>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248411">
                <a:tc>
                  <a:txBody>
                    <a:bodyPr/>
                    <a:lstStyle/>
                    <a:p>
                      <a:pPr>
                        <a:lnSpc>
                          <a:spcPct val="100000"/>
                        </a:lnSpc>
                      </a:pPr>
                      <a:endParaRPr sz="1500">
                        <a:latin typeface="Times New Roman"/>
                        <a:cs typeface="Times New Roman"/>
                      </a:endParaRPr>
                    </a:p>
                  </a:txBody>
                  <a:tcPr marL="0" marR="0" marT="0" marB="0">
                    <a:lnR w="9525">
                      <a:solidFill>
                        <a:srgbClr val="000000"/>
                      </a:solidFill>
                      <a:prstDash val="solid"/>
                    </a:lnR>
                    <a:lnT w="9525">
                      <a:solidFill>
                        <a:srgbClr val="000000"/>
                      </a:solidFill>
                      <a:prstDash val="solid"/>
                    </a:lnT>
                    <a:lnB w="28575">
                      <a:solidFill>
                        <a:srgbClr val="FF0000"/>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000000"/>
                      </a:solidFill>
                      <a:prstDash val="solid"/>
                    </a:lnL>
                    <a:lnR w="28575">
                      <a:solidFill>
                        <a:srgbClr val="FF0000"/>
                      </a:solidFill>
                      <a:prstDash val="solid"/>
                    </a:lnR>
                    <a:lnT w="9525">
                      <a:solidFill>
                        <a:srgbClr val="000000"/>
                      </a:solidFill>
                      <a:prstDash val="solid"/>
                    </a:lnT>
                    <a:lnB w="28575">
                      <a:solidFill>
                        <a:srgbClr val="FF0000"/>
                      </a:solidFill>
                      <a:prstDash val="solid"/>
                    </a:lnB>
                  </a:tcPr>
                </a:tc>
                <a:tc>
                  <a:txBody>
                    <a:bodyPr/>
                    <a:lstStyle/>
                    <a:p>
                      <a:pPr>
                        <a:lnSpc>
                          <a:spcPct val="100000"/>
                        </a:lnSpc>
                      </a:pPr>
                      <a:endParaRPr sz="1500">
                        <a:latin typeface="Times New Roman"/>
                        <a:cs typeface="Times New Roman"/>
                      </a:endParaRPr>
                    </a:p>
                  </a:txBody>
                  <a:tcPr marL="0" marR="0" marT="0" marB="0">
                    <a:lnL w="28575">
                      <a:solidFill>
                        <a:srgbClr val="FF0000"/>
                      </a:solidFill>
                      <a:prstDash val="solid"/>
                    </a:lnL>
                    <a:lnR w="9525">
                      <a:solidFill>
                        <a:srgbClr val="000000"/>
                      </a:solidFill>
                      <a:prstDash val="solid"/>
                    </a:lnR>
                    <a:lnT w="53975">
                      <a:solidFill>
                        <a:srgbClr val="FF0000"/>
                      </a:solidFill>
                      <a:prstDash val="solid"/>
                    </a:lnT>
                    <a:lnB w="9525">
                      <a:solidFill>
                        <a:srgbClr val="000000"/>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000000"/>
                      </a:solidFill>
                      <a:prstDash val="solid"/>
                    </a:lnL>
                    <a:lnR w="9525">
                      <a:solidFill>
                        <a:srgbClr val="000000"/>
                      </a:solidFill>
                      <a:prstDash val="solid"/>
                    </a:lnR>
                    <a:lnT w="53975">
                      <a:solidFill>
                        <a:srgbClr val="FF0000"/>
                      </a:solidFill>
                      <a:prstDash val="solid"/>
                    </a:lnT>
                    <a:lnB w="9525">
                      <a:solidFill>
                        <a:srgbClr val="000000"/>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000000"/>
                      </a:solidFill>
                      <a:prstDash val="solid"/>
                    </a:lnL>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268224">
                <a:tc>
                  <a:txBody>
                    <a:bodyPr/>
                    <a:lstStyle/>
                    <a:p>
                      <a:pPr>
                        <a:lnSpc>
                          <a:spcPct val="100000"/>
                        </a:lnSpc>
                      </a:pPr>
                      <a:endParaRPr sz="1600">
                        <a:latin typeface="Times New Roman"/>
                        <a:cs typeface="Times New Roman"/>
                      </a:endParaRPr>
                    </a:p>
                  </a:txBody>
                  <a:tcPr marL="0" marR="0" marT="0" marB="0">
                    <a:lnR w="9525">
                      <a:solidFill>
                        <a:srgbClr val="000000"/>
                      </a:solidFill>
                      <a:prstDash val="solid"/>
                    </a:lnR>
                    <a:lnT w="28575">
                      <a:solidFill>
                        <a:srgbClr val="FF0000"/>
                      </a:solidFill>
                      <a:prstDash val="solid"/>
                    </a:lnT>
                  </a:tcPr>
                </a:tc>
                <a:tc>
                  <a:txBody>
                    <a:bodyPr/>
                    <a:lstStyle/>
                    <a:p>
                      <a:pPr marL="16510">
                        <a:lnSpc>
                          <a:spcPts val="2010"/>
                        </a:lnSpc>
                      </a:pPr>
                      <a:r>
                        <a:rPr sz="1800" dirty="0">
                          <a:latin typeface="Comic Sans MS"/>
                          <a:cs typeface="Comic Sans MS"/>
                        </a:rPr>
                        <a:t>b</a:t>
                      </a:r>
                      <a:endParaRPr sz="1800">
                        <a:latin typeface="Comic Sans MS"/>
                        <a:cs typeface="Comic Sans MS"/>
                      </a:endParaRPr>
                    </a:p>
                  </a:txBody>
                  <a:tcPr marL="0" marR="0" marT="0" marB="0">
                    <a:lnL w="9525">
                      <a:solidFill>
                        <a:srgbClr val="000000"/>
                      </a:solidFill>
                      <a:prstDash val="solid"/>
                    </a:lnL>
                    <a:lnR w="9525">
                      <a:solidFill>
                        <a:srgbClr val="000000"/>
                      </a:solidFill>
                      <a:prstDash val="solid"/>
                    </a:lnR>
                    <a:lnT w="28575">
                      <a:solidFill>
                        <a:srgbClr val="FF0000"/>
                      </a:solidFill>
                      <a:prstDash val="solid"/>
                    </a:lnT>
                  </a:tcPr>
                </a:tc>
                <a:tc>
                  <a:txBody>
                    <a:bodyPr/>
                    <a:lstStyle/>
                    <a:p>
                      <a:pPr marL="17145">
                        <a:lnSpc>
                          <a:spcPts val="2010"/>
                        </a:lnSpc>
                      </a:pPr>
                      <a:r>
                        <a:rPr sz="1800" dirty="0">
                          <a:latin typeface="Comic Sans MS"/>
                          <a:cs typeface="Comic Sans MS"/>
                        </a:rPr>
                        <a:t>c</a:t>
                      </a:r>
                      <a:endParaRPr sz="1800">
                        <a:latin typeface="Comic Sans MS"/>
                        <a:cs typeface="Comic Sans MS"/>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tcPr>
                </a:tc>
                <a:tc>
                  <a:txBody>
                    <a:bodyPr/>
                    <a:lstStyle/>
                    <a:p>
                      <a:pPr>
                        <a:lnSpc>
                          <a:spcPct val="100000"/>
                        </a:lnSpc>
                      </a:pPr>
                      <a:endParaRPr sz="16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tcPr>
                </a:tc>
                <a:tc>
                  <a:txBody>
                    <a:bodyPr/>
                    <a:lstStyle/>
                    <a:p>
                      <a:pPr>
                        <a:lnSpc>
                          <a:spcPct val="100000"/>
                        </a:lnSpc>
                      </a:pPr>
                      <a:endParaRPr sz="1600">
                        <a:latin typeface="Times New Roman"/>
                        <a:cs typeface="Times New Roman"/>
                      </a:endParaRPr>
                    </a:p>
                  </a:txBody>
                  <a:tcPr marL="0" marR="0" marT="0" marB="0">
                    <a:lnL w="9525">
                      <a:solidFill>
                        <a:srgbClr val="000000"/>
                      </a:solidFill>
                      <a:prstDash val="solid"/>
                    </a:lnL>
                    <a:lnT w="9525">
                      <a:solidFill>
                        <a:srgbClr val="000000"/>
                      </a:solidFill>
                      <a:prstDash val="solid"/>
                    </a:lnT>
                  </a:tcPr>
                </a:tc>
                <a:extLst>
                  <a:ext uri="{0D108BD9-81ED-4DB2-BD59-A6C34878D82A}">
                    <a16:rowId xmlns:a16="http://schemas.microsoft.com/office/drawing/2014/main" val="10005"/>
                  </a:ext>
                </a:extLst>
              </a:tr>
            </a:tbl>
          </a:graphicData>
        </a:graphic>
      </p:graphicFrame>
      <p:sp>
        <p:nvSpPr>
          <p:cNvPr id="22" name="object 22"/>
          <p:cNvSpPr/>
          <p:nvPr/>
        </p:nvSpPr>
        <p:spPr>
          <a:xfrm>
            <a:off x="3644646" y="4060697"/>
            <a:ext cx="1196340" cy="1073150"/>
          </a:xfrm>
          <a:custGeom>
            <a:avLst/>
            <a:gdLst/>
            <a:ahLst/>
            <a:cxnLst/>
            <a:rect l="l" t="t" r="r" b="b"/>
            <a:pathLst>
              <a:path w="1196339" h="1073150">
                <a:moveTo>
                  <a:pt x="0" y="1072895"/>
                </a:moveTo>
                <a:lnTo>
                  <a:pt x="565403" y="1072895"/>
                </a:lnTo>
              </a:path>
              <a:path w="1196339" h="1073150">
                <a:moveTo>
                  <a:pt x="573024" y="818388"/>
                </a:moveTo>
                <a:lnTo>
                  <a:pt x="1196339" y="804671"/>
                </a:lnTo>
              </a:path>
              <a:path w="1196339" h="1073150">
                <a:moveTo>
                  <a:pt x="1188719" y="798576"/>
                </a:moveTo>
                <a:lnTo>
                  <a:pt x="1187195" y="0"/>
                </a:lnTo>
              </a:path>
              <a:path w="1196339" h="1073150">
                <a:moveTo>
                  <a:pt x="571500" y="1051559"/>
                </a:moveTo>
                <a:lnTo>
                  <a:pt x="571500" y="819912"/>
                </a:lnTo>
              </a:path>
            </a:pathLst>
          </a:custGeom>
          <a:ln w="25400">
            <a:solidFill>
              <a:srgbClr val="FF0000"/>
            </a:solidFill>
          </a:ln>
        </p:spPr>
        <p:txBody>
          <a:bodyPr wrap="square" lIns="0" tIns="0" rIns="0" bIns="0" rtlCol="0"/>
          <a:lstStyle/>
          <a:p>
            <a:endParaRPr/>
          </a:p>
        </p:txBody>
      </p:sp>
      <p:sp>
        <p:nvSpPr>
          <p:cNvPr id="23" name="object 23"/>
          <p:cNvSpPr txBox="1"/>
          <p:nvPr/>
        </p:nvSpPr>
        <p:spPr>
          <a:xfrm>
            <a:off x="4243832" y="5047869"/>
            <a:ext cx="14287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omic Sans MS"/>
                <a:cs typeface="Comic Sans MS"/>
              </a:rPr>
              <a:t>c</a:t>
            </a:r>
            <a:endParaRPr sz="1800">
              <a:latin typeface="Comic Sans MS"/>
              <a:cs typeface="Comic Sans MS"/>
            </a:endParaRPr>
          </a:p>
        </p:txBody>
      </p:sp>
      <p:sp>
        <p:nvSpPr>
          <p:cNvPr id="30" name="object 30"/>
          <p:cNvSpPr txBox="1"/>
          <p:nvPr/>
        </p:nvSpPr>
        <p:spPr>
          <a:xfrm>
            <a:off x="916939" y="6464909"/>
            <a:ext cx="1403985" cy="177800"/>
          </a:xfrm>
          <a:prstGeom prst="rect">
            <a:avLst/>
          </a:prstGeom>
        </p:spPr>
        <p:txBody>
          <a:bodyPr vert="horz" wrap="square" lIns="0" tIns="0" rIns="0" bIns="0" rtlCol="0">
            <a:spAutoFit/>
          </a:bodyPr>
          <a:lstStyle/>
          <a:p>
            <a:pPr marL="12700">
              <a:lnSpc>
                <a:spcPts val="1240"/>
              </a:lnSpc>
            </a:pPr>
            <a:r>
              <a:rPr sz="1200" dirty="0">
                <a:solidFill>
                  <a:srgbClr val="888888"/>
                </a:solidFill>
                <a:latin typeface="Calibri"/>
                <a:cs typeface="Calibri"/>
              </a:rPr>
              <a:t>10/24/2020 12:38</a:t>
            </a:r>
            <a:r>
              <a:rPr sz="1200" spc="-65" dirty="0">
                <a:solidFill>
                  <a:srgbClr val="888888"/>
                </a:solidFill>
                <a:latin typeface="Calibri"/>
                <a:cs typeface="Calibri"/>
              </a:rPr>
              <a:t> </a:t>
            </a:r>
            <a:r>
              <a:rPr sz="1200" dirty="0">
                <a:solidFill>
                  <a:srgbClr val="888888"/>
                </a:solidFill>
                <a:latin typeface="Calibri"/>
                <a:cs typeface="Calibri"/>
              </a:rPr>
              <a:t>AM</a:t>
            </a:r>
            <a:endParaRPr sz="1200">
              <a:latin typeface="Calibri"/>
              <a:cs typeface="Calibri"/>
            </a:endParaRPr>
          </a:p>
        </p:txBody>
      </p:sp>
      <p:sp>
        <p:nvSpPr>
          <p:cNvPr id="31" name="object 31"/>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304</a:t>
            </a:fld>
            <a:endParaRPr dirty="0"/>
          </a:p>
        </p:txBody>
      </p:sp>
      <p:sp>
        <p:nvSpPr>
          <p:cNvPr id="24" name="object 24"/>
          <p:cNvSpPr txBox="1"/>
          <p:nvPr/>
        </p:nvSpPr>
        <p:spPr>
          <a:xfrm>
            <a:off x="4064253" y="4636770"/>
            <a:ext cx="16002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omic Sans MS"/>
                <a:cs typeface="Comic Sans MS"/>
              </a:rPr>
              <a:t>d</a:t>
            </a:r>
            <a:endParaRPr sz="1800">
              <a:latin typeface="Comic Sans MS"/>
              <a:cs typeface="Comic Sans MS"/>
            </a:endParaRPr>
          </a:p>
        </p:txBody>
      </p:sp>
      <p:sp>
        <p:nvSpPr>
          <p:cNvPr id="25" name="object 25"/>
          <p:cNvSpPr txBox="1"/>
          <p:nvPr/>
        </p:nvSpPr>
        <p:spPr>
          <a:xfrm>
            <a:off x="4839080" y="4774819"/>
            <a:ext cx="14160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omic Sans MS"/>
                <a:cs typeface="Comic Sans MS"/>
              </a:rPr>
              <a:t>f</a:t>
            </a:r>
            <a:endParaRPr sz="1800">
              <a:latin typeface="Comic Sans MS"/>
              <a:cs typeface="Comic Sans MS"/>
            </a:endParaRPr>
          </a:p>
        </p:txBody>
      </p:sp>
      <p:sp>
        <p:nvSpPr>
          <p:cNvPr id="26" name="object 26"/>
          <p:cNvSpPr txBox="1"/>
          <p:nvPr/>
        </p:nvSpPr>
        <p:spPr>
          <a:xfrm>
            <a:off x="4683633" y="3850640"/>
            <a:ext cx="895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omic Sans MS"/>
                <a:cs typeface="Comic Sans MS"/>
              </a:rPr>
              <a:t>i</a:t>
            </a:r>
            <a:endParaRPr sz="1800">
              <a:latin typeface="Comic Sans MS"/>
              <a:cs typeface="Comic Sans MS"/>
            </a:endParaRPr>
          </a:p>
        </p:txBody>
      </p:sp>
      <p:sp>
        <p:nvSpPr>
          <p:cNvPr id="27" name="object 27"/>
          <p:cNvSpPr txBox="1"/>
          <p:nvPr/>
        </p:nvSpPr>
        <p:spPr>
          <a:xfrm>
            <a:off x="4466082" y="4853762"/>
            <a:ext cx="151130"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Comic Sans MS"/>
                <a:cs typeface="Comic Sans MS"/>
              </a:rPr>
              <a:t>e</a:t>
            </a:r>
            <a:endParaRPr sz="1800">
              <a:latin typeface="Comic Sans MS"/>
              <a:cs typeface="Comic Sans MS"/>
            </a:endParaRPr>
          </a:p>
        </p:txBody>
      </p:sp>
      <p:sp>
        <p:nvSpPr>
          <p:cNvPr id="28" name="object 28"/>
          <p:cNvSpPr txBox="1"/>
          <p:nvPr/>
        </p:nvSpPr>
        <p:spPr>
          <a:xfrm>
            <a:off x="3545078" y="5071617"/>
            <a:ext cx="506095" cy="299720"/>
          </a:xfrm>
          <a:prstGeom prst="rect">
            <a:avLst/>
          </a:prstGeom>
        </p:spPr>
        <p:txBody>
          <a:bodyPr vert="horz" wrap="square" lIns="0" tIns="12700" rIns="0" bIns="0" rtlCol="0">
            <a:spAutoFit/>
          </a:bodyPr>
          <a:lstStyle/>
          <a:p>
            <a:pPr marL="38100">
              <a:lnSpc>
                <a:spcPct val="100000"/>
              </a:lnSpc>
              <a:spcBef>
                <a:spcPts val="100"/>
              </a:spcBef>
              <a:tabLst>
                <a:tab pos="331470" algn="l"/>
              </a:tabLst>
            </a:pPr>
            <a:r>
              <a:rPr sz="1800" dirty="0">
                <a:latin typeface="Comic Sans MS"/>
                <a:cs typeface="Comic Sans MS"/>
              </a:rPr>
              <a:t>a	</a:t>
            </a:r>
            <a:r>
              <a:rPr sz="2700" baseline="-16975" dirty="0">
                <a:latin typeface="Comic Sans MS"/>
                <a:cs typeface="Comic Sans MS"/>
              </a:rPr>
              <a:t>b</a:t>
            </a:r>
            <a:endParaRPr sz="2700" baseline="-16975">
              <a:latin typeface="Comic Sans MS"/>
              <a:cs typeface="Comic Sans MS"/>
            </a:endParaRPr>
          </a:p>
        </p:txBody>
      </p:sp>
      <p:sp>
        <p:nvSpPr>
          <p:cNvPr id="29" name="object 29"/>
          <p:cNvSpPr txBox="1"/>
          <p:nvPr/>
        </p:nvSpPr>
        <p:spPr>
          <a:xfrm>
            <a:off x="4670805" y="4201109"/>
            <a:ext cx="326390" cy="553085"/>
          </a:xfrm>
          <a:prstGeom prst="rect">
            <a:avLst/>
          </a:prstGeom>
        </p:spPr>
        <p:txBody>
          <a:bodyPr vert="horz" wrap="square" lIns="0" tIns="12700" rIns="0" bIns="0" rtlCol="0">
            <a:spAutoFit/>
          </a:bodyPr>
          <a:lstStyle/>
          <a:p>
            <a:pPr marL="12700">
              <a:lnSpc>
                <a:spcPts val="2075"/>
              </a:lnSpc>
              <a:spcBef>
                <a:spcPts val="100"/>
              </a:spcBef>
            </a:pPr>
            <a:r>
              <a:rPr sz="1800" dirty="0">
                <a:latin typeface="Comic Sans MS"/>
                <a:cs typeface="Comic Sans MS"/>
              </a:rPr>
              <a:t>h</a:t>
            </a:r>
            <a:endParaRPr sz="1800">
              <a:latin typeface="Comic Sans MS"/>
              <a:cs typeface="Comic Sans MS"/>
            </a:endParaRPr>
          </a:p>
          <a:p>
            <a:pPr marL="191770">
              <a:lnSpc>
                <a:spcPts val="2075"/>
              </a:lnSpc>
            </a:pPr>
            <a:r>
              <a:rPr sz="1800" dirty="0">
                <a:latin typeface="Comic Sans MS"/>
                <a:cs typeface="Comic Sans MS"/>
              </a:rPr>
              <a:t>g</a:t>
            </a:r>
            <a:endParaRPr sz="1800">
              <a:latin typeface="Comic Sans MS"/>
              <a:cs typeface="Comic Sans MS"/>
            </a:endParaRPr>
          </a:p>
        </p:txBody>
      </p:sp>
    </p:spTree>
    <p:extLst>
      <p:ext uri="{BB962C8B-B14F-4D97-AF65-F5344CB8AC3E}">
        <p14:creationId xmlns:p14="http://schemas.microsoft.com/office/powerpoint/2010/main" val="67928557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916939" y="6464909"/>
            <a:ext cx="1403985" cy="177800"/>
          </a:xfrm>
          <a:prstGeom prst="rect">
            <a:avLst/>
          </a:prstGeom>
        </p:spPr>
        <p:txBody>
          <a:bodyPr vert="horz" wrap="square" lIns="0" tIns="0" rIns="0" bIns="0" rtlCol="0">
            <a:spAutoFit/>
          </a:bodyPr>
          <a:lstStyle/>
          <a:p>
            <a:pPr marL="12700">
              <a:lnSpc>
                <a:spcPts val="1240"/>
              </a:lnSpc>
            </a:pPr>
            <a:r>
              <a:rPr sz="1200" dirty="0">
                <a:solidFill>
                  <a:srgbClr val="888888"/>
                </a:solidFill>
                <a:latin typeface="Calibri"/>
                <a:cs typeface="Calibri"/>
              </a:rPr>
              <a:t>10/24/2020 12:38</a:t>
            </a:r>
            <a:r>
              <a:rPr sz="1200" spc="-65" dirty="0">
                <a:solidFill>
                  <a:srgbClr val="888888"/>
                </a:solidFill>
                <a:latin typeface="Calibri"/>
                <a:cs typeface="Calibri"/>
              </a:rPr>
              <a:t> </a:t>
            </a:r>
            <a:r>
              <a:rPr sz="1200" dirty="0">
                <a:solidFill>
                  <a:srgbClr val="888888"/>
                </a:solidFill>
                <a:latin typeface="Calibri"/>
                <a:cs typeface="Calibri"/>
              </a:rPr>
              <a:t>AM</a:t>
            </a:r>
            <a:endParaRPr sz="1200">
              <a:latin typeface="Calibri"/>
              <a:cs typeface="Calibri"/>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305</a:t>
            </a:fld>
            <a:endParaRPr dirty="0"/>
          </a:p>
        </p:txBody>
      </p:sp>
      <p:sp>
        <p:nvSpPr>
          <p:cNvPr id="2" name="object 2"/>
          <p:cNvSpPr txBox="1">
            <a:spLocks noGrp="1"/>
          </p:cNvSpPr>
          <p:nvPr>
            <p:ph type="title"/>
          </p:nvPr>
        </p:nvSpPr>
        <p:spPr>
          <a:xfrm>
            <a:off x="3152394" y="428955"/>
            <a:ext cx="3745865" cy="514350"/>
          </a:xfrm>
          <a:prstGeom prst="rect">
            <a:avLst/>
          </a:prstGeom>
        </p:spPr>
        <p:txBody>
          <a:bodyPr vert="horz" wrap="square" lIns="0" tIns="13335" rIns="0" bIns="0" rtlCol="0">
            <a:spAutoFit/>
          </a:bodyPr>
          <a:lstStyle/>
          <a:p>
            <a:pPr marL="12700">
              <a:lnSpc>
                <a:spcPct val="100000"/>
              </a:lnSpc>
              <a:spcBef>
                <a:spcPts val="105"/>
              </a:spcBef>
            </a:pPr>
            <a:r>
              <a:rPr sz="3200" b="1" spc="-5" dirty="0">
                <a:solidFill>
                  <a:srgbClr val="006600"/>
                </a:solidFill>
                <a:latin typeface="Comic Sans MS"/>
                <a:cs typeface="Comic Sans MS"/>
              </a:rPr>
              <a:t>Genetic</a:t>
            </a:r>
            <a:r>
              <a:rPr sz="3200" b="1" spc="-55" dirty="0">
                <a:solidFill>
                  <a:srgbClr val="006600"/>
                </a:solidFill>
                <a:latin typeface="Comic Sans MS"/>
                <a:cs typeface="Comic Sans MS"/>
              </a:rPr>
              <a:t> </a:t>
            </a:r>
            <a:r>
              <a:rPr sz="3200" b="1" spc="-5" dirty="0">
                <a:solidFill>
                  <a:srgbClr val="006600"/>
                </a:solidFill>
                <a:latin typeface="Comic Sans MS"/>
                <a:cs typeface="Comic Sans MS"/>
              </a:rPr>
              <a:t>Algorithms</a:t>
            </a:r>
            <a:endParaRPr sz="3200">
              <a:latin typeface="Comic Sans MS"/>
              <a:cs typeface="Comic Sans MS"/>
            </a:endParaRPr>
          </a:p>
        </p:txBody>
      </p:sp>
      <p:sp>
        <p:nvSpPr>
          <p:cNvPr id="3" name="object 3"/>
          <p:cNvSpPr txBox="1"/>
          <p:nvPr/>
        </p:nvSpPr>
        <p:spPr>
          <a:xfrm>
            <a:off x="1948433" y="1986229"/>
            <a:ext cx="4540250" cy="2896235"/>
          </a:xfrm>
          <a:prstGeom prst="rect">
            <a:avLst/>
          </a:prstGeom>
        </p:spPr>
        <p:txBody>
          <a:bodyPr vert="horz" wrap="square" lIns="0" tIns="12700" rIns="0" bIns="0" rtlCol="0">
            <a:spAutoFit/>
          </a:bodyPr>
          <a:lstStyle/>
          <a:p>
            <a:pPr marL="20320">
              <a:lnSpc>
                <a:spcPct val="100000"/>
              </a:lnSpc>
              <a:spcBef>
                <a:spcPts val="100"/>
              </a:spcBef>
            </a:pPr>
            <a:r>
              <a:rPr sz="1800" b="1" dirty="0">
                <a:solidFill>
                  <a:srgbClr val="9966FF"/>
                </a:solidFill>
                <a:latin typeface="Comic Sans MS"/>
                <a:cs typeface="Comic Sans MS"/>
              </a:rPr>
              <a:t>Generation of </a:t>
            </a:r>
            <a:r>
              <a:rPr sz="1800" b="1" spc="-5" dirty="0">
                <a:solidFill>
                  <a:srgbClr val="9966FF"/>
                </a:solidFill>
                <a:latin typeface="Comic Sans MS"/>
                <a:cs typeface="Comic Sans MS"/>
              </a:rPr>
              <a:t>initial</a:t>
            </a:r>
            <a:r>
              <a:rPr sz="1800" b="1" spc="-75" dirty="0">
                <a:solidFill>
                  <a:srgbClr val="9966FF"/>
                </a:solidFill>
                <a:latin typeface="Comic Sans MS"/>
                <a:cs typeface="Comic Sans MS"/>
              </a:rPr>
              <a:t> </a:t>
            </a:r>
            <a:r>
              <a:rPr sz="1800" b="1" spc="-5" dirty="0">
                <a:solidFill>
                  <a:srgbClr val="9966FF"/>
                </a:solidFill>
                <a:latin typeface="Comic Sans MS"/>
                <a:cs typeface="Comic Sans MS"/>
              </a:rPr>
              <a:t>population</a:t>
            </a:r>
            <a:endParaRPr sz="1800">
              <a:latin typeface="Comic Sans MS"/>
              <a:cs typeface="Comic Sans MS"/>
            </a:endParaRPr>
          </a:p>
          <a:p>
            <a:pPr>
              <a:lnSpc>
                <a:spcPct val="100000"/>
              </a:lnSpc>
              <a:spcBef>
                <a:spcPts val="35"/>
              </a:spcBef>
            </a:pPr>
            <a:endParaRPr sz="2400">
              <a:latin typeface="Comic Sans MS"/>
              <a:cs typeface="Comic Sans MS"/>
            </a:endParaRPr>
          </a:p>
          <a:p>
            <a:pPr marL="13970">
              <a:lnSpc>
                <a:spcPct val="100000"/>
              </a:lnSpc>
            </a:pPr>
            <a:r>
              <a:rPr sz="1800" b="1" spc="-5" dirty="0">
                <a:solidFill>
                  <a:srgbClr val="9966FF"/>
                </a:solidFill>
                <a:latin typeface="Comic Sans MS"/>
                <a:cs typeface="Comic Sans MS"/>
              </a:rPr>
              <a:t>Evaluation</a:t>
            </a:r>
            <a:endParaRPr sz="1800">
              <a:latin typeface="Comic Sans MS"/>
              <a:cs typeface="Comic Sans MS"/>
            </a:endParaRPr>
          </a:p>
          <a:p>
            <a:pPr>
              <a:lnSpc>
                <a:spcPct val="100000"/>
              </a:lnSpc>
            </a:pPr>
            <a:endParaRPr sz="2800">
              <a:latin typeface="Comic Sans MS"/>
              <a:cs typeface="Comic Sans MS"/>
            </a:endParaRPr>
          </a:p>
          <a:p>
            <a:pPr marL="12700">
              <a:lnSpc>
                <a:spcPct val="100000"/>
              </a:lnSpc>
              <a:spcBef>
                <a:spcPts val="5"/>
              </a:spcBef>
            </a:pPr>
            <a:r>
              <a:rPr sz="1800" b="1" spc="-5" dirty="0">
                <a:solidFill>
                  <a:srgbClr val="9966FF"/>
                </a:solidFill>
                <a:latin typeface="Comic Sans MS"/>
                <a:cs typeface="Comic Sans MS"/>
              </a:rPr>
              <a:t>Selection (Reproduction</a:t>
            </a:r>
            <a:r>
              <a:rPr sz="1800" b="1" spc="-15" dirty="0">
                <a:solidFill>
                  <a:srgbClr val="9966FF"/>
                </a:solidFill>
                <a:latin typeface="Comic Sans MS"/>
                <a:cs typeface="Comic Sans MS"/>
              </a:rPr>
              <a:t> </a:t>
            </a:r>
            <a:r>
              <a:rPr sz="1800" b="1" spc="-5" dirty="0">
                <a:solidFill>
                  <a:srgbClr val="9966FF"/>
                </a:solidFill>
                <a:latin typeface="Comic Sans MS"/>
                <a:cs typeface="Comic Sans MS"/>
              </a:rPr>
              <a:t>operation)</a:t>
            </a:r>
            <a:endParaRPr sz="1800">
              <a:latin typeface="Comic Sans MS"/>
              <a:cs typeface="Comic Sans MS"/>
            </a:endParaRPr>
          </a:p>
          <a:p>
            <a:pPr>
              <a:lnSpc>
                <a:spcPct val="100000"/>
              </a:lnSpc>
              <a:spcBef>
                <a:spcPts val="50"/>
              </a:spcBef>
            </a:pPr>
            <a:endParaRPr sz="3200">
              <a:latin typeface="Comic Sans MS"/>
              <a:cs typeface="Comic Sans MS"/>
            </a:endParaRPr>
          </a:p>
          <a:p>
            <a:pPr marL="19050">
              <a:lnSpc>
                <a:spcPct val="100000"/>
              </a:lnSpc>
              <a:spcBef>
                <a:spcPts val="5"/>
              </a:spcBef>
            </a:pPr>
            <a:r>
              <a:rPr sz="1800" b="1" dirty="0">
                <a:solidFill>
                  <a:srgbClr val="9966FF"/>
                </a:solidFill>
                <a:latin typeface="Comic Sans MS"/>
                <a:cs typeface="Comic Sans MS"/>
              </a:rPr>
              <a:t>Exchange </a:t>
            </a:r>
            <a:r>
              <a:rPr sz="1800" b="1" spc="-5" dirty="0">
                <a:solidFill>
                  <a:srgbClr val="9966FF"/>
                </a:solidFill>
                <a:latin typeface="Comic Sans MS"/>
                <a:cs typeface="Comic Sans MS"/>
              </a:rPr>
              <a:t>characteristics to develop</a:t>
            </a:r>
            <a:r>
              <a:rPr sz="1800" b="1" spc="-50" dirty="0">
                <a:solidFill>
                  <a:srgbClr val="9966FF"/>
                </a:solidFill>
                <a:latin typeface="Comic Sans MS"/>
                <a:cs typeface="Comic Sans MS"/>
              </a:rPr>
              <a:t> </a:t>
            </a:r>
            <a:r>
              <a:rPr sz="1800" b="1" spc="-5" dirty="0">
                <a:solidFill>
                  <a:srgbClr val="9966FF"/>
                </a:solidFill>
                <a:latin typeface="Comic Sans MS"/>
                <a:cs typeface="Comic Sans MS"/>
              </a:rPr>
              <a:t>new</a:t>
            </a:r>
            <a:endParaRPr sz="1800">
              <a:latin typeface="Comic Sans MS"/>
              <a:cs typeface="Comic Sans MS"/>
            </a:endParaRPr>
          </a:p>
          <a:p>
            <a:pPr marL="19050">
              <a:lnSpc>
                <a:spcPct val="100000"/>
              </a:lnSpc>
            </a:pPr>
            <a:r>
              <a:rPr sz="1800" b="1" spc="-5" dirty="0">
                <a:solidFill>
                  <a:srgbClr val="9966FF"/>
                </a:solidFill>
                <a:latin typeface="Comic Sans MS"/>
                <a:cs typeface="Comic Sans MS"/>
              </a:rPr>
              <a:t>individuals (Crossover</a:t>
            </a:r>
            <a:r>
              <a:rPr sz="1800" b="1" spc="-40" dirty="0">
                <a:solidFill>
                  <a:srgbClr val="9966FF"/>
                </a:solidFill>
                <a:latin typeface="Comic Sans MS"/>
                <a:cs typeface="Comic Sans MS"/>
              </a:rPr>
              <a:t> </a:t>
            </a:r>
            <a:r>
              <a:rPr sz="1800" b="1" dirty="0">
                <a:solidFill>
                  <a:srgbClr val="9966FF"/>
                </a:solidFill>
                <a:latin typeface="Comic Sans MS"/>
                <a:cs typeface="Comic Sans MS"/>
              </a:rPr>
              <a:t>operation)</a:t>
            </a:r>
            <a:endParaRPr sz="1800">
              <a:latin typeface="Comic Sans MS"/>
              <a:cs typeface="Comic Sans MS"/>
            </a:endParaRPr>
          </a:p>
        </p:txBody>
      </p:sp>
      <p:sp>
        <p:nvSpPr>
          <p:cNvPr id="4" name="object 4"/>
          <p:cNvSpPr txBox="1"/>
          <p:nvPr/>
        </p:nvSpPr>
        <p:spPr>
          <a:xfrm>
            <a:off x="1302258" y="1302258"/>
            <a:ext cx="1317625"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Comic Sans MS"/>
                <a:cs typeface="Comic Sans MS"/>
              </a:rPr>
              <a:t>Basic</a:t>
            </a:r>
            <a:r>
              <a:rPr sz="1800" b="1" spc="-80" dirty="0">
                <a:latin typeface="Comic Sans MS"/>
                <a:cs typeface="Comic Sans MS"/>
              </a:rPr>
              <a:t> </a:t>
            </a:r>
            <a:r>
              <a:rPr sz="1800" b="1" spc="-5" dirty="0">
                <a:latin typeface="Comic Sans MS"/>
                <a:cs typeface="Comic Sans MS"/>
              </a:rPr>
              <a:t>Tasks</a:t>
            </a:r>
            <a:endParaRPr sz="1800">
              <a:latin typeface="Comic Sans MS"/>
              <a:cs typeface="Comic Sans MS"/>
            </a:endParaRPr>
          </a:p>
        </p:txBody>
      </p:sp>
      <p:sp>
        <p:nvSpPr>
          <p:cNvPr id="5" name="object 5"/>
          <p:cNvSpPr txBox="1"/>
          <p:nvPr/>
        </p:nvSpPr>
        <p:spPr>
          <a:xfrm>
            <a:off x="1977008" y="5563920"/>
            <a:ext cx="4575175" cy="574040"/>
          </a:xfrm>
          <a:prstGeom prst="rect">
            <a:avLst/>
          </a:prstGeom>
        </p:spPr>
        <p:txBody>
          <a:bodyPr vert="horz" wrap="square" lIns="0" tIns="12700" rIns="0" bIns="0" rtlCol="0">
            <a:spAutoFit/>
          </a:bodyPr>
          <a:lstStyle/>
          <a:p>
            <a:pPr marL="12700" marR="5080">
              <a:lnSpc>
                <a:spcPct val="100000"/>
              </a:lnSpc>
              <a:spcBef>
                <a:spcPts val="100"/>
              </a:spcBef>
            </a:pPr>
            <a:r>
              <a:rPr sz="1800" b="1" spc="-5" dirty="0">
                <a:solidFill>
                  <a:srgbClr val="9966FF"/>
                </a:solidFill>
                <a:latin typeface="Comic Sans MS"/>
                <a:cs typeface="Comic Sans MS"/>
              </a:rPr>
              <a:t>Arbitrarily modify characteristics in new  individuals (Mutation</a:t>
            </a:r>
            <a:r>
              <a:rPr sz="1800" b="1" spc="-35" dirty="0">
                <a:solidFill>
                  <a:srgbClr val="9966FF"/>
                </a:solidFill>
                <a:latin typeface="Comic Sans MS"/>
                <a:cs typeface="Comic Sans MS"/>
              </a:rPr>
              <a:t> </a:t>
            </a:r>
            <a:r>
              <a:rPr sz="1800" b="1" dirty="0">
                <a:solidFill>
                  <a:srgbClr val="9966FF"/>
                </a:solidFill>
                <a:latin typeface="Comic Sans MS"/>
                <a:cs typeface="Comic Sans MS"/>
              </a:rPr>
              <a:t>operation)</a:t>
            </a:r>
            <a:endParaRPr sz="1800">
              <a:latin typeface="Comic Sans MS"/>
              <a:cs typeface="Comic Sans MS"/>
            </a:endParaRPr>
          </a:p>
        </p:txBody>
      </p:sp>
    </p:spTree>
    <p:extLst>
      <p:ext uri="{BB962C8B-B14F-4D97-AF65-F5344CB8AC3E}">
        <p14:creationId xmlns:p14="http://schemas.microsoft.com/office/powerpoint/2010/main" val="302453584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41119" y="1128776"/>
            <a:ext cx="6731000" cy="1926589"/>
          </a:xfrm>
          <a:prstGeom prst="rect">
            <a:avLst/>
          </a:prstGeom>
        </p:spPr>
        <p:txBody>
          <a:bodyPr vert="horz" wrap="square" lIns="0" tIns="40005" rIns="0" bIns="0" rtlCol="0">
            <a:spAutoFit/>
          </a:bodyPr>
          <a:lstStyle/>
          <a:p>
            <a:pPr marL="241300" indent="-228600">
              <a:lnSpc>
                <a:spcPct val="100000"/>
              </a:lnSpc>
              <a:spcBef>
                <a:spcPts val="315"/>
              </a:spcBef>
              <a:buFont typeface="Arial"/>
              <a:buChar char="•"/>
              <a:tabLst>
                <a:tab pos="241300" algn="l"/>
              </a:tabLst>
            </a:pPr>
            <a:r>
              <a:rPr sz="2400" dirty="0">
                <a:latin typeface="Calibri"/>
                <a:cs typeface="Calibri"/>
              </a:rPr>
              <a:t>Main idea: </a:t>
            </a:r>
            <a:r>
              <a:rPr sz="2400" spc="-15" dirty="0">
                <a:latin typeface="Calibri"/>
                <a:cs typeface="Calibri"/>
              </a:rPr>
              <a:t>better </a:t>
            </a:r>
            <a:r>
              <a:rPr sz="2400" dirty="0">
                <a:latin typeface="Calibri"/>
                <a:cs typeface="Calibri"/>
              </a:rPr>
              <a:t>individuals </a:t>
            </a:r>
            <a:r>
              <a:rPr sz="2400" spc="-10" dirty="0">
                <a:latin typeface="Calibri"/>
                <a:cs typeface="Calibri"/>
              </a:rPr>
              <a:t>get </a:t>
            </a:r>
            <a:r>
              <a:rPr sz="2400" spc="-5" dirty="0">
                <a:latin typeface="Calibri"/>
                <a:cs typeface="Calibri"/>
              </a:rPr>
              <a:t>higher</a:t>
            </a:r>
            <a:r>
              <a:rPr sz="2400" spc="-55" dirty="0">
                <a:latin typeface="Calibri"/>
                <a:cs typeface="Calibri"/>
              </a:rPr>
              <a:t> </a:t>
            </a:r>
            <a:r>
              <a:rPr sz="2400" spc="-5" dirty="0">
                <a:latin typeface="Calibri"/>
                <a:cs typeface="Calibri"/>
              </a:rPr>
              <a:t>chance</a:t>
            </a:r>
            <a:endParaRPr sz="2400">
              <a:latin typeface="Calibri"/>
              <a:cs typeface="Calibri"/>
            </a:endParaRPr>
          </a:p>
          <a:p>
            <a:pPr marL="698500" lvl="1" indent="-229235">
              <a:lnSpc>
                <a:spcPct val="100000"/>
              </a:lnSpc>
              <a:spcBef>
                <a:spcPts val="215"/>
              </a:spcBef>
              <a:buFont typeface="Arial"/>
              <a:buChar char="•"/>
              <a:tabLst>
                <a:tab pos="699135" algn="l"/>
              </a:tabLst>
            </a:pPr>
            <a:r>
              <a:rPr sz="2400" spc="-5" dirty="0">
                <a:latin typeface="Calibri"/>
                <a:cs typeface="Calibri"/>
              </a:rPr>
              <a:t>Chances </a:t>
            </a:r>
            <a:r>
              <a:rPr sz="2400" spc="-10" dirty="0">
                <a:latin typeface="Calibri"/>
                <a:cs typeface="Calibri"/>
              </a:rPr>
              <a:t>proportional </a:t>
            </a:r>
            <a:r>
              <a:rPr sz="2400" spc="-15" dirty="0">
                <a:latin typeface="Calibri"/>
                <a:cs typeface="Calibri"/>
              </a:rPr>
              <a:t>to</a:t>
            </a:r>
            <a:r>
              <a:rPr sz="2400" spc="-30" dirty="0">
                <a:latin typeface="Calibri"/>
                <a:cs typeface="Calibri"/>
              </a:rPr>
              <a:t> </a:t>
            </a:r>
            <a:r>
              <a:rPr sz="2400" spc="-5" dirty="0">
                <a:latin typeface="Calibri"/>
                <a:cs typeface="Calibri"/>
              </a:rPr>
              <a:t>fitness</a:t>
            </a:r>
            <a:endParaRPr sz="2400">
              <a:latin typeface="Calibri"/>
              <a:cs typeface="Calibri"/>
            </a:endParaRPr>
          </a:p>
          <a:p>
            <a:pPr marL="698500" lvl="1" indent="-229235">
              <a:lnSpc>
                <a:spcPct val="100000"/>
              </a:lnSpc>
              <a:spcBef>
                <a:spcPts val="215"/>
              </a:spcBef>
              <a:buFont typeface="Arial"/>
              <a:buChar char="•"/>
              <a:tabLst>
                <a:tab pos="699135" algn="l"/>
              </a:tabLst>
            </a:pPr>
            <a:r>
              <a:rPr sz="2400" spc="-5" dirty="0">
                <a:latin typeface="Calibri"/>
                <a:cs typeface="Calibri"/>
              </a:rPr>
              <a:t>Implementation: </a:t>
            </a:r>
            <a:r>
              <a:rPr sz="2400" spc="-15" dirty="0">
                <a:latin typeface="Calibri"/>
                <a:cs typeface="Calibri"/>
              </a:rPr>
              <a:t>roulette </a:t>
            </a:r>
            <a:r>
              <a:rPr sz="2400" dirty="0">
                <a:latin typeface="Calibri"/>
                <a:cs typeface="Calibri"/>
              </a:rPr>
              <a:t>wheel</a:t>
            </a:r>
            <a:r>
              <a:rPr sz="2400" spc="-50" dirty="0">
                <a:latin typeface="Calibri"/>
                <a:cs typeface="Calibri"/>
              </a:rPr>
              <a:t> </a:t>
            </a:r>
            <a:r>
              <a:rPr sz="2400" spc="-5" dirty="0">
                <a:latin typeface="Calibri"/>
                <a:cs typeface="Calibri"/>
              </a:rPr>
              <a:t>technique</a:t>
            </a:r>
            <a:endParaRPr sz="2400">
              <a:latin typeface="Calibri"/>
              <a:cs typeface="Calibri"/>
            </a:endParaRPr>
          </a:p>
          <a:p>
            <a:pPr marL="2070100" marR="5080" lvl="2" indent="-228600">
              <a:lnSpc>
                <a:spcPts val="2590"/>
              </a:lnSpc>
              <a:spcBef>
                <a:spcPts val="535"/>
              </a:spcBef>
              <a:buFont typeface="Arial"/>
              <a:buChar char="•"/>
              <a:tabLst>
                <a:tab pos="2070735" algn="l"/>
              </a:tabLst>
            </a:pPr>
            <a:r>
              <a:rPr sz="2400" dirty="0">
                <a:latin typeface="Calibri"/>
                <a:cs typeface="Calibri"/>
              </a:rPr>
              <a:t>Assign </a:t>
            </a:r>
            <a:r>
              <a:rPr sz="2400" spc="-15" dirty="0">
                <a:latin typeface="Calibri"/>
                <a:cs typeface="Calibri"/>
              </a:rPr>
              <a:t>to </a:t>
            </a:r>
            <a:r>
              <a:rPr sz="2400" dirty="0">
                <a:latin typeface="Calibri"/>
                <a:cs typeface="Calibri"/>
              </a:rPr>
              <a:t>each individual a </a:t>
            </a:r>
            <a:r>
              <a:rPr sz="2400" spc="-5" dirty="0">
                <a:latin typeface="Calibri"/>
                <a:cs typeface="Calibri"/>
              </a:rPr>
              <a:t>part of</a:t>
            </a:r>
            <a:r>
              <a:rPr sz="2400" spc="-120" dirty="0">
                <a:latin typeface="Calibri"/>
                <a:cs typeface="Calibri"/>
              </a:rPr>
              <a:t> </a:t>
            </a:r>
            <a:r>
              <a:rPr sz="2400" dirty="0">
                <a:latin typeface="Calibri"/>
                <a:cs typeface="Calibri"/>
              </a:rPr>
              <a:t>the  </a:t>
            </a:r>
            <a:r>
              <a:rPr sz="2400" spc="-20" dirty="0">
                <a:latin typeface="Calibri"/>
                <a:cs typeface="Calibri"/>
              </a:rPr>
              <a:t>roulette</a:t>
            </a:r>
            <a:r>
              <a:rPr sz="2400" spc="-15" dirty="0">
                <a:latin typeface="Calibri"/>
                <a:cs typeface="Calibri"/>
              </a:rPr>
              <a:t> </a:t>
            </a:r>
            <a:r>
              <a:rPr sz="2400" dirty="0">
                <a:latin typeface="Calibri"/>
                <a:cs typeface="Calibri"/>
              </a:rPr>
              <a:t>wheel</a:t>
            </a:r>
            <a:endParaRPr sz="2400">
              <a:latin typeface="Calibri"/>
              <a:cs typeface="Calibri"/>
            </a:endParaRPr>
          </a:p>
        </p:txBody>
      </p:sp>
      <p:sp>
        <p:nvSpPr>
          <p:cNvPr id="3" name="object 3"/>
          <p:cNvSpPr txBox="1"/>
          <p:nvPr/>
        </p:nvSpPr>
        <p:spPr>
          <a:xfrm>
            <a:off x="3670172" y="3056890"/>
            <a:ext cx="4484370" cy="720725"/>
          </a:xfrm>
          <a:prstGeom prst="rect">
            <a:avLst/>
          </a:prstGeom>
        </p:spPr>
        <p:txBody>
          <a:bodyPr vert="horz" wrap="square" lIns="0" tIns="53975" rIns="0" bIns="0" rtlCol="0">
            <a:spAutoFit/>
          </a:bodyPr>
          <a:lstStyle/>
          <a:p>
            <a:pPr marL="241300" marR="5080" indent="-228600">
              <a:lnSpc>
                <a:spcPts val="2590"/>
              </a:lnSpc>
              <a:spcBef>
                <a:spcPts val="425"/>
              </a:spcBef>
              <a:buFont typeface="Arial"/>
              <a:buChar char="•"/>
              <a:tabLst>
                <a:tab pos="309245" algn="l"/>
                <a:tab pos="309880" algn="l"/>
              </a:tabLst>
            </a:pPr>
            <a:r>
              <a:rPr dirty="0"/>
              <a:t>	</a:t>
            </a:r>
            <a:r>
              <a:rPr sz="2400" spc="-5" dirty="0">
                <a:latin typeface="Calibri"/>
                <a:cs typeface="Calibri"/>
              </a:rPr>
              <a:t>Spin </a:t>
            </a:r>
            <a:r>
              <a:rPr sz="2400" dirty="0">
                <a:latin typeface="Calibri"/>
                <a:cs typeface="Calibri"/>
              </a:rPr>
              <a:t>the wheel n times </a:t>
            </a:r>
            <a:r>
              <a:rPr sz="2400" spc="-15" dirty="0">
                <a:latin typeface="Calibri"/>
                <a:cs typeface="Calibri"/>
              </a:rPr>
              <a:t>to </a:t>
            </a:r>
            <a:r>
              <a:rPr sz="2400" spc="-5" dirty="0">
                <a:latin typeface="Calibri"/>
                <a:cs typeface="Calibri"/>
              </a:rPr>
              <a:t>select</a:t>
            </a:r>
            <a:r>
              <a:rPr sz="2400" spc="-125" dirty="0">
                <a:latin typeface="Calibri"/>
                <a:cs typeface="Calibri"/>
              </a:rPr>
              <a:t> </a:t>
            </a:r>
            <a:r>
              <a:rPr sz="2400" dirty="0">
                <a:latin typeface="Calibri"/>
                <a:cs typeface="Calibri"/>
              </a:rPr>
              <a:t>n  individuals</a:t>
            </a:r>
            <a:endParaRPr sz="2400">
              <a:latin typeface="Calibri"/>
              <a:cs typeface="Calibri"/>
            </a:endParaRPr>
          </a:p>
        </p:txBody>
      </p:sp>
      <p:sp>
        <p:nvSpPr>
          <p:cNvPr id="4" name="object 4"/>
          <p:cNvSpPr txBox="1">
            <a:spLocks noGrp="1"/>
          </p:cNvSpPr>
          <p:nvPr>
            <p:ph type="title"/>
          </p:nvPr>
        </p:nvSpPr>
        <p:spPr>
          <a:xfrm>
            <a:off x="774293" y="151333"/>
            <a:ext cx="4826000" cy="635000"/>
          </a:xfrm>
          <a:prstGeom prst="rect">
            <a:avLst/>
          </a:prstGeom>
        </p:spPr>
        <p:txBody>
          <a:bodyPr vert="horz" wrap="square" lIns="0" tIns="12065" rIns="0" bIns="0" rtlCol="0">
            <a:spAutoFit/>
          </a:bodyPr>
          <a:lstStyle/>
          <a:p>
            <a:pPr marL="12700">
              <a:lnSpc>
                <a:spcPct val="100000"/>
              </a:lnSpc>
              <a:spcBef>
                <a:spcPts val="95"/>
              </a:spcBef>
            </a:pPr>
            <a:r>
              <a:rPr sz="4000" spc="-5" dirty="0"/>
              <a:t>GA </a:t>
            </a:r>
            <a:r>
              <a:rPr sz="4000" spc="-25" dirty="0"/>
              <a:t>operators:</a:t>
            </a:r>
            <a:r>
              <a:rPr sz="4000" spc="-100" dirty="0"/>
              <a:t> </a:t>
            </a:r>
            <a:r>
              <a:rPr sz="4000" spc="-5" dirty="0"/>
              <a:t>Selection</a:t>
            </a:r>
            <a:endParaRPr sz="4000"/>
          </a:p>
        </p:txBody>
      </p:sp>
      <p:sp>
        <p:nvSpPr>
          <p:cNvPr id="5" name="object 5"/>
          <p:cNvSpPr txBox="1"/>
          <p:nvPr/>
        </p:nvSpPr>
        <p:spPr>
          <a:xfrm>
            <a:off x="6284721" y="4168012"/>
            <a:ext cx="1644014" cy="1583055"/>
          </a:xfrm>
          <a:prstGeom prst="rect">
            <a:avLst/>
          </a:prstGeom>
        </p:spPr>
        <p:txBody>
          <a:bodyPr vert="horz" wrap="square" lIns="0" tIns="165735" rIns="0" bIns="0" rtlCol="0">
            <a:spAutoFit/>
          </a:bodyPr>
          <a:lstStyle/>
          <a:p>
            <a:pPr marL="12700">
              <a:lnSpc>
                <a:spcPct val="100000"/>
              </a:lnSpc>
              <a:spcBef>
                <a:spcPts val="1305"/>
              </a:spcBef>
            </a:pPr>
            <a:r>
              <a:rPr sz="2400" spc="-5" dirty="0">
                <a:latin typeface="Calibri"/>
                <a:cs typeface="Calibri"/>
              </a:rPr>
              <a:t>fitness(A) </a:t>
            </a:r>
            <a:r>
              <a:rPr sz="2400" dirty="0">
                <a:latin typeface="Calibri"/>
                <a:cs typeface="Calibri"/>
              </a:rPr>
              <a:t>=</a:t>
            </a:r>
            <a:r>
              <a:rPr sz="2400" spc="-110" dirty="0">
                <a:latin typeface="Calibri"/>
                <a:cs typeface="Calibri"/>
              </a:rPr>
              <a:t> </a:t>
            </a:r>
            <a:r>
              <a:rPr sz="2400" dirty="0">
                <a:latin typeface="Calibri"/>
                <a:cs typeface="Calibri"/>
              </a:rPr>
              <a:t>3</a:t>
            </a:r>
            <a:endParaRPr sz="2400">
              <a:latin typeface="Calibri"/>
              <a:cs typeface="Calibri"/>
            </a:endParaRPr>
          </a:p>
          <a:p>
            <a:pPr marL="17145">
              <a:lnSpc>
                <a:spcPct val="100000"/>
              </a:lnSpc>
              <a:spcBef>
                <a:spcPts val="1210"/>
              </a:spcBef>
            </a:pPr>
            <a:r>
              <a:rPr sz="2400" spc="-5" dirty="0">
                <a:latin typeface="Calibri"/>
                <a:cs typeface="Calibri"/>
              </a:rPr>
              <a:t>fitness(B) </a:t>
            </a:r>
            <a:r>
              <a:rPr sz="2400" dirty="0">
                <a:latin typeface="Calibri"/>
                <a:cs typeface="Calibri"/>
              </a:rPr>
              <a:t>=</a:t>
            </a:r>
            <a:r>
              <a:rPr sz="2400" spc="-114" dirty="0">
                <a:latin typeface="Calibri"/>
                <a:cs typeface="Calibri"/>
              </a:rPr>
              <a:t> </a:t>
            </a:r>
            <a:r>
              <a:rPr sz="2400" dirty="0">
                <a:latin typeface="Calibri"/>
                <a:cs typeface="Calibri"/>
              </a:rPr>
              <a:t>1</a:t>
            </a:r>
            <a:endParaRPr sz="2400">
              <a:latin typeface="Calibri"/>
              <a:cs typeface="Calibri"/>
            </a:endParaRPr>
          </a:p>
          <a:p>
            <a:pPr marL="19685">
              <a:lnSpc>
                <a:spcPct val="100000"/>
              </a:lnSpc>
              <a:spcBef>
                <a:spcPts val="1205"/>
              </a:spcBef>
            </a:pPr>
            <a:r>
              <a:rPr sz="2400" spc="-5" dirty="0">
                <a:latin typeface="Calibri"/>
                <a:cs typeface="Calibri"/>
              </a:rPr>
              <a:t>fitness(C) </a:t>
            </a:r>
            <a:r>
              <a:rPr sz="2400" dirty="0">
                <a:latin typeface="Calibri"/>
                <a:cs typeface="Calibri"/>
              </a:rPr>
              <a:t>=</a:t>
            </a:r>
            <a:r>
              <a:rPr sz="2400" spc="-105" dirty="0">
                <a:latin typeface="Calibri"/>
                <a:cs typeface="Calibri"/>
              </a:rPr>
              <a:t> </a:t>
            </a:r>
            <a:r>
              <a:rPr sz="2400" dirty="0">
                <a:latin typeface="Calibri"/>
                <a:cs typeface="Calibri"/>
              </a:rPr>
              <a:t>2</a:t>
            </a:r>
            <a:endParaRPr sz="2400">
              <a:latin typeface="Calibri"/>
              <a:cs typeface="Calibri"/>
            </a:endParaRPr>
          </a:p>
        </p:txBody>
      </p:sp>
      <p:sp>
        <p:nvSpPr>
          <p:cNvPr id="6" name="object 6"/>
          <p:cNvSpPr/>
          <p:nvPr/>
        </p:nvSpPr>
        <p:spPr>
          <a:xfrm>
            <a:off x="4505452" y="4495419"/>
            <a:ext cx="771525" cy="76200"/>
          </a:xfrm>
          <a:custGeom>
            <a:avLst/>
            <a:gdLst/>
            <a:ahLst/>
            <a:cxnLst/>
            <a:rect l="l" t="t" r="r" b="b"/>
            <a:pathLst>
              <a:path w="771525" h="76200">
                <a:moveTo>
                  <a:pt x="76073" y="0"/>
                </a:moveTo>
                <a:lnTo>
                  <a:pt x="0" y="38226"/>
                </a:lnTo>
                <a:lnTo>
                  <a:pt x="76200" y="76199"/>
                </a:lnTo>
                <a:lnTo>
                  <a:pt x="76157" y="50799"/>
                </a:lnTo>
                <a:lnTo>
                  <a:pt x="63500" y="50799"/>
                </a:lnTo>
                <a:lnTo>
                  <a:pt x="63373" y="25399"/>
                </a:lnTo>
                <a:lnTo>
                  <a:pt x="76115" y="25372"/>
                </a:lnTo>
                <a:lnTo>
                  <a:pt x="76073" y="0"/>
                </a:lnTo>
                <a:close/>
              </a:path>
              <a:path w="771525" h="76200">
                <a:moveTo>
                  <a:pt x="76115" y="25372"/>
                </a:moveTo>
                <a:lnTo>
                  <a:pt x="63373" y="25399"/>
                </a:lnTo>
                <a:lnTo>
                  <a:pt x="63500" y="50799"/>
                </a:lnTo>
                <a:lnTo>
                  <a:pt x="76157" y="50772"/>
                </a:lnTo>
                <a:lnTo>
                  <a:pt x="76115" y="25372"/>
                </a:lnTo>
                <a:close/>
              </a:path>
              <a:path w="771525" h="76200">
                <a:moveTo>
                  <a:pt x="76157" y="50772"/>
                </a:moveTo>
                <a:lnTo>
                  <a:pt x="63500" y="50799"/>
                </a:lnTo>
                <a:lnTo>
                  <a:pt x="76157" y="50799"/>
                </a:lnTo>
                <a:close/>
              </a:path>
              <a:path w="771525" h="76200">
                <a:moveTo>
                  <a:pt x="771398" y="23875"/>
                </a:moveTo>
                <a:lnTo>
                  <a:pt x="76115" y="25372"/>
                </a:lnTo>
                <a:lnTo>
                  <a:pt x="76157" y="50772"/>
                </a:lnTo>
                <a:lnTo>
                  <a:pt x="771525" y="49275"/>
                </a:lnTo>
                <a:lnTo>
                  <a:pt x="771398" y="23875"/>
                </a:lnTo>
                <a:close/>
              </a:path>
            </a:pathLst>
          </a:custGeom>
          <a:solidFill>
            <a:srgbClr val="000000"/>
          </a:solidFill>
        </p:spPr>
        <p:txBody>
          <a:bodyPr wrap="square" lIns="0" tIns="0" rIns="0" bIns="0" rtlCol="0"/>
          <a:lstStyle/>
          <a:p>
            <a:endParaRPr/>
          </a:p>
        </p:txBody>
      </p:sp>
      <p:grpSp>
        <p:nvGrpSpPr>
          <p:cNvPr id="7" name="object 7"/>
          <p:cNvGrpSpPr/>
          <p:nvPr/>
        </p:nvGrpSpPr>
        <p:grpSpPr>
          <a:xfrm>
            <a:off x="295402" y="3098038"/>
            <a:ext cx="2933065" cy="2679700"/>
            <a:chOff x="295402" y="3098038"/>
            <a:chExt cx="2933065" cy="2679700"/>
          </a:xfrm>
        </p:grpSpPr>
        <p:sp>
          <p:nvSpPr>
            <p:cNvPr id="8" name="object 8"/>
            <p:cNvSpPr/>
            <p:nvPr/>
          </p:nvSpPr>
          <p:spPr>
            <a:xfrm>
              <a:off x="301752" y="3104388"/>
              <a:ext cx="2920365" cy="2667000"/>
            </a:xfrm>
            <a:custGeom>
              <a:avLst/>
              <a:gdLst/>
              <a:ahLst/>
              <a:cxnLst/>
              <a:rect l="l" t="t" r="r" b="b"/>
              <a:pathLst>
                <a:path w="2920365" h="2667000">
                  <a:moveTo>
                    <a:pt x="1459992" y="0"/>
                  </a:moveTo>
                  <a:lnTo>
                    <a:pt x="1409799" y="773"/>
                  </a:lnTo>
                  <a:lnTo>
                    <a:pt x="1360031" y="3076"/>
                  </a:lnTo>
                  <a:lnTo>
                    <a:pt x="1310715" y="6884"/>
                  </a:lnTo>
                  <a:lnTo>
                    <a:pt x="1261878" y="12173"/>
                  </a:lnTo>
                  <a:lnTo>
                    <a:pt x="1213548" y="18917"/>
                  </a:lnTo>
                  <a:lnTo>
                    <a:pt x="1165751" y="27091"/>
                  </a:lnTo>
                  <a:lnTo>
                    <a:pt x="1118515" y="36672"/>
                  </a:lnTo>
                  <a:lnTo>
                    <a:pt x="1071866" y="47633"/>
                  </a:lnTo>
                  <a:lnTo>
                    <a:pt x="1025833" y="59951"/>
                  </a:lnTo>
                  <a:lnTo>
                    <a:pt x="980442" y="73600"/>
                  </a:lnTo>
                  <a:lnTo>
                    <a:pt x="935720" y="88555"/>
                  </a:lnTo>
                  <a:lnTo>
                    <a:pt x="891695" y="104792"/>
                  </a:lnTo>
                  <a:lnTo>
                    <a:pt x="848393" y="122286"/>
                  </a:lnTo>
                  <a:lnTo>
                    <a:pt x="805843" y="141012"/>
                  </a:lnTo>
                  <a:lnTo>
                    <a:pt x="764071" y="160945"/>
                  </a:lnTo>
                  <a:lnTo>
                    <a:pt x="723104" y="182061"/>
                  </a:lnTo>
                  <a:lnTo>
                    <a:pt x="682969" y="204334"/>
                  </a:lnTo>
                  <a:lnTo>
                    <a:pt x="643694" y="227740"/>
                  </a:lnTo>
                  <a:lnTo>
                    <a:pt x="605306" y="252254"/>
                  </a:lnTo>
                  <a:lnTo>
                    <a:pt x="567832" y="277851"/>
                  </a:lnTo>
                  <a:lnTo>
                    <a:pt x="531299" y="304506"/>
                  </a:lnTo>
                  <a:lnTo>
                    <a:pt x="495735" y="332194"/>
                  </a:lnTo>
                  <a:lnTo>
                    <a:pt x="461166" y="360891"/>
                  </a:lnTo>
                  <a:lnTo>
                    <a:pt x="427620" y="390572"/>
                  </a:lnTo>
                  <a:lnTo>
                    <a:pt x="395123" y="421212"/>
                  </a:lnTo>
                  <a:lnTo>
                    <a:pt x="363704" y="452786"/>
                  </a:lnTo>
                  <a:lnTo>
                    <a:pt x="333389" y="485269"/>
                  </a:lnTo>
                  <a:lnTo>
                    <a:pt x="304206" y="518637"/>
                  </a:lnTo>
                  <a:lnTo>
                    <a:pt x="276181" y="552864"/>
                  </a:lnTo>
                  <a:lnTo>
                    <a:pt x="249342" y="587926"/>
                  </a:lnTo>
                  <a:lnTo>
                    <a:pt x="223716" y="623799"/>
                  </a:lnTo>
                  <a:lnTo>
                    <a:pt x="199330" y="660456"/>
                  </a:lnTo>
                  <a:lnTo>
                    <a:pt x="176212" y="697874"/>
                  </a:lnTo>
                  <a:lnTo>
                    <a:pt x="154388" y="736027"/>
                  </a:lnTo>
                  <a:lnTo>
                    <a:pt x="133886" y="774891"/>
                  </a:lnTo>
                  <a:lnTo>
                    <a:pt x="114732" y="814441"/>
                  </a:lnTo>
                  <a:lnTo>
                    <a:pt x="96955" y="854651"/>
                  </a:lnTo>
                  <a:lnTo>
                    <a:pt x="80581" y="895498"/>
                  </a:lnTo>
                  <a:lnTo>
                    <a:pt x="65637" y="936957"/>
                  </a:lnTo>
                  <a:lnTo>
                    <a:pt x="52152" y="979002"/>
                  </a:lnTo>
                  <a:lnTo>
                    <a:pt x="40150" y="1021609"/>
                  </a:lnTo>
                  <a:lnTo>
                    <a:pt x="29661" y="1064752"/>
                  </a:lnTo>
                  <a:lnTo>
                    <a:pt x="20711" y="1108408"/>
                  </a:lnTo>
                  <a:lnTo>
                    <a:pt x="13327" y="1152551"/>
                  </a:lnTo>
                  <a:lnTo>
                    <a:pt x="7537" y="1197157"/>
                  </a:lnTo>
                  <a:lnTo>
                    <a:pt x="3368" y="1242200"/>
                  </a:lnTo>
                  <a:lnTo>
                    <a:pt x="846" y="1287656"/>
                  </a:lnTo>
                  <a:lnTo>
                    <a:pt x="0" y="1333500"/>
                  </a:lnTo>
                  <a:lnTo>
                    <a:pt x="846" y="1379343"/>
                  </a:lnTo>
                  <a:lnTo>
                    <a:pt x="3368" y="1424799"/>
                  </a:lnTo>
                  <a:lnTo>
                    <a:pt x="7537" y="1469842"/>
                  </a:lnTo>
                  <a:lnTo>
                    <a:pt x="13327" y="1514448"/>
                  </a:lnTo>
                  <a:lnTo>
                    <a:pt x="20711" y="1558591"/>
                  </a:lnTo>
                  <a:lnTo>
                    <a:pt x="29661" y="1602247"/>
                  </a:lnTo>
                  <a:lnTo>
                    <a:pt x="40150" y="1645390"/>
                  </a:lnTo>
                  <a:lnTo>
                    <a:pt x="52152" y="1687997"/>
                  </a:lnTo>
                  <a:lnTo>
                    <a:pt x="65637" y="1730042"/>
                  </a:lnTo>
                  <a:lnTo>
                    <a:pt x="80581" y="1771501"/>
                  </a:lnTo>
                  <a:lnTo>
                    <a:pt x="96955" y="1812348"/>
                  </a:lnTo>
                  <a:lnTo>
                    <a:pt x="114732" y="1852558"/>
                  </a:lnTo>
                  <a:lnTo>
                    <a:pt x="133886" y="1892108"/>
                  </a:lnTo>
                  <a:lnTo>
                    <a:pt x="154388" y="1930972"/>
                  </a:lnTo>
                  <a:lnTo>
                    <a:pt x="176212" y="1969125"/>
                  </a:lnTo>
                  <a:lnTo>
                    <a:pt x="199330" y="2006543"/>
                  </a:lnTo>
                  <a:lnTo>
                    <a:pt x="223716" y="2043200"/>
                  </a:lnTo>
                  <a:lnTo>
                    <a:pt x="249342" y="2079073"/>
                  </a:lnTo>
                  <a:lnTo>
                    <a:pt x="276181" y="2114135"/>
                  </a:lnTo>
                  <a:lnTo>
                    <a:pt x="304206" y="2148362"/>
                  </a:lnTo>
                  <a:lnTo>
                    <a:pt x="333389" y="2181730"/>
                  </a:lnTo>
                  <a:lnTo>
                    <a:pt x="363704" y="2214213"/>
                  </a:lnTo>
                  <a:lnTo>
                    <a:pt x="395123" y="2245787"/>
                  </a:lnTo>
                  <a:lnTo>
                    <a:pt x="427620" y="2276427"/>
                  </a:lnTo>
                  <a:lnTo>
                    <a:pt x="461166" y="2306108"/>
                  </a:lnTo>
                  <a:lnTo>
                    <a:pt x="495735" y="2334805"/>
                  </a:lnTo>
                  <a:lnTo>
                    <a:pt x="531299" y="2362493"/>
                  </a:lnTo>
                  <a:lnTo>
                    <a:pt x="567832" y="2389148"/>
                  </a:lnTo>
                  <a:lnTo>
                    <a:pt x="605306" y="2414745"/>
                  </a:lnTo>
                  <a:lnTo>
                    <a:pt x="643694" y="2439259"/>
                  </a:lnTo>
                  <a:lnTo>
                    <a:pt x="682969" y="2462665"/>
                  </a:lnTo>
                  <a:lnTo>
                    <a:pt x="723104" y="2484938"/>
                  </a:lnTo>
                  <a:lnTo>
                    <a:pt x="764071" y="2506054"/>
                  </a:lnTo>
                  <a:lnTo>
                    <a:pt x="805843" y="2525987"/>
                  </a:lnTo>
                  <a:lnTo>
                    <a:pt x="848393" y="2544713"/>
                  </a:lnTo>
                  <a:lnTo>
                    <a:pt x="891695" y="2562207"/>
                  </a:lnTo>
                  <a:lnTo>
                    <a:pt x="935720" y="2578444"/>
                  </a:lnTo>
                  <a:lnTo>
                    <a:pt x="980442" y="2593399"/>
                  </a:lnTo>
                  <a:lnTo>
                    <a:pt x="1025833" y="2607048"/>
                  </a:lnTo>
                  <a:lnTo>
                    <a:pt x="1071866" y="2619366"/>
                  </a:lnTo>
                  <a:lnTo>
                    <a:pt x="1118515" y="2630327"/>
                  </a:lnTo>
                  <a:lnTo>
                    <a:pt x="1165751" y="2639908"/>
                  </a:lnTo>
                  <a:lnTo>
                    <a:pt x="1213548" y="2648082"/>
                  </a:lnTo>
                  <a:lnTo>
                    <a:pt x="1261878" y="2654826"/>
                  </a:lnTo>
                  <a:lnTo>
                    <a:pt x="1310715" y="2660115"/>
                  </a:lnTo>
                  <a:lnTo>
                    <a:pt x="1360031" y="2663923"/>
                  </a:lnTo>
                  <a:lnTo>
                    <a:pt x="1409799" y="2666226"/>
                  </a:lnTo>
                  <a:lnTo>
                    <a:pt x="1459992" y="2667000"/>
                  </a:lnTo>
                  <a:lnTo>
                    <a:pt x="1510183" y="2666226"/>
                  </a:lnTo>
                  <a:lnTo>
                    <a:pt x="1559951" y="2663923"/>
                  </a:lnTo>
                  <a:lnTo>
                    <a:pt x="1609266" y="2660115"/>
                  </a:lnTo>
                  <a:lnTo>
                    <a:pt x="1658102" y="2654826"/>
                  </a:lnTo>
                  <a:lnTo>
                    <a:pt x="1706432" y="2648082"/>
                  </a:lnTo>
                  <a:lnTo>
                    <a:pt x="1754228" y="2639908"/>
                  </a:lnTo>
                  <a:lnTo>
                    <a:pt x="1801464" y="2630327"/>
                  </a:lnTo>
                  <a:lnTo>
                    <a:pt x="1848112" y="2619366"/>
                  </a:lnTo>
                  <a:lnTo>
                    <a:pt x="1894145" y="2607048"/>
                  </a:lnTo>
                  <a:lnTo>
                    <a:pt x="1939536" y="2593399"/>
                  </a:lnTo>
                  <a:lnTo>
                    <a:pt x="1984258" y="2578444"/>
                  </a:lnTo>
                  <a:lnTo>
                    <a:pt x="2028283" y="2562207"/>
                  </a:lnTo>
                  <a:lnTo>
                    <a:pt x="2071584" y="2544713"/>
                  </a:lnTo>
                  <a:lnTo>
                    <a:pt x="2114134" y="2525987"/>
                  </a:lnTo>
                  <a:lnTo>
                    <a:pt x="2155907" y="2506054"/>
                  </a:lnTo>
                  <a:lnTo>
                    <a:pt x="2196874" y="2484938"/>
                  </a:lnTo>
                  <a:lnTo>
                    <a:pt x="2237008" y="2462665"/>
                  </a:lnTo>
                  <a:lnTo>
                    <a:pt x="2276283" y="2439259"/>
                  </a:lnTo>
                  <a:lnTo>
                    <a:pt x="2314671" y="2414745"/>
                  </a:lnTo>
                  <a:lnTo>
                    <a:pt x="2352146" y="2389148"/>
                  </a:lnTo>
                  <a:lnTo>
                    <a:pt x="2388679" y="2362493"/>
                  </a:lnTo>
                  <a:lnTo>
                    <a:pt x="2424243" y="2334805"/>
                  </a:lnTo>
                  <a:lnTo>
                    <a:pt x="2458812" y="2306108"/>
                  </a:lnTo>
                  <a:lnTo>
                    <a:pt x="2492359" y="2276427"/>
                  </a:lnTo>
                  <a:lnTo>
                    <a:pt x="2524855" y="2245787"/>
                  </a:lnTo>
                  <a:lnTo>
                    <a:pt x="2556274" y="2214213"/>
                  </a:lnTo>
                  <a:lnTo>
                    <a:pt x="2586590" y="2181730"/>
                  </a:lnTo>
                  <a:lnTo>
                    <a:pt x="2615773" y="2148362"/>
                  </a:lnTo>
                  <a:lnTo>
                    <a:pt x="2643798" y="2114135"/>
                  </a:lnTo>
                  <a:lnTo>
                    <a:pt x="2670638" y="2079073"/>
                  </a:lnTo>
                  <a:lnTo>
                    <a:pt x="2696264" y="2043200"/>
                  </a:lnTo>
                  <a:lnTo>
                    <a:pt x="2720650" y="2006543"/>
                  </a:lnTo>
                  <a:lnTo>
                    <a:pt x="2743769" y="1969125"/>
                  </a:lnTo>
                  <a:lnTo>
                    <a:pt x="2765593" y="1930972"/>
                  </a:lnTo>
                  <a:lnTo>
                    <a:pt x="2786095" y="1892108"/>
                  </a:lnTo>
                  <a:lnTo>
                    <a:pt x="2805249" y="1852558"/>
                  </a:lnTo>
                  <a:lnTo>
                    <a:pt x="2823026" y="1812348"/>
                  </a:lnTo>
                  <a:lnTo>
                    <a:pt x="2839401" y="1771501"/>
                  </a:lnTo>
                  <a:lnTo>
                    <a:pt x="2854344" y="1730042"/>
                  </a:lnTo>
                  <a:lnTo>
                    <a:pt x="2867831" y="1687997"/>
                  </a:lnTo>
                  <a:lnTo>
                    <a:pt x="2879832" y="1645390"/>
                  </a:lnTo>
                  <a:lnTo>
                    <a:pt x="2890321" y="1602247"/>
                  </a:lnTo>
                  <a:lnTo>
                    <a:pt x="2899271" y="1558591"/>
                  </a:lnTo>
                  <a:lnTo>
                    <a:pt x="2906655" y="1514448"/>
                  </a:lnTo>
                  <a:lnTo>
                    <a:pt x="2912446" y="1469842"/>
                  </a:lnTo>
                  <a:lnTo>
                    <a:pt x="2916615" y="1424799"/>
                  </a:lnTo>
                  <a:lnTo>
                    <a:pt x="2919137" y="1379343"/>
                  </a:lnTo>
                  <a:lnTo>
                    <a:pt x="2919984" y="1333500"/>
                  </a:lnTo>
                  <a:lnTo>
                    <a:pt x="2919137" y="1287656"/>
                  </a:lnTo>
                  <a:lnTo>
                    <a:pt x="2916615" y="1242200"/>
                  </a:lnTo>
                  <a:lnTo>
                    <a:pt x="2912446" y="1197157"/>
                  </a:lnTo>
                  <a:lnTo>
                    <a:pt x="2906655" y="1152551"/>
                  </a:lnTo>
                  <a:lnTo>
                    <a:pt x="2899271" y="1108408"/>
                  </a:lnTo>
                  <a:lnTo>
                    <a:pt x="2890321" y="1064752"/>
                  </a:lnTo>
                  <a:lnTo>
                    <a:pt x="2879832" y="1021609"/>
                  </a:lnTo>
                  <a:lnTo>
                    <a:pt x="2867831" y="979002"/>
                  </a:lnTo>
                  <a:lnTo>
                    <a:pt x="2854344" y="936957"/>
                  </a:lnTo>
                  <a:lnTo>
                    <a:pt x="2839401" y="895498"/>
                  </a:lnTo>
                  <a:lnTo>
                    <a:pt x="2823026" y="854651"/>
                  </a:lnTo>
                  <a:lnTo>
                    <a:pt x="2805249" y="814441"/>
                  </a:lnTo>
                  <a:lnTo>
                    <a:pt x="2786095" y="774891"/>
                  </a:lnTo>
                  <a:lnTo>
                    <a:pt x="2765593" y="736027"/>
                  </a:lnTo>
                  <a:lnTo>
                    <a:pt x="2743769" y="697874"/>
                  </a:lnTo>
                  <a:lnTo>
                    <a:pt x="2720650" y="660456"/>
                  </a:lnTo>
                  <a:lnTo>
                    <a:pt x="2696264" y="623799"/>
                  </a:lnTo>
                  <a:lnTo>
                    <a:pt x="2670638" y="587926"/>
                  </a:lnTo>
                  <a:lnTo>
                    <a:pt x="2643798" y="552864"/>
                  </a:lnTo>
                  <a:lnTo>
                    <a:pt x="2615773" y="518637"/>
                  </a:lnTo>
                  <a:lnTo>
                    <a:pt x="2586590" y="485269"/>
                  </a:lnTo>
                  <a:lnTo>
                    <a:pt x="2556274" y="452786"/>
                  </a:lnTo>
                  <a:lnTo>
                    <a:pt x="2524855" y="421212"/>
                  </a:lnTo>
                  <a:lnTo>
                    <a:pt x="2492359" y="390572"/>
                  </a:lnTo>
                  <a:lnTo>
                    <a:pt x="2458812" y="360891"/>
                  </a:lnTo>
                  <a:lnTo>
                    <a:pt x="2424243" y="332194"/>
                  </a:lnTo>
                  <a:lnTo>
                    <a:pt x="2388679" y="304506"/>
                  </a:lnTo>
                  <a:lnTo>
                    <a:pt x="2352146" y="277851"/>
                  </a:lnTo>
                  <a:lnTo>
                    <a:pt x="2314671" y="252254"/>
                  </a:lnTo>
                  <a:lnTo>
                    <a:pt x="2276283" y="227740"/>
                  </a:lnTo>
                  <a:lnTo>
                    <a:pt x="2237008" y="204334"/>
                  </a:lnTo>
                  <a:lnTo>
                    <a:pt x="2196874" y="182061"/>
                  </a:lnTo>
                  <a:lnTo>
                    <a:pt x="2155907" y="160945"/>
                  </a:lnTo>
                  <a:lnTo>
                    <a:pt x="2114134" y="141012"/>
                  </a:lnTo>
                  <a:lnTo>
                    <a:pt x="2071584" y="122286"/>
                  </a:lnTo>
                  <a:lnTo>
                    <a:pt x="2028283" y="104792"/>
                  </a:lnTo>
                  <a:lnTo>
                    <a:pt x="1984258" y="88555"/>
                  </a:lnTo>
                  <a:lnTo>
                    <a:pt x="1939536" y="73600"/>
                  </a:lnTo>
                  <a:lnTo>
                    <a:pt x="1894145" y="59951"/>
                  </a:lnTo>
                  <a:lnTo>
                    <a:pt x="1848112" y="47633"/>
                  </a:lnTo>
                  <a:lnTo>
                    <a:pt x="1801464" y="36672"/>
                  </a:lnTo>
                  <a:lnTo>
                    <a:pt x="1754228" y="27091"/>
                  </a:lnTo>
                  <a:lnTo>
                    <a:pt x="1706432" y="18917"/>
                  </a:lnTo>
                  <a:lnTo>
                    <a:pt x="1658102" y="12173"/>
                  </a:lnTo>
                  <a:lnTo>
                    <a:pt x="1609266" y="6884"/>
                  </a:lnTo>
                  <a:lnTo>
                    <a:pt x="1559951" y="3076"/>
                  </a:lnTo>
                  <a:lnTo>
                    <a:pt x="1510183" y="773"/>
                  </a:lnTo>
                  <a:lnTo>
                    <a:pt x="1459992" y="0"/>
                  </a:lnTo>
                  <a:close/>
                </a:path>
              </a:pathLst>
            </a:custGeom>
            <a:solidFill>
              <a:srgbClr val="4471C4"/>
            </a:solidFill>
          </p:spPr>
          <p:txBody>
            <a:bodyPr wrap="square" lIns="0" tIns="0" rIns="0" bIns="0" rtlCol="0"/>
            <a:lstStyle/>
            <a:p>
              <a:endParaRPr/>
            </a:p>
          </p:txBody>
        </p:sp>
        <p:sp>
          <p:nvSpPr>
            <p:cNvPr id="9" name="object 9"/>
            <p:cNvSpPr/>
            <p:nvPr/>
          </p:nvSpPr>
          <p:spPr>
            <a:xfrm>
              <a:off x="301752" y="3104388"/>
              <a:ext cx="2920365" cy="2667000"/>
            </a:xfrm>
            <a:custGeom>
              <a:avLst/>
              <a:gdLst/>
              <a:ahLst/>
              <a:cxnLst/>
              <a:rect l="l" t="t" r="r" b="b"/>
              <a:pathLst>
                <a:path w="2920365" h="2667000">
                  <a:moveTo>
                    <a:pt x="0" y="1333500"/>
                  </a:moveTo>
                  <a:lnTo>
                    <a:pt x="846" y="1287656"/>
                  </a:lnTo>
                  <a:lnTo>
                    <a:pt x="3368" y="1242200"/>
                  </a:lnTo>
                  <a:lnTo>
                    <a:pt x="7537" y="1197157"/>
                  </a:lnTo>
                  <a:lnTo>
                    <a:pt x="13327" y="1152551"/>
                  </a:lnTo>
                  <a:lnTo>
                    <a:pt x="20711" y="1108408"/>
                  </a:lnTo>
                  <a:lnTo>
                    <a:pt x="29661" y="1064752"/>
                  </a:lnTo>
                  <a:lnTo>
                    <a:pt x="40150" y="1021609"/>
                  </a:lnTo>
                  <a:lnTo>
                    <a:pt x="52152" y="979002"/>
                  </a:lnTo>
                  <a:lnTo>
                    <a:pt x="65637" y="936957"/>
                  </a:lnTo>
                  <a:lnTo>
                    <a:pt x="80581" y="895498"/>
                  </a:lnTo>
                  <a:lnTo>
                    <a:pt x="96955" y="854651"/>
                  </a:lnTo>
                  <a:lnTo>
                    <a:pt x="114732" y="814441"/>
                  </a:lnTo>
                  <a:lnTo>
                    <a:pt x="133886" y="774891"/>
                  </a:lnTo>
                  <a:lnTo>
                    <a:pt x="154388" y="736027"/>
                  </a:lnTo>
                  <a:lnTo>
                    <a:pt x="176212" y="697874"/>
                  </a:lnTo>
                  <a:lnTo>
                    <a:pt x="199330" y="660456"/>
                  </a:lnTo>
                  <a:lnTo>
                    <a:pt x="223716" y="623799"/>
                  </a:lnTo>
                  <a:lnTo>
                    <a:pt x="249342" y="587926"/>
                  </a:lnTo>
                  <a:lnTo>
                    <a:pt x="276181" y="552864"/>
                  </a:lnTo>
                  <a:lnTo>
                    <a:pt x="304206" y="518637"/>
                  </a:lnTo>
                  <a:lnTo>
                    <a:pt x="333389" y="485269"/>
                  </a:lnTo>
                  <a:lnTo>
                    <a:pt x="363704" y="452786"/>
                  </a:lnTo>
                  <a:lnTo>
                    <a:pt x="395123" y="421212"/>
                  </a:lnTo>
                  <a:lnTo>
                    <a:pt x="427620" y="390572"/>
                  </a:lnTo>
                  <a:lnTo>
                    <a:pt x="461166" y="360891"/>
                  </a:lnTo>
                  <a:lnTo>
                    <a:pt x="495735" y="332194"/>
                  </a:lnTo>
                  <a:lnTo>
                    <a:pt x="531299" y="304506"/>
                  </a:lnTo>
                  <a:lnTo>
                    <a:pt x="567832" y="277851"/>
                  </a:lnTo>
                  <a:lnTo>
                    <a:pt x="605306" y="252254"/>
                  </a:lnTo>
                  <a:lnTo>
                    <a:pt x="643694" y="227740"/>
                  </a:lnTo>
                  <a:lnTo>
                    <a:pt x="682969" y="204334"/>
                  </a:lnTo>
                  <a:lnTo>
                    <a:pt x="723104" y="182061"/>
                  </a:lnTo>
                  <a:lnTo>
                    <a:pt x="764071" y="160945"/>
                  </a:lnTo>
                  <a:lnTo>
                    <a:pt x="805843" y="141012"/>
                  </a:lnTo>
                  <a:lnTo>
                    <a:pt x="848393" y="122286"/>
                  </a:lnTo>
                  <a:lnTo>
                    <a:pt x="891695" y="104792"/>
                  </a:lnTo>
                  <a:lnTo>
                    <a:pt x="935720" y="88555"/>
                  </a:lnTo>
                  <a:lnTo>
                    <a:pt x="980442" y="73600"/>
                  </a:lnTo>
                  <a:lnTo>
                    <a:pt x="1025833" y="59951"/>
                  </a:lnTo>
                  <a:lnTo>
                    <a:pt x="1071866" y="47633"/>
                  </a:lnTo>
                  <a:lnTo>
                    <a:pt x="1118515" y="36672"/>
                  </a:lnTo>
                  <a:lnTo>
                    <a:pt x="1165751" y="27091"/>
                  </a:lnTo>
                  <a:lnTo>
                    <a:pt x="1213548" y="18917"/>
                  </a:lnTo>
                  <a:lnTo>
                    <a:pt x="1261878" y="12173"/>
                  </a:lnTo>
                  <a:lnTo>
                    <a:pt x="1310715" y="6884"/>
                  </a:lnTo>
                  <a:lnTo>
                    <a:pt x="1360031" y="3076"/>
                  </a:lnTo>
                  <a:lnTo>
                    <a:pt x="1409799" y="773"/>
                  </a:lnTo>
                  <a:lnTo>
                    <a:pt x="1459992" y="0"/>
                  </a:lnTo>
                  <a:lnTo>
                    <a:pt x="1510183" y="773"/>
                  </a:lnTo>
                  <a:lnTo>
                    <a:pt x="1559951" y="3076"/>
                  </a:lnTo>
                  <a:lnTo>
                    <a:pt x="1609266" y="6884"/>
                  </a:lnTo>
                  <a:lnTo>
                    <a:pt x="1658102" y="12173"/>
                  </a:lnTo>
                  <a:lnTo>
                    <a:pt x="1706432" y="18917"/>
                  </a:lnTo>
                  <a:lnTo>
                    <a:pt x="1754228" y="27091"/>
                  </a:lnTo>
                  <a:lnTo>
                    <a:pt x="1801464" y="36672"/>
                  </a:lnTo>
                  <a:lnTo>
                    <a:pt x="1848112" y="47633"/>
                  </a:lnTo>
                  <a:lnTo>
                    <a:pt x="1894145" y="59951"/>
                  </a:lnTo>
                  <a:lnTo>
                    <a:pt x="1939536" y="73600"/>
                  </a:lnTo>
                  <a:lnTo>
                    <a:pt x="1984258" y="88555"/>
                  </a:lnTo>
                  <a:lnTo>
                    <a:pt x="2028283" y="104792"/>
                  </a:lnTo>
                  <a:lnTo>
                    <a:pt x="2071584" y="122286"/>
                  </a:lnTo>
                  <a:lnTo>
                    <a:pt x="2114134" y="141012"/>
                  </a:lnTo>
                  <a:lnTo>
                    <a:pt x="2155907" y="160945"/>
                  </a:lnTo>
                  <a:lnTo>
                    <a:pt x="2196874" y="182061"/>
                  </a:lnTo>
                  <a:lnTo>
                    <a:pt x="2237008" y="204334"/>
                  </a:lnTo>
                  <a:lnTo>
                    <a:pt x="2276283" y="227740"/>
                  </a:lnTo>
                  <a:lnTo>
                    <a:pt x="2314671" y="252254"/>
                  </a:lnTo>
                  <a:lnTo>
                    <a:pt x="2352146" y="277851"/>
                  </a:lnTo>
                  <a:lnTo>
                    <a:pt x="2388679" y="304506"/>
                  </a:lnTo>
                  <a:lnTo>
                    <a:pt x="2424243" y="332194"/>
                  </a:lnTo>
                  <a:lnTo>
                    <a:pt x="2458812" y="360891"/>
                  </a:lnTo>
                  <a:lnTo>
                    <a:pt x="2492359" y="390572"/>
                  </a:lnTo>
                  <a:lnTo>
                    <a:pt x="2524855" y="421212"/>
                  </a:lnTo>
                  <a:lnTo>
                    <a:pt x="2556274" y="452786"/>
                  </a:lnTo>
                  <a:lnTo>
                    <a:pt x="2586590" y="485269"/>
                  </a:lnTo>
                  <a:lnTo>
                    <a:pt x="2615773" y="518637"/>
                  </a:lnTo>
                  <a:lnTo>
                    <a:pt x="2643798" y="552864"/>
                  </a:lnTo>
                  <a:lnTo>
                    <a:pt x="2670638" y="587926"/>
                  </a:lnTo>
                  <a:lnTo>
                    <a:pt x="2696264" y="623799"/>
                  </a:lnTo>
                  <a:lnTo>
                    <a:pt x="2720650" y="660456"/>
                  </a:lnTo>
                  <a:lnTo>
                    <a:pt x="2743769" y="697874"/>
                  </a:lnTo>
                  <a:lnTo>
                    <a:pt x="2765593" y="736027"/>
                  </a:lnTo>
                  <a:lnTo>
                    <a:pt x="2786095" y="774891"/>
                  </a:lnTo>
                  <a:lnTo>
                    <a:pt x="2805249" y="814441"/>
                  </a:lnTo>
                  <a:lnTo>
                    <a:pt x="2823026" y="854651"/>
                  </a:lnTo>
                  <a:lnTo>
                    <a:pt x="2839401" y="895498"/>
                  </a:lnTo>
                  <a:lnTo>
                    <a:pt x="2854344" y="936957"/>
                  </a:lnTo>
                  <a:lnTo>
                    <a:pt x="2867831" y="979002"/>
                  </a:lnTo>
                  <a:lnTo>
                    <a:pt x="2879832" y="1021609"/>
                  </a:lnTo>
                  <a:lnTo>
                    <a:pt x="2890321" y="1064752"/>
                  </a:lnTo>
                  <a:lnTo>
                    <a:pt x="2899271" y="1108408"/>
                  </a:lnTo>
                  <a:lnTo>
                    <a:pt x="2906655" y="1152551"/>
                  </a:lnTo>
                  <a:lnTo>
                    <a:pt x="2912446" y="1197157"/>
                  </a:lnTo>
                  <a:lnTo>
                    <a:pt x="2916615" y="1242200"/>
                  </a:lnTo>
                  <a:lnTo>
                    <a:pt x="2919137" y="1287656"/>
                  </a:lnTo>
                  <a:lnTo>
                    <a:pt x="2919984" y="1333500"/>
                  </a:lnTo>
                  <a:lnTo>
                    <a:pt x="2919137" y="1379343"/>
                  </a:lnTo>
                  <a:lnTo>
                    <a:pt x="2916615" y="1424799"/>
                  </a:lnTo>
                  <a:lnTo>
                    <a:pt x="2912446" y="1469842"/>
                  </a:lnTo>
                  <a:lnTo>
                    <a:pt x="2906655" y="1514448"/>
                  </a:lnTo>
                  <a:lnTo>
                    <a:pt x="2899271" y="1558591"/>
                  </a:lnTo>
                  <a:lnTo>
                    <a:pt x="2890321" y="1602247"/>
                  </a:lnTo>
                  <a:lnTo>
                    <a:pt x="2879832" y="1645390"/>
                  </a:lnTo>
                  <a:lnTo>
                    <a:pt x="2867831" y="1687997"/>
                  </a:lnTo>
                  <a:lnTo>
                    <a:pt x="2854344" y="1730042"/>
                  </a:lnTo>
                  <a:lnTo>
                    <a:pt x="2839401" y="1771501"/>
                  </a:lnTo>
                  <a:lnTo>
                    <a:pt x="2823026" y="1812348"/>
                  </a:lnTo>
                  <a:lnTo>
                    <a:pt x="2805249" y="1852558"/>
                  </a:lnTo>
                  <a:lnTo>
                    <a:pt x="2786095" y="1892108"/>
                  </a:lnTo>
                  <a:lnTo>
                    <a:pt x="2765593" y="1930972"/>
                  </a:lnTo>
                  <a:lnTo>
                    <a:pt x="2743769" y="1969125"/>
                  </a:lnTo>
                  <a:lnTo>
                    <a:pt x="2720650" y="2006543"/>
                  </a:lnTo>
                  <a:lnTo>
                    <a:pt x="2696264" y="2043200"/>
                  </a:lnTo>
                  <a:lnTo>
                    <a:pt x="2670638" y="2079073"/>
                  </a:lnTo>
                  <a:lnTo>
                    <a:pt x="2643798" y="2114135"/>
                  </a:lnTo>
                  <a:lnTo>
                    <a:pt x="2615773" y="2148362"/>
                  </a:lnTo>
                  <a:lnTo>
                    <a:pt x="2586590" y="2181730"/>
                  </a:lnTo>
                  <a:lnTo>
                    <a:pt x="2556274" y="2214213"/>
                  </a:lnTo>
                  <a:lnTo>
                    <a:pt x="2524855" y="2245787"/>
                  </a:lnTo>
                  <a:lnTo>
                    <a:pt x="2492359" y="2276427"/>
                  </a:lnTo>
                  <a:lnTo>
                    <a:pt x="2458812" y="2306108"/>
                  </a:lnTo>
                  <a:lnTo>
                    <a:pt x="2424243" y="2334805"/>
                  </a:lnTo>
                  <a:lnTo>
                    <a:pt x="2388679" y="2362493"/>
                  </a:lnTo>
                  <a:lnTo>
                    <a:pt x="2352146" y="2389148"/>
                  </a:lnTo>
                  <a:lnTo>
                    <a:pt x="2314671" y="2414745"/>
                  </a:lnTo>
                  <a:lnTo>
                    <a:pt x="2276283" y="2439259"/>
                  </a:lnTo>
                  <a:lnTo>
                    <a:pt x="2237008" y="2462665"/>
                  </a:lnTo>
                  <a:lnTo>
                    <a:pt x="2196874" y="2484938"/>
                  </a:lnTo>
                  <a:lnTo>
                    <a:pt x="2155907" y="2506054"/>
                  </a:lnTo>
                  <a:lnTo>
                    <a:pt x="2114134" y="2525987"/>
                  </a:lnTo>
                  <a:lnTo>
                    <a:pt x="2071584" y="2544713"/>
                  </a:lnTo>
                  <a:lnTo>
                    <a:pt x="2028283" y="2562207"/>
                  </a:lnTo>
                  <a:lnTo>
                    <a:pt x="1984258" y="2578444"/>
                  </a:lnTo>
                  <a:lnTo>
                    <a:pt x="1939536" y="2593399"/>
                  </a:lnTo>
                  <a:lnTo>
                    <a:pt x="1894145" y="2607048"/>
                  </a:lnTo>
                  <a:lnTo>
                    <a:pt x="1848112" y="2619366"/>
                  </a:lnTo>
                  <a:lnTo>
                    <a:pt x="1801464" y="2630327"/>
                  </a:lnTo>
                  <a:lnTo>
                    <a:pt x="1754228" y="2639908"/>
                  </a:lnTo>
                  <a:lnTo>
                    <a:pt x="1706432" y="2648082"/>
                  </a:lnTo>
                  <a:lnTo>
                    <a:pt x="1658102" y="2654826"/>
                  </a:lnTo>
                  <a:lnTo>
                    <a:pt x="1609266" y="2660115"/>
                  </a:lnTo>
                  <a:lnTo>
                    <a:pt x="1559951" y="2663923"/>
                  </a:lnTo>
                  <a:lnTo>
                    <a:pt x="1510183" y="2666226"/>
                  </a:lnTo>
                  <a:lnTo>
                    <a:pt x="1459992" y="2667000"/>
                  </a:lnTo>
                  <a:lnTo>
                    <a:pt x="1409799" y="2666226"/>
                  </a:lnTo>
                  <a:lnTo>
                    <a:pt x="1360031" y="2663923"/>
                  </a:lnTo>
                  <a:lnTo>
                    <a:pt x="1310715" y="2660115"/>
                  </a:lnTo>
                  <a:lnTo>
                    <a:pt x="1261878" y="2654826"/>
                  </a:lnTo>
                  <a:lnTo>
                    <a:pt x="1213548" y="2648082"/>
                  </a:lnTo>
                  <a:lnTo>
                    <a:pt x="1165751" y="2639908"/>
                  </a:lnTo>
                  <a:lnTo>
                    <a:pt x="1118515" y="2630327"/>
                  </a:lnTo>
                  <a:lnTo>
                    <a:pt x="1071866" y="2619366"/>
                  </a:lnTo>
                  <a:lnTo>
                    <a:pt x="1025833" y="2607048"/>
                  </a:lnTo>
                  <a:lnTo>
                    <a:pt x="980442" y="2593399"/>
                  </a:lnTo>
                  <a:lnTo>
                    <a:pt x="935720" y="2578444"/>
                  </a:lnTo>
                  <a:lnTo>
                    <a:pt x="891695" y="2562207"/>
                  </a:lnTo>
                  <a:lnTo>
                    <a:pt x="848393" y="2544713"/>
                  </a:lnTo>
                  <a:lnTo>
                    <a:pt x="805843" y="2525987"/>
                  </a:lnTo>
                  <a:lnTo>
                    <a:pt x="764071" y="2506054"/>
                  </a:lnTo>
                  <a:lnTo>
                    <a:pt x="723104" y="2484938"/>
                  </a:lnTo>
                  <a:lnTo>
                    <a:pt x="682969" y="2462665"/>
                  </a:lnTo>
                  <a:lnTo>
                    <a:pt x="643694" y="2439259"/>
                  </a:lnTo>
                  <a:lnTo>
                    <a:pt x="605306" y="2414745"/>
                  </a:lnTo>
                  <a:lnTo>
                    <a:pt x="567832" y="2389148"/>
                  </a:lnTo>
                  <a:lnTo>
                    <a:pt x="531299" y="2362493"/>
                  </a:lnTo>
                  <a:lnTo>
                    <a:pt x="495735" y="2334805"/>
                  </a:lnTo>
                  <a:lnTo>
                    <a:pt x="461166" y="2306108"/>
                  </a:lnTo>
                  <a:lnTo>
                    <a:pt x="427620" y="2276427"/>
                  </a:lnTo>
                  <a:lnTo>
                    <a:pt x="395123" y="2245787"/>
                  </a:lnTo>
                  <a:lnTo>
                    <a:pt x="363704" y="2214213"/>
                  </a:lnTo>
                  <a:lnTo>
                    <a:pt x="333389" y="2181730"/>
                  </a:lnTo>
                  <a:lnTo>
                    <a:pt x="304206" y="2148362"/>
                  </a:lnTo>
                  <a:lnTo>
                    <a:pt x="276181" y="2114135"/>
                  </a:lnTo>
                  <a:lnTo>
                    <a:pt x="249342" y="2079073"/>
                  </a:lnTo>
                  <a:lnTo>
                    <a:pt x="223716" y="2043200"/>
                  </a:lnTo>
                  <a:lnTo>
                    <a:pt x="199330" y="2006543"/>
                  </a:lnTo>
                  <a:lnTo>
                    <a:pt x="176212" y="1969125"/>
                  </a:lnTo>
                  <a:lnTo>
                    <a:pt x="154388" y="1930972"/>
                  </a:lnTo>
                  <a:lnTo>
                    <a:pt x="133886" y="1892108"/>
                  </a:lnTo>
                  <a:lnTo>
                    <a:pt x="114732" y="1852558"/>
                  </a:lnTo>
                  <a:lnTo>
                    <a:pt x="96955" y="1812348"/>
                  </a:lnTo>
                  <a:lnTo>
                    <a:pt x="80581" y="1771501"/>
                  </a:lnTo>
                  <a:lnTo>
                    <a:pt x="65637" y="1730042"/>
                  </a:lnTo>
                  <a:lnTo>
                    <a:pt x="52152" y="1687997"/>
                  </a:lnTo>
                  <a:lnTo>
                    <a:pt x="40150" y="1645390"/>
                  </a:lnTo>
                  <a:lnTo>
                    <a:pt x="29661" y="1602247"/>
                  </a:lnTo>
                  <a:lnTo>
                    <a:pt x="20711" y="1558591"/>
                  </a:lnTo>
                  <a:lnTo>
                    <a:pt x="13327" y="1514448"/>
                  </a:lnTo>
                  <a:lnTo>
                    <a:pt x="7537" y="1469842"/>
                  </a:lnTo>
                  <a:lnTo>
                    <a:pt x="3368" y="1424799"/>
                  </a:lnTo>
                  <a:lnTo>
                    <a:pt x="846" y="1379343"/>
                  </a:lnTo>
                  <a:lnTo>
                    <a:pt x="0" y="1333500"/>
                  </a:lnTo>
                  <a:close/>
                </a:path>
              </a:pathLst>
            </a:custGeom>
            <a:ln w="12700">
              <a:solidFill>
                <a:srgbClr val="000000"/>
              </a:solidFill>
            </a:ln>
          </p:spPr>
          <p:txBody>
            <a:bodyPr wrap="square" lIns="0" tIns="0" rIns="0" bIns="0" rtlCol="0"/>
            <a:lstStyle/>
            <a:p>
              <a:endParaRPr/>
            </a:p>
          </p:txBody>
        </p:sp>
      </p:grpSp>
      <p:sp>
        <p:nvSpPr>
          <p:cNvPr id="10" name="object 10"/>
          <p:cNvSpPr txBox="1"/>
          <p:nvPr/>
        </p:nvSpPr>
        <p:spPr>
          <a:xfrm>
            <a:off x="2487929" y="4007053"/>
            <a:ext cx="269875" cy="574675"/>
          </a:xfrm>
          <a:prstGeom prst="rect">
            <a:avLst/>
          </a:prstGeom>
        </p:spPr>
        <p:txBody>
          <a:bodyPr vert="horz" wrap="square" lIns="0" tIns="12700" rIns="0" bIns="0" rtlCol="0">
            <a:spAutoFit/>
          </a:bodyPr>
          <a:lstStyle/>
          <a:p>
            <a:pPr marL="12700">
              <a:lnSpc>
                <a:spcPct val="100000"/>
              </a:lnSpc>
              <a:spcBef>
                <a:spcPts val="100"/>
              </a:spcBef>
            </a:pPr>
            <a:r>
              <a:rPr sz="3600" dirty="0">
                <a:latin typeface="Calibri"/>
                <a:cs typeface="Calibri"/>
              </a:rPr>
              <a:t>C</a:t>
            </a:r>
            <a:endParaRPr sz="3600">
              <a:latin typeface="Calibri"/>
              <a:cs typeface="Calibri"/>
            </a:endParaRPr>
          </a:p>
        </p:txBody>
      </p:sp>
      <p:sp>
        <p:nvSpPr>
          <p:cNvPr id="11" name="object 11"/>
          <p:cNvSpPr txBox="1"/>
          <p:nvPr/>
        </p:nvSpPr>
        <p:spPr>
          <a:xfrm>
            <a:off x="1732279" y="3380358"/>
            <a:ext cx="95948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1/6 =</a:t>
            </a:r>
            <a:r>
              <a:rPr sz="1800" spc="-85" dirty="0">
                <a:latin typeface="Calibri"/>
                <a:cs typeface="Calibri"/>
              </a:rPr>
              <a:t> </a:t>
            </a:r>
            <a:r>
              <a:rPr sz="1800" dirty="0">
                <a:latin typeface="Calibri"/>
                <a:cs typeface="Calibri"/>
              </a:rPr>
              <a:t>17%</a:t>
            </a:r>
            <a:endParaRPr sz="1800">
              <a:latin typeface="Calibri"/>
              <a:cs typeface="Calibri"/>
            </a:endParaRPr>
          </a:p>
        </p:txBody>
      </p:sp>
      <p:sp>
        <p:nvSpPr>
          <p:cNvPr id="12" name="object 12"/>
          <p:cNvSpPr txBox="1"/>
          <p:nvPr/>
        </p:nvSpPr>
        <p:spPr>
          <a:xfrm>
            <a:off x="535635" y="3653775"/>
            <a:ext cx="960755" cy="1285240"/>
          </a:xfrm>
          <a:prstGeom prst="rect">
            <a:avLst/>
          </a:prstGeom>
        </p:spPr>
        <p:txBody>
          <a:bodyPr vert="horz" wrap="square" lIns="0" tIns="303530" rIns="0" bIns="0" rtlCol="0">
            <a:spAutoFit/>
          </a:bodyPr>
          <a:lstStyle/>
          <a:p>
            <a:pPr marL="424815">
              <a:lnSpc>
                <a:spcPct val="100000"/>
              </a:lnSpc>
              <a:spcBef>
                <a:spcPts val="2390"/>
              </a:spcBef>
            </a:pPr>
            <a:r>
              <a:rPr sz="3600" dirty="0">
                <a:latin typeface="Calibri"/>
                <a:cs typeface="Calibri"/>
              </a:rPr>
              <a:t>A</a:t>
            </a:r>
            <a:endParaRPr sz="3600">
              <a:latin typeface="Calibri"/>
              <a:cs typeface="Calibri"/>
            </a:endParaRPr>
          </a:p>
          <a:p>
            <a:pPr marL="12700">
              <a:lnSpc>
                <a:spcPct val="100000"/>
              </a:lnSpc>
              <a:spcBef>
                <a:spcPts val="1145"/>
              </a:spcBef>
            </a:pPr>
            <a:r>
              <a:rPr sz="1800" dirty="0">
                <a:latin typeface="Calibri"/>
                <a:cs typeface="Calibri"/>
              </a:rPr>
              <a:t>3/6 =</a:t>
            </a:r>
            <a:r>
              <a:rPr sz="1800" spc="-80" dirty="0">
                <a:latin typeface="Calibri"/>
                <a:cs typeface="Calibri"/>
              </a:rPr>
              <a:t> </a:t>
            </a:r>
            <a:r>
              <a:rPr sz="1800" dirty="0">
                <a:latin typeface="Calibri"/>
                <a:cs typeface="Calibri"/>
              </a:rPr>
              <a:t>50%</a:t>
            </a:r>
            <a:endParaRPr sz="1800">
              <a:latin typeface="Calibri"/>
              <a:cs typeface="Calibri"/>
            </a:endParaRPr>
          </a:p>
        </p:txBody>
      </p:sp>
      <p:sp>
        <p:nvSpPr>
          <p:cNvPr id="13" name="object 13"/>
          <p:cNvSpPr txBox="1"/>
          <p:nvPr/>
        </p:nvSpPr>
        <p:spPr>
          <a:xfrm>
            <a:off x="1803654" y="3739133"/>
            <a:ext cx="274320" cy="574040"/>
          </a:xfrm>
          <a:prstGeom prst="rect">
            <a:avLst/>
          </a:prstGeom>
        </p:spPr>
        <p:txBody>
          <a:bodyPr vert="horz" wrap="square" lIns="0" tIns="12700" rIns="0" bIns="0" rtlCol="0">
            <a:spAutoFit/>
          </a:bodyPr>
          <a:lstStyle/>
          <a:p>
            <a:pPr marL="12700">
              <a:lnSpc>
                <a:spcPct val="100000"/>
              </a:lnSpc>
              <a:spcBef>
                <a:spcPts val="100"/>
              </a:spcBef>
            </a:pPr>
            <a:r>
              <a:rPr sz="3600" dirty="0">
                <a:latin typeface="Calibri"/>
                <a:cs typeface="Calibri"/>
              </a:rPr>
              <a:t>B</a:t>
            </a:r>
            <a:endParaRPr sz="3600">
              <a:latin typeface="Calibri"/>
              <a:cs typeface="Calibri"/>
            </a:endParaRPr>
          </a:p>
        </p:txBody>
      </p:sp>
      <p:sp>
        <p:nvSpPr>
          <p:cNvPr id="14" name="object 14"/>
          <p:cNvSpPr txBox="1"/>
          <p:nvPr/>
        </p:nvSpPr>
        <p:spPr>
          <a:xfrm>
            <a:off x="1975230" y="4633341"/>
            <a:ext cx="95948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2/6 =</a:t>
            </a:r>
            <a:r>
              <a:rPr sz="1800" spc="-85" dirty="0">
                <a:latin typeface="Calibri"/>
                <a:cs typeface="Calibri"/>
              </a:rPr>
              <a:t> </a:t>
            </a:r>
            <a:r>
              <a:rPr sz="1800" dirty="0">
                <a:latin typeface="Calibri"/>
                <a:cs typeface="Calibri"/>
              </a:rPr>
              <a:t>33%</a:t>
            </a:r>
            <a:endParaRPr sz="1800">
              <a:latin typeface="Calibri"/>
              <a:cs typeface="Calibri"/>
            </a:endParaRPr>
          </a:p>
        </p:txBody>
      </p:sp>
      <p:grpSp>
        <p:nvGrpSpPr>
          <p:cNvPr id="15" name="object 15"/>
          <p:cNvGrpSpPr/>
          <p:nvPr/>
        </p:nvGrpSpPr>
        <p:grpSpPr>
          <a:xfrm>
            <a:off x="1732533" y="3104388"/>
            <a:ext cx="1070610" cy="2705100"/>
            <a:chOff x="1732533" y="3104388"/>
            <a:chExt cx="1070610" cy="2705100"/>
          </a:xfrm>
        </p:grpSpPr>
        <p:sp>
          <p:nvSpPr>
            <p:cNvPr id="16" name="object 16"/>
            <p:cNvSpPr/>
            <p:nvPr/>
          </p:nvSpPr>
          <p:spPr>
            <a:xfrm>
              <a:off x="1738883" y="3497580"/>
              <a:ext cx="1057910" cy="1018540"/>
            </a:xfrm>
            <a:custGeom>
              <a:avLst/>
              <a:gdLst/>
              <a:ahLst/>
              <a:cxnLst/>
              <a:rect l="l" t="t" r="r" b="b"/>
              <a:pathLst>
                <a:path w="1057910" h="1018539">
                  <a:moveTo>
                    <a:pt x="0" y="1018032"/>
                  </a:moveTo>
                  <a:lnTo>
                    <a:pt x="1057656" y="0"/>
                  </a:lnTo>
                </a:path>
              </a:pathLst>
            </a:custGeom>
            <a:ln w="12699">
              <a:solidFill>
                <a:srgbClr val="000000"/>
              </a:solidFill>
            </a:ln>
          </p:spPr>
          <p:txBody>
            <a:bodyPr wrap="square" lIns="0" tIns="0" rIns="0" bIns="0" rtlCol="0"/>
            <a:lstStyle/>
            <a:p>
              <a:endParaRPr/>
            </a:p>
          </p:txBody>
        </p:sp>
        <p:sp>
          <p:nvSpPr>
            <p:cNvPr id="17" name="object 17"/>
            <p:cNvSpPr/>
            <p:nvPr/>
          </p:nvSpPr>
          <p:spPr>
            <a:xfrm>
              <a:off x="1744979" y="3104388"/>
              <a:ext cx="0" cy="2705100"/>
            </a:xfrm>
            <a:custGeom>
              <a:avLst/>
              <a:gdLst/>
              <a:ahLst/>
              <a:cxnLst/>
              <a:rect l="l" t="t" r="r" b="b"/>
              <a:pathLst>
                <a:path h="2705100">
                  <a:moveTo>
                    <a:pt x="0" y="0"/>
                  </a:moveTo>
                  <a:lnTo>
                    <a:pt x="0" y="2705100"/>
                  </a:lnTo>
                </a:path>
              </a:pathLst>
            </a:custGeom>
            <a:ln w="9525">
              <a:solidFill>
                <a:srgbClr val="000000"/>
              </a:solidFill>
            </a:ln>
          </p:spPr>
          <p:txBody>
            <a:bodyPr wrap="square" lIns="0" tIns="0" rIns="0" bIns="0" rtlCol="0"/>
            <a:lstStyle/>
            <a:p>
              <a:endParaRPr/>
            </a:p>
          </p:txBody>
        </p:sp>
      </p:grpSp>
      <p:sp>
        <p:nvSpPr>
          <p:cNvPr id="18" name="object 18"/>
          <p:cNvSpPr txBox="1"/>
          <p:nvPr/>
        </p:nvSpPr>
        <p:spPr>
          <a:xfrm>
            <a:off x="916939" y="6464909"/>
            <a:ext cx="1403985" cy="177800"/>
          </a:xfrm>
          <a:prstGeom prst="rect">
            <a:avLst/>
          </a:prstGeom>
        </p:spPr>
        <p:txBody>
          <a:bodyPr vert="horz" wrap="square" lIns="0" tIns="0" rIns="0" bIns="0" rtlCol="0">
            <a:spAutoFit/>
          </a:bodyPr>
          <a:lstStyle/>
          <a:p>
            <a:pPr marL="12700">
              <a:lnSpc>
                <a:spcPts val="1240"/>
              </a:lnSpc>
            </a:pPr>
            <a:r>
              <a:rPr sz="1200" dirty="0">
                <a:solidFill>
                  <a:srgbClr val="888888"/>
                </a:solidFill>
                <a:latin typeface="Calibri"/>
                <a:cs typeface="Calibri"/>
              </a:rPr>
              <a:t>10/24/2020 12:38</a:t>
            </a:r>
            <a:r>
              <a:rPr sz="1200" spc="-65" dirty="0">
                <a:solidFill>
                  <a:srgbClr val="888888"/>
                </a:solidFill>
                <a:latin typeface="Calibri"/>
                <a:cs typeface="Calibri"/>
              </a:rPr>
              <a:t> </a:t>
            </a:r>
            <a:r>
              <a:rPr sz="1200" dirty="0">
                <a:solidFill>
                  <a:srgbClr val="888888"/>
                </a:solidFill>
                <a:latin typeface="Calibri"/>
                <a:cs typeface="Calibri"/>
              </a:rPr>
              <a:t>AM</a:t>
            </a:r>
            <a:endParaRPr sz="1200">
              <a:latin typeface="Calibri"/>
              <a:cs typeface="Calibri"/>
            </a:endParaRPr>
          </a:p>
        </p:txBody>
      </p:sp>
      <p:sp>
        <p:nvSpPr>
          <p:cNvPr id="19" name="object 19"/>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306</a:t>
            </a:fld>
            <a:endParaRPr dirty="0"/>
          </a:p>
        </p:txBody>
      </p:sp>
    </p:spTree>
    <p:extLst>
      <p:ext uri="{BB962C8B-B14F-4D97-AF65-F5344CB8AC3E}">
        <p14:creationId xmlns:p14="http://schemas.microsoft.com/office/powerpoint/2010/main" val="247258802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150063"/>
            <a:ext cx="7341870" cy="1031875"/>
          </a:xfrm>
          <a:prstGeom prst="rect">
            <a:avLst/>
          </a:prstGeom>
        </p:spPr>
        <p:txBody>
          <a:bodyPr vert="horz" wrap="square" lIns="0" tIns="104139" rIns="0" bIns="0" rtlCol="0">
            <a:spAutoFit/>
          </a:bodyPr>
          <a:lstStyle/>
          <a:p>
            <a:pPr marL="12700" marR="5080">
              <a:lnSpc>
                <a:spcPts val="3600"/>
              </a:lnSpc>
              <a:spcBef>
                <a:spcPts val="819"/>
              </a:spcBef>
            </a:pPr>
            <a:r>
              <a:rPr sz="3600" b="1" spc="-105" dirty="0">
                <a:latin typeface="Arial"/>
                <a:cs typeface="Arial"/>
              </a:rPr>
              <a:t>Can</a:t>
            </a:r>
            <a:r>
              <a:rPr sz="3600" b="1" spc="-300" dirty="0">
                <a:latin typeface="Arial"/>
                <a:cs typeface="Arial"/>
              </a:rPr>
              <a:t> </a:t>
            </a:r>
            <a:r>
              <a:rPr sz="3600" b="1" spc="-85" dirty="0">
                <a:latin typeface="Arial"/>
                <a:cs typeface="Arial"/>
              </a:rPr>
              <a:t>we</a:t>
            </a:r>
            <a:r>
              <a:rPr sz="3600" b="1" spc="-295" dirty="0">
                <a:latin typeface="Arial"/>
                <a:cs typeface="Arial"/>
              </a:rPr>
              <a:t> </a:t>
            </a:r>
            <a:r>
              <a:rPr sz="3600" b="1" spc="-130" dirty="0">
                <a:latin typeface="Arial"/>
                <a:cs typeface="Arial"/>
              </a:rPr>
              <a:t>solve</a:t>
            </a:r>
            <a:r>
              <a:rPr sz="3600" b="1" spc="-280" dirty="0">
                <a:latin typeface="Arial"/>
                <a:cs typeface="Arial"/>
              </a:rPr>
              <a:t> </a:t>
            </a:r>
            <a:r>
              <a:rPr sz="3600" b="1" spc="-140" dirty="0">
                <a:latin typeface="Arial"/>
                <a:cs typeface="Arial"/>
              </a:rPr>
              <a:t>n-queen</a:t>
            </a:r>
            <a:r>
              <a:rPr sz="3600" b="1" spc="-265" dirty="0">
                <a:latin typeface="Arial"/>
                <a:cs typeface="Arial"/>
              </a:rPr>
              <a:t> </a:t>
            </a:r>
            <a:r>
              <a:rPr sz="3600" b="1" spc="-130" dirty="0">
                <a:latin typeface="Arial"/>
                <a:cs typeface="Arial"/>
              </a:rPr>
              <a:t>using</a:t>
            </a:r>
            <a:r>
              <a:rPr sz="3600" b="1" spc="-275" dirty="0">
                <a:latin typeface="Arial"/>
                <a:cs typeface="Arial"/>
              </a:rPr>
              <a:t> </a:t>
            </a:r>
            <a:r>
              <a:rPr sz="3600" b="1" spc="-140" dirty="0">
                <a:latin typeface="Arial"/>
                <a:cs typeface="Arial"/>
              </a:rPr>
              <a:t>Genetic  </a:t>
            </a:r>
            <a:r>
              <a:rPr sz="3600" b="1" spc="-130" dirty="0">
                <a:latin typeface="Arial"/>
                <a:cs typeface="Arial"/>
              </a:rPr>
              <a:t>Algo?</a:t>
            </a:r>
            <a:endParaRPr sz="3600">
              <a:latin typeface="Arial"/>
              <a:cs typeface="Arial"/>
            </a:endParaRPr>
          </a:p>
        </p:txBody>
      </p:sp>
      <p:sp>
        <p:nvSpPr>
          <p:cNvPr id="3" name="object 3"/>
          <p:cNvSpPr/>
          <p:nvPr/>
        </p:nvSpPr>
        <p:spPr>
          <a:xfrm>
            <a:off x="406908" y="1493519"/>
            <a:ext cx="10972800" cy="452628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spc="-5" dirty="0">
                <a:latin typeface="Arial"/>
                <a:cs typeface="Arial"/>
              </a:rPr>
              <a:t>BITS </a:t>
            </a:r>
            <a:r>
              <a:rPr spc="-5" dirty="0"/>
              <a:t>Pilani, Pilani</a:t>
            </a:r>
            <a:r>
              <a:rPr spc="-20" dirty="0"/>
              <a:t> </a:t>
            </a:r>
            <a:r>
              <a:rPr dirty="0"/>
              <a:t>Campus</a:t>
            </a:r>
          </a:p>
        </p:txBody>
      </p:sp>
    </p:spTree>
    <p:extLst>
      <p:ext uri="{BB962C8B-B14F-4D97-AF65-F5344CB8AC3E}">
        <p14:creationId xmlns:p14="http://schemas.microsoft.com/office/powerpoint/2010/main" val="76856000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66890"/>
            <a:chOff x="0" y="0"/>
            <a:chExt cx="12192000" cy="6866890"/>
          </a:xfrm>
        </p:grpSpPr>
        <p:sp>
          <p:nvSpPr>
            <p:cNvPr id="3" name="object 3"/>
            <p:cNvSpPr/>
            <p:nvPr/>
          </p:nvSpPr>
          <p:spPr>
            <a:xfrm>
              <a:off x="6173723" y="6550152"/>
              <a:ext cx="3106420" cy="48895"/>
            </a:xfrm>
            <a:custGeom>
              <a:avLst/>
              <a:gdLst/>
              <a:ahLst/>
              <a:cxnLst/>
              <a:rect l="l" t="t" r="r" b="b"/>
              <a:pathLst>
                <a:path w="3106420" h="48895">
                  <a:moveTo>
                    <a:pt x="3105912" y="0"/>
                  </a:moveTo>
                  <a:lnTo>
                    <a:pt x="0" y="0"/>
                  </a:lnTo>
                  <a:lnTo>
                    <a:pt x="0" y="48768"/>
                  </a:lnTo>
                  <a:lnTo>
                    <a:pt x="3105912" y="48768"/>
                  </a:lnTo>
                  <a:lnTo>
                    <a:pt x="3105912" y="0"/>
                  </a:lnTo>
                  <a:close/>
                </a:path>
              </a:pathLst>
            </a:custGeom>
            <a:solidFill>
              <a:srgbClr val="76C2E4"/>
            </a:solidFill>
          </p:spPr>
          <p:txBody>
            <a:bodyPr wrap="square" lIns="0" tIns="0" rIns="0" bIns="0" rtlCol="0"/>
            <a:lstStyle/>
            <a:p>
              <a:endParaRPr/>
            </a:p>
          </p:txBody>
        </p:sp>
        <p:sp>
          <p:nvSpPr>
            <p:cNvPr id="4" name="object 4"/>
            <p:cNvSpPr/>
            <p:nvPr/>
          </p:nvSpPr>
          <p:spPr>
            <a:xfrm>
              <a:off x="9211056" y="6550152"/>
              <a:ext cx="2981325" cy="45720"/>
            </a:xfrm>
            <a:custGeom>
              <a:avLst/>
              <a:gdLst/>
              <a:ahLst/>
              <a:cxnLst/>
              <a:rect l="l" t="t" r="r" b="b"/>
              <a:pathLst>
                <a:path w="2981325" h="45720">
                  <a:moveTo>
                    <a:pt x="2980944" y="0"/>
                  </a:moveTo>
                  <a:lnTo>
                    <a:pt x="0" y="0"/>
                  </a:lnTo>
                  <a:lnTo>
                    <a:pt x="0" y="45720"/>
                  </a:lnTo>
                  <a:lnTo>
                    <a:pt x="2980944" y="45720"/>
                  </a:lnTo>
                  <a:lnTo>
                    <a:pt x="2980944" y="0"/>
                  </a:lnTo>
                  <a:close/>
                </a:path>
              </a:pathLst>
            </a:custGeom>
            <a:solidFill>
              <a:srgbClr val="E21C23"/>
            </a:solidFill>
          </p:spPr>
          <p:txBody>
            <a:bodyPr wrap="square" lIns="0" tIns="0" rIns="0" bIns="0" rtlCol="0"/>
            <a:lstStyle/>
            <a:p>
              <a:endParaRPr/>
            </a:p>
          </p:txBody>
        </p:sp>
        <p:sp>
          <p:nvSpPr>
            <p:cNvPr id="5" name="object 5"/>
            <p:cNvSpPr/>
            <p:nvPr/>
          </p:nvSpPr>
          <p:spPr>
            <a:xfrm>
              <a:off x="2779776" y="6550152"/>
              <a:ext cx="3441700" cy="48895"/>
            </a:xfrm>
            <a:custGeom>
              <a:avLst/>
              <a:gdLst/>
              <a:ahLst/>
              <a:cxnLst/>
              <a:rect l="l" t="t" r="r" b="b"/>
              <a:pathLst>
                <a:path w="3441700" h="48895">
                  <a:moveTo>
                    <a:pt x="3441191" y="0"/>
                  </a:moveTo>
                  <a:lnTo>
                    <a:pt x="0" y="0"/>
                  </a:lnTo>
                  <a:lnTo>
                    <a:pt x="0" y="48768"/>
                  </a:lnTo>
                  <a:lnTo>
                    <a:pt x="3441191" y="48768"/>
                  </a:lnTo>
                  <a:lnTo>
                    <a:pt x="3441191" y="0"/>
                  </a:lnTo>
                  <a:close/>
                </a:path>
              </a:pathLst>
            </a:custGeom>
            <a:solidFill>
              <a:srgbClr val="FBAF17"/>
            </a:solidFill>
          </p:spPr>
          <p:txBody>
            <a:bodyPr wrap="square" lIns="0" tIns="0" rIns="0" bIns="0" rtlCol="0"/>
            <a:lstStyle/>
            <a:p>
              <a:endParaRPr/>
            </a:p>
          </p:txBody>
        </p:sp>
        <p:sp>
          <p:nvSpPr>
            <p:cNvPr id="6" name="object 6"/>
            <p:cNvSpPr/>
            <p:nvPr/>
          </p:nvSpPr>
          <p:spPr>
            <a:xfrm>
              <a:off x="5993891" y="6553200"/>
              <a:ext cx="3106420" cy="45720"/>
            </a:xfrm>
            <a:custGeom>
              <a:avLst/>
              <a:gdLst/>
              <a:ahLst/>
              <a:cxnLst/>
              <a:rect l="l" t="t" r="r" b="b"/>
              <a:pathLst>
                <a:path w="3106420" h="45720">
                  <a:moveTo>
                    <a:pt x="3105912" y="0"/>
                  </a:moveTo>
                  <a:lnTo>
                    <a:pt x="0" y="0"/>
                  </a:lnTo>
                  <a:lnTo>
                    <a:pt x="0" y="45720"/>
                  </a:lnTo>
                  <a:lnTo>
                    <a:pt x="3105912" y="45720"/>
                  </a:lnTo>
                  <a:lnTo>
                    <a:pt x="3105912" y="0"/>
                  </a:lnTo>
                  <a:close/>
                </a:path>
              </a:pathLst>
            </a:custGeom>
            <a:solidFill>
              <a:srgbClr val="76C2E4"/>
            </a:solidFill>
          </p:spPr>
          <p:txBody>
            <a:bodyPr wrap="square" lIns="0" tIns="0" rIns="0" bIns="0" rtlCol="0"/>
            <a:lstStyle/>
            <a:p>
              <a:endParaRPr/>
            </a:p>
          </p:txBody>
        </p:sp>
        <p:sp>
          <p:nvSpPr>
            <p:cNvPr id="7" name="object 7"/>
            <p:cNvSpPr/>
            <p:nvPr/>
          </p:nvSpPr>
          <p:spPr>
            <a:xfrm>
              <a:off x="2845307" y="6553200"/>
              <a:ext cx="3148965" cy="45720"/>
            </a:xfrm>
            <a:custGeom>
              <a:avLst/>
              <a:gdLst/>
              <a:ahLst/>
              <a:cxnLst/>
              <a:rect l="l" t="t" r="r" b="b"/>
              <a:pathLst>
                <a:path w="3148965" h="45720">
                  <a:moveTo>
                    <a:pt x="3148584" y="0"/>
                  </a:moveTo>
                  <a:lnTo>
                    <a:pt x="0" y="0"/>
                  </a:lnTo>
                  <a:lnTo>
                    <a:pt x="0" y="45720"/>
                  </a:lnTo>
                  <a:lnTo>
                    <a:pt x="3148584" y="45720"/>
                  </a:lnTo>
                  <a:lnTo>
                    <a:pt x="3148584" y="0"/>
                  </a:lnTo>
                  <a:close/>
                </a:path>
              </a:pathLst>
            </a:custGeom>
            <a:solidFill>
              <a:srgbClr val="FBAF17"/>
            </a:solidFill>
          </p:spPr>
          <p:txBody>
            <a:bodyPr wrap="square" lIns="0" tIns="0" rIns="0" bIns="0" rtlCol="0"/>
            <a:lstStyle/>
            <a:p>
              <a:endParaRPr/>
            </a:p>
          </p:txBody>
        </p:sp>
        <p:sp>
          <p:nvSpPr>
            <p:cNvPr id="8" name="object 8"/>
            <p:cNvSpPr/>
            <p:nvPr/>
          </p:nvSpPr>
          <p:spPr>
            <a:xfrm>
              <a:off x="9087611" y="6553200"/>
              <a:ext cx="3104515" cy="45720"/>
            </a:xfrm>
            <a:custGeom>
              <a:avLst/>
              <a:gdLst/>
              <a:ahLst/>
              <a:cxnLst/>
              <a:rect l="l" t="t" r="r" b="b"/>
              <a:pathLst>
                <a:path w="3104515" h="45720">
                  <a:moveTo>
                    <a:pt x="3104388" y="0"/>
                  </a:moveTo>
                  <a:lnTo>
                    <a:pt x="0" y="0"/>
                  </a:lnTo>
                  <a:lnTo>
                    <a:pt x="0" y="45720"/>
                  </a:lnTo>
                  <a:lnTo>
                    <a:pt x="3104388" y="45720"/>
                  </a:lnTo>
                  <a:lnTo>
                    <a:pt x="3104388" y="0"/>
                  </a:lnTo>
                  <a:close/>
                </a:path>
              </a:pathLst>
            </a:custGeom>
            <a:solidFill>
              <a:srgbClr val="FF0000"/>
            </a:solidFill>
          </p:spPr>
          <p:txBody>
            <a:bodyPr wrap="square" lIns="0" tIns="0" rIns="0" bIns="0" rtlCol="0"/>
            <a:lstStyle/>
            <a:p>
              <a:endParaRPr/>
            </a:p>
          </p:txBody>
        </p:sp>
        <p:sp>
          <p:nvSpPr>
            <p:cNvPr id="9" name="object 9"/>
            <p:cNvSpPr/>
            <p:nvPr/>
          </p:nvSpPr>
          <p:spPr>
            <a:xfrm>
              <a:off x="3150107" y="1295399"/>
              <a:ext cx="3104515" cy="45720"/>
            </a:xfrm>
            <a:custGeom>
              <a:avLst/>
              <a:gdLst/>
              <a:ahLst/>
              <a:cxnLst/>
              <a:rect l="l" t="t" r="r" b="b"/>
              <a:pathLst>
                <a:path w="3104515" h="45719">
                  <a:moveTo>
                    <a:pt x="3104388" y="0"/>
                  </a:moveTo>
                  <a:lnTo>
                    <a:pt x="0" y="0"/>
                  </a:lnTo>
                  <a:lnTo>
                    <a:pt x="0" y="45720"/>
                  </a:lnTo>
                  <a:lnTo>
                    <a:pt x="3104388" y="45720"/>
                  </a:lnTo>
                  <a:lnTo>
                    <a:pt x="3104388" y="0"/>
                  </a:lnTo>
                  <a:close/>
                </a:path>
              </a:pathLst>
            </a:custGeom>
            <a:solidFill>
              <a:srgbClr val="76C2E4"/>
            </a:solidFill>
          </p:spPr>
          <p:txBody>
            <a:bodyPr wrap="square" lIns="0" tIns="0" rIns="0" bIns="0" rtlCol="0"/>
            <a:lstStyle/>
            <a:p>
              <a:endParaRPr/>
            </a:p>
          </p:txBody>
        </p:sp>
        <p:sp>
          <p:nvSpPr>
            <p:cNvPr id="10" name="object 10"/>
            <p:cNvSpPr/>
            <p:nvPr/>
          </p:nvSpPr>
          <p:spPr>
            <a:xfrm>
              <a:off x="0" y="1295399"/>
              <a:ext cx="3150235" cy="45720"/>
            </a:xfrm>
            <a:custGeom>
              <a:avLst/>
              <a:gdLst/>
              <a:ahLst/>
              <a:cxnLst/>
              <a:rect l="l" t="t" r="r" b="b"/>
              <a:pathLst>
                <a:path w="3150235" h="45719">
                  <a:moveTo>
                    <a:pt x="3150108" y="0"/>
                  </a:moveTo>
                  <a:lnTo>
                    <a:pt x="0" y="0"/>
                  </a:lnTo>
                  <a:lnTo>
                    <a:pt x="0" y="45720"/>
                  </a:lnTo>
                  <a:lnTo>
                    <a:pt x="3150108" y="45720"/>
                  </a:lnTo>
                  <a:lnTo>
                    <a:pt x="3150108" y="0"/>
                  </a:lnTo>
                  <a:close/>
                </a:path>
              </a:pathLst>
            </a:custGeom>
            <a:solidFill>
              <a:srgbClr val="FBAF17"/>
            </a:solidFill>
          </p:spPr>
          <p:txBody>
            <a:bodyPr wrap="square" lIns="0" tIns="0" rIns="0" bIns="0" rtlCol="0"/>
            <a:lstStyle/>
            <a:p>
              <a:endParaRPr/>
            </a:p>
          </p:txBody>
        </p:sp>
        <p:sp>
          <p:nvSpPr>
            <p:cNvPr id="11" name="object 11"/>
            <p:cNvSpPr/>
            <p:nvPr/>
          </p:nvSpPr>
          <p:spPr>
            <a:xfrm>
              <a:off x="6242303" y="1295399"/>
              <a:ext cx="3104515" cy="45720"/>
            </a:xfrm>
            <a:custGeom>
              <a:avLst/>
              <a:gdLst/>
              <a:ahLst/>
              <a:cxnLst/>
              <a:rect l="l" t="t" r="r" b="b"/>
              <a:pathLst>
                <a:path w="3104515" h="45719">
                  <a:moveTo>
                    <a:pt x="3104388" y="0"/>
                  </a:moveTo>
                  <a:lnTo>
                    <a:pt x="0" y="0"/>
                  </a:lnTo>
                  <a:lnTo>
                    <a:pt x="0" y="45720"/>
                  </a:lnTo>
                  <a:lnTo>
                    <a:pt x="3104388" y="45720"/>
                  </a:lnTo>
                  <a:lnTo>
                    <a:pt x="3104388" y="0"/>
                  </a:lnTo>
                  <a:close/>
                </a:path>
              </a:pathLst>
            </a:custGeom>
            <a:solidFill>
              <a:srgbClr val="FF0000"/>
            </a:solidFill>
          </p:spPr>
          <p:txBody>
            <a:bodyPr wrap="square" lIns="0" tIns="0" rIns="0" bIns="0" rtlCol="0"/>
            <a:lstStyle/>
            <a:p>
              <a:endParaRPr/>
            </a:p>
          </p:txBody>
        </p:sp>
        <p:sp>
          <p:nvSpPr>
            <p:cNvPr id="12" name="object 12"/>
            <p:cNvSpPr/>
            <p:nvPr/>
          </p:nvSpPr>
          <p:spPr>
            <a:xfrm>
              <a:off x="1079715" y="0"/>
              <a:ext cx="5358931" cy="2546224"/>
            </a:xfrm>
            <a:prstGeom prst="rect">
              <a:avLst/>
            </a:prstGeom>
            <a:blipFill>
              <a:blip r:embed="rId2" cstate="print"/>
              <a:stretch>
                <a:fillRect/>
              </a:stretch>
            </a:blipFill>
          </p:spPr>
          <p:txBody>
            <a:bodyPr wrap="square" lIns="0" tIns="0" rIns="0" bIns="0" rtlCol="0"/>
            <a:lstStyle/>
            <a:p>
              <a:endParaRPr/>
            </a:p>
          </p:txBody>
        </p:sp>
        <p:sp>
          <p:nvSpPr>
            <p:cNvPr id="13" name="object 13"/>
            <p:cNvSpPr/>
            <p:nvPr/>
          </p:nvSpPr>
          <p:spPr>
            <a:xfrm>
              <a:off x="8839200" y="0"/>
              <a:ext cx="2924555" cy="691896"/>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580212" y="1277619"/>
              <a:ext cx="7938770" cy="1223645"/>
            </a:xfrm>
            <a:custGeom>
              <a:avLst/>
              <a:gdLst/>
              <a:ahLst/>
              <a:cxnLst/>
              <a:rect l="l" t="t" r="r" b="b"/>
              <a:pathLst>
                <a:path w="7938770" h="1223645">
                  <a:moveTo>
                    <a:pt x="6742099" y="562737"/>
                  </a:moveTo>
                  <a:lnTo>
                    <a:pt x="6742099" y="553719"/>
                  </a:lnTo>
                  <a:lnTo>
                    <a:pt x="6751116" y="553719"/>
                  </a:lnTo>
                  <a:lnTo>
                    <a:pt x="6759752" y="553719"/>
                  </a:lnTo>
                  <a:lnTo>
                    <a:pt x="6768769" y="544702"/>
                  </a:lnTo>
                  <a:lnTo>
                    <a:pt x="6777659" y="544702"/>
                  </a:lnTo>
                  <a:lnTo>
                    <a:pt x="6786676" y="544702"/>
                  </a:lnTo>
                  <a:lnTo>
                    <a:pt x="6804329" y="544702"/>
                  </a:lnTo>
                  <a:lnTo>
                    <a:pt x="6813346" y="535685"/>
                  </a:lnTo>
                  <a:lnTo>
                    <a:pt x="6831380" y="535685"/>
                  </a:lnTo>
                  <a:lnTo>
                    <a:pt x="6983272" y="535685"/>
                  </a:lnTo>
                  <a:lnTo>
                    <a:pt x="6983272" y="527050"/>
                  </a:lnTo>
                  <a:lnTo>
                    <a:pt x="6991908" y="527050"/>
                  </a:lnTo>
                </a:path>
                <a:path w="7938770" h="1223645">
                  <a:moveTo>
                    <a:pt x="6679488" y="607313"/>
                  </a:moveTo>
                  <a:lnTo>
                    <a:pt x="6679488" y="598424"/>
                  </a:lnTo>
                  <a:lnTo>
                    <a:pt x="6688378" y="598424"/>
                  </a:lnTo>
                  <a:lnTo>
                    <a:pt x="6697395" y="589406"/>
                  </a:lnTo>
                  <a:lnTo>
                    <a:pt x="6715048" y="580389"/>
                  </a:lnTo>
                  <a:lnTo>
                    <a:pt x="6724065" y="580389"/>
                  </a:lnTo>
                  <a:lnTo>
                    <a:pt x="6742099" y="571753"/>
                  </a:lnTo>
                  <a:lnTo>
                    <a:pt x="6777659" y="562737"/>
                  </a:lnTo>
                  <a:lnTo>
                    <a:pt x="6822363" y="553719"/>
                  </a:lnTo>
                  <a:lnTo>
                    <a:pt x="6849033" y="553719"/>
                  </a:lnTo>
                  <a:lnTo>
                    <a:pt x="6875957" y="553719"/>
                  </a:lnTo>
                  <a:lnTo>
                    <a:pt x="6902627" y="553719"/>
                  </a:lnTo>
                  <a:lnTo>
                    <a:pt x="6929678" y="553719"/>
                  </a:lnTo>
                  <a:lnTo>
                    <a:pt x="6947331" y="544702"/>
                  </a:lnTo>
                  <a:lnTo>
                    <a:pt x="6965238" y="544702"/>
                  </a:lnTo>
                  <a:lnTo>
                    <a:pt x="6983272" y="535685"/>
                  </a:lnTo>
                  <a:lnTo>
                    <a:pt x="7000925" y="535685"/>
                  </a:lnTo>
                  <a:lnTo>
                    <a:pt x="7027976" y="527050"/>
                  </a:lnTo>
                  <a:lnTo>
                    <a:pt x="7054519" y="527050"/>
                  </a:lnTo>
                  <a:lnTo>
                    <a:pt x="7072553" y="527050"/>
                  </a:lnTo>
                  <a:lnTo>
                    <a:pt x="7090206" y="518032"/>
                  </a:lnTo>
                  <a:lnTo>
                    <a:pt x="7117130" y="509142"/>
                  </a:lnTo>
                  <a:lnTo>
                    <a:pt x="7134783" y="500125"/>
                  </a:lnTo>
                  <a:lnTo>
                    <a:pt x="7152817" y="500125"/>
                  </a:lnTo>
                  <a:lnTo>
                    <a:pt x="7170470" y="500125"/>
                  </a:lnTo>
                  <a:lnTo>
                    <a:pt x="7179487" y="491108"/>
                  </a:lnTo>
                  <a:lnTo>
                    <a:pt x="7188504" y="482472"/>
                  </a:lnTo>
                  <a:lnTo>
                    <a:pt x="7206411" y="482472"/>
                  </a:lnTo>
                  <a:lnTo>
                    <a:pt x="7215174" y="473455"/>
                  </a:lnTo>
                  <a:lnTo>
                    <a:pt x="7224064" y="473455"/>
                  </a:lnTo>
                  <a:lnTo>
                    <a:pt x="7233081" y="464438"/>
                  </a:lnTo>
                  <a:lnTo>
                    <a:pt x="7242098" y="464438"/>
                  </a:lnTo>
                  <a:lnTo>
                    <a:pt x="7260132" y="446404"/>
                  </a:lnTo>
                  <a:lnTo>
                    <a:pt x="7268768" y="446404"/>
                  </a:lnTo>
                  <a:lnTo>
                    <a:pt x="7277785" y="446404"/>
                  </a:lnTo>
                  <a:lnTo>
                    <a:pt x="7277785" y="437388"/>
                  </a:lnTo>
                  <a:lnTo>
                    <a:pt x="7286802" y="428751"/>
                  </a:lnTo>
                  <a:lnTo>
                    <a:pt x="7295692" y="428751"/>
                  </a:lnTo>
                  <a:lnTo>
                    <a:pt x="7304709" y="428751"/>
                  </a:lnTo>
                  <a:lnTo>
                    <a:pt x="7304709" y="375157"/>
                  </a:lnTo>
                  <a:lnTo>
                    <a:pt x="7295692" y="366140"/>
                  </a:lnTo>
                  <a:lnTo>
                    <a:pt x="7295692" y="348233"/>
                  </a:lnTo>
                  <a:lnTo>
                    <a:pt x="7295692" y="330580"/>
                  </a:lnTo>
                  <a:lnTo>
                    <a:pt x="7286802" y="321563"/>
                  </a:lnTo>
                  <a:lnTo>
                    <a:pt x="7286802" y="303529"/>
                  </a:lnTo>
                  <a:lnTo>
                    <a:pt x="7286802" y="285876"/>
                  </a:lnTo>
                  <a:lnTo>
                    <a:pt x="7277785" y="285876"/>
                  </a:lnTo>
                  <a:lnTo>
                    <a:pt x="7277785" y="267842"/>
                  </a:lnTo>
                  <a:lnTo>
                    <a:pt x="7277785" y="258952"/>
                  </a:lnTo>
                  <a:lnTo>
                    <a:pt x="7260132" y="250189"/>
                  </a:lnTo>
                  <a:lnTo>
                    <a:pt x="7251115" y="232282"/>
                  </a:lnTo>
                  <a:lnTo>
                    <a:pt x="7242098" y="223265"/>
                  </a:lnTo>
                  <a:lnTo>
                    <a:pt x="7233081" y="214249"/>
                  </a:lnTo>
                  <a:lnTo>
                    <a:pt x="7224064" y="205612"/>
                  </a:lnTo>
                  <a:lnTo>
                    <a:pt x="7215174" y="196595"/>
                  </a:lnTo>
                  <a:lnTo>
                    <a:pt x="7206411" y="196595"/>
                  </a:lnTo>
                  <a:lnTo>
                    <a:pt x="7206411" y="187578"/>
                  </a:lnTo>
                  <a:lnTo>
                    <a:pt x="7197521" y="178562"/>
                  </a:lnTo>
                  <a:lnTo>
                    <a:pt x="7188504" y="178562"/>
                  </a:lnTo>
                  <a:lnTo>
                    <a:pt x="7179487" y="178562"/>
                  </a:lnTo>
                  <a:lnTo>
                    <a:pt x="7179487" y="169671"/>
                  </a:lnTo>
                  <a:lnTo>
                    <a:pt x="7161834" y="169671"/>
                  </a:lnTo>
                  <a:lnTo>
                    <a:pt x="7152817" y="160908"/>
                  </a:lnTo>
                  <a:lnTo>
                    <a:pt x="7143800" y="152018"/>
                  </a:lnTo>
                  <a:lnTo>
                    <a:pt x="7125893" y="152018"/>
                  </a:lnTo>
                  <a:lnTo>
                    <a:pt x="7117130" y="143001"/>
                  </a:lnTo>
                  <a:lnTo>
                    <a:pt x="7108240" y="143001"/>
                  </a:lnTo>
                  <a:lnTo>
                    <a:pt x="7099223" y="133984"/>
                  </a:lnTo>
                  <a:lnTo>
                    <a:pt x="7081189" y="133984"/>
                  </a:lnTo>
                  <a:lnTo>
                    <a:pt x="7072553" y="133984"/>
                  </a:lnTo>
                  <a:lnTo>
                    <a:pt x="7054519" y="124967"/>
                  </a:lnTo>
                  <a:lnTo>
                    <a:pt x="7045502" y="124967"/>
                  </a:lnTo>
                  <a:lnTo>
                    <a:pt x="7036612" y="116331"/>
                  </a:lnTo>
                  <a:lnTo>
                    <a:pt x="7027976" y="116331"/>
                  </a:lnTo>
                  <a:lnTo>
                    <a:pt x="7009942" y="116331"/>
                  </a:lnTo>
                  <a:lnTo>
                    <a:pt x="6920661" y="116331"/>
                  </a:lnTo>
                  <a:lnTo>
                    <a:pt x="6911644" y="124967"/>
                  </a:lnTo>
                  <a:lnTo>
                    <a:pt x="6902627" y="124967"/>
                  </a:lnTo>
                  <a:lnTo>
                    <a:pt x="6884974" y="124967"/>
                  </a:lnTo>
                  <a:lnTo>
                    <a:pt x="6875957" y="124967"/>
                  </a:lnTo>
                  <a:lnTo>
                    <a:pt x="6866940" y="133984"/>
                  </a:lnTo>
                  <a:lnTo>
                    <a:pt x="6849033" y="143001"/>
                  </a:lnTo>
                  <a:lnTo>
                    <a:pt x="6840397" y="160908"/>
                  </a:lnTo>
                  <a:lnTo>
                    <a:pt x="6831380" y="160908"/>
                  </a:lnTo>
                  <a:lnTo>
                    <a:pt x="6822363" y="169671"/>
                  </a:lnTo>
                  <a:lnTo>
                    <a:pt x="6813346" y="178562"/>
                  </a:lnTo>
                  <a:lnTo>
                    <a:pt x="6795693" y="187578"/>
                  </a:lnTo>
                  <a:lnTo>
                    <a:pt x="6795693" y="196595"/>
                  </a:lnTo>
                  <a:lnTo>
                    <a:pt x="6777659" y="196595"/>
                  </a:lnTo>
                  <a:lnTo>
                    <a:pt x="6777659" y="205612"/>
                  </a:lnTo>
                  <a:lnTo>
                    <a:pt x="6768769" y="214249"/>
                  </a:lnTo>
                  <a:lnTo>
                    <a:pt x="6759752" y="214249"/>
                  </a:lnTo>
                  <a:lnTo>
                    <a:pt x="6751116" y="223265"/>
                  </a:lnTo>
                  <a:lnTo>
                    <a:pt x="6742099" y="232282"/>
                  </a:lnTo>
                  <a:lnTo>
                    <a:pt x="6733082" y="232282"/>
                  </a:lnTo>
                  <a:lnTo>
                    <a:pt x="6733082" y="241300"/>
                  </a:lnTo>
                  <a:lnTo>
                    <a:pt x="6724065" y="250189"/>
                  </a:lnTo>
                  <a:lnTo>
                    <a:pt x="6715048" y="258952"/>
                  </a:lnTo>
                  <a:lnTo>
                    <a:pt x="6715048" y="267842"/>
                  </a:lnTo>
                  <a:lnTo>
                    <a:pt x="6715048" y="276859"/>
                  </a:lnTo>
                  <a:lnTo>
                    <a:pt x="6706412" y="285876"/>
                  </a:lnTo>
                  <a:lnTo>
                    <a:pt x="6706412" y="294893"/>
                  </a:lnTo>
                  <a:lnTo>
                    <a:pt x="6706412" y="392810"/>
                  </a:lnTo>
                  <a:lnTo>
                    <a:pt x="6715048" y="392810"/>
                  </a:lnTo>
                  <a:lnTo>
                    <a:pt x="6715048" y="401827"/>
                  </a:lnTo>
                  <a:lnTo>
                    <a:pt x="6715048" y="419862"/>
                  </a:lnTo>
                  <a:lnTo>
                    <a:pt x="6715048" y="428751"/>
                  </a:lnTo>
                  <a:lnTo>
                    <a:pt x="6724065" y="437388"/>
                  </a:lnTo>
                  <a:lnTo>
                    <a:pt x="6724065" y="446404"/>
                  </a:lnTo>
                  <a:lnTo>
                    <a:pt x="6724065" y="455421"/>
                  </a:lnTo>
                  <a:lnTo>
                    <a:pt x="6733082" y="455421"/>
                  </a:lnTo>
                </a:path>
                <a:path w="7938770" h="1223645">
                  <a:moveTo>
                    <a:pt x="7179487" y="616330"/>
                  </a:moveTo>
                  <a:lnTo>
                    <a:pt x="7179487" y="607313"/>
                  </a:lnTo>
                  <a:lnTo>
                    <a:pt x="7188504" y="598424"/>
                  </a:lnTo>
                  <a:lnTo>
                    <a:pt x="7206411" y="589406"/>
                  </a:lnTo>
                  <a:lnTo>
                    <a:pt x="7215174" y="589406"/>
                  </a:lnTo>
                  <a:lnTo>
                    <a:pt x="7233081" y="589406"/>
                  </a:lnTo>
                  <a:lnTo>
                    <a:pt x="7251115" y="580389"/>
                  </a:lnTo>
                  <a:lnTo>
                    <a:pt x="7277785" y="580389"/>
                  </a:lnTo>
                  <a:lnTo>
                    <a:pt x="7295692" y="571753"/>
                  </a:lnTo>
                  <a:lnTo>
                    <a:pt x="7313345" y="571753"/>
                  </a:lnTo>
                  <a:lnTo>
                    <a:pt x="7331379" y="571753"/>
                  </a:lnTo>
                  <a:lnTo>
                    <a:pt x="7358049" y="562737"/>
                  </a:lnTo>
                  <a:lnTo>
                    <a:pt x="7376083" y="553719"/>
                  </a:lnTo>
                  <a:lnTo>
                    <a:pt x="7402626" y="553719"/>
                  </a:lnTo>
                  <a:lnTo>
                    <a:pt x="7429677" y="544702"/>
                  </a:lnTo>
                  <a:lnTo>
                    <a:pt x="7456347" y="535685"/>
                  </a:lnTo>
                  <a:lnTo>
                    <a:pt x="7474254" y="535685"/>
                  </a:lnTo>
                  <a:lnTo>
                    <a:pt x="7483271" y="535685"/>
                  </a:lnTo>
                  <a:lnTo>
                    <a:pt x="7500924" y="535685"/>
                  </a:lnTo>
                  <a:lnTo>
                    <a:pt x="7518958" y="535685"/>
                  </a:lnTo>
                  <a:lnTo>
                    <a:pt x="7527975" y="535685"/>
                  </a:lnTo>
                  <a:lnTo>
                    <a:pt x="7527975" y="527050"/>
                  </a:lnTo>
                  <a:lnTo>
                    <a:pt x="7545628" y="527050"/>
                  </a:lnTo>
                  <a:lnTo>
                    <a:pt x="7554645" y="527050"/>
                  </a:lnTo>
                  <a:lnTo>
                    <a:pt x="7563535" y="518032"/>
                  </a:lnTo>
                  <a:lnTo>
                    <a:pt x="7572552" y="509142"/>
                  </a:lnTo>
                  <a:lnTo>
                    <a:pt x="7581188" y="500125"/>
                  </a:lnTo>
                  <a:lnTo>
                    <a:pt x="7581188" y="491108"/>
                  </a:lnTo>
                  <a:lnTo>
                    <a:pt x="7581188" y="482472"/>
                  </a:lnTo>
                  <a:lnTo>
                    <a:pt x="7581188" y="375157"/>
                  </a:lnTo>
                  <a:lnTo>
                    <a:pt x="7572552" y="366140"/>
                  </a:lnTo>
                  <a:lnTo>
                    <a:pt x="7572552" y="357124"/>
                  </a:lnTo>
                  <a:lnTo>
                    <a:pt x="7572552" y="348233"/>
                  </a:lnTo>
                  <a:lnTo>
                    <a:pt x="7572552" y="339470"/>
                  </a:lnTo>
                  <a:lnTo>
                    <a:pt x="7563535" y="321563"/>
                  </a:lnTo>
                  <a:lnTo>
                    <a:pt x="7554645" y="312546"/>
                  </a:lnTo>
                  <a:lnTo>
                    <a:pt x="7554645" y="303529"/>
                  </a:lnTo>
                  <a:lnTo>
                    <a:pt x="7545628" y="294893"/>
                  </a:lnTo>
                  <a:lnTo>
                    <a:pt x="7536611" y="276859"/>
                  </a:lnTo>
                  <a:lnTo>
                    <a:pt x="7518958" y="267842"/>
                  </a:lnTo>
                  <a:lnTo>
                    <a:pt x="7509941" y="250189"/>
                  </a:lnTo>
                  <a:lnTo>
                    <a:pt x="7491907" y="232282"/>
                  </a:lnTo>
                  <a:lnTo>
                    <a:pt x="7474254" y="214249"/>
                  </a:lnTo>
                  <a:lnTo>
                    <a:pt x="7465364" y="205612"/>
                  </a:lnTo>
                  <a:lnTo>
                    <a:pt x="7447330" y="178562"/>
                  </a:lnTo>
                  <a:lnTo>
                    <a:pt x="7429677" y="160908"/>
                  </a:lnTo>
                  <a:lnTo>
                    <a:pt x="7411643" y="143001"/>
                  </a:lnTo>
                  <a:lnTo>
                    <a:pt x="7376083" y="107314"/>
                  </a:lnTo>
                  <a:lnTo>
                    <a:pt x="7331379" y="80390"/>
                  </a:lnTo>
                  <a:lnTo>
                    <a:pt x="7295692" y="71627"/>
                  </a:lnTo>
                  <a:lnTo>
                    <a:pt x="7242098" y="44703"/>
                  </a:lnTo>
                  <a:lnTo>
                    <a:pt x="7197521" y="26669"/>
                  </a:lnTo>
                  <a:lnTo>
                    <a:pt x="7152817" y="18033"/>
                  </a:lnTo>
                  <a:lnTo>
                    <a:pt x="7099223" y="0"/>
                  </a:lnTo>
                  <a:lnTo>
                    <a:pt x="7063536" y="0"/>
                  </a:lnTo>
                  <a:lnTo>
                    <a:pt x="7027976" y="0"/>
                  </a:lnTo>
                  <a:lnTo>
                    <a:pt x="6974255" y="0"/>
                  </a:lnTo>
                  <a:lnTo>
                    <a:pt x="6938695" y="0"/>
                  </a:lnTo>
                  <a:lnTo>
                    <a:pt x="6902627" y="9016"/>
                  </a:lnTo>
                  <a:lnTo>
                    <a:pt x="6875957" y="9016"/>
                  </a:lnTo>
                  <a:lnTo>
                    <a:pt x="6858050" y="9016"/>
                  </a:lnTo>
                  <a:lnTo>
                    <a:pt x="6840397" y="18033"/>
                  </a:lnTo>
                  <a:lnTo>
                    <a:pt x="6822363" y="18033"/>
                  </a:lnTo>
                  <a:lnTo>
                    <a:pt x="6813346" y="26669"/>
                  </a:lnTo>
                  <a:lnTo>
                    <a:pt x="6804329" y="26669"/>
                  </a:lnTo>
                  <a:lnTo>
                    <a:pt x="6795693" y="26669"/>
                  </a:lnTo>
                  <a:lnTo>
                    <a:pt x="6786676" y="35687"/>
                  </a:lnTo>
                  <a:lnTo>
                    <a:pt x="6777659" y="35687"/>
                  </a:lnTo>
                  <a:lnTo>
                    <a:pt x="6777659" y="44703"/>
                  </a:lnTo>
                  <a:lnTo>
                    <a:pt x="6777659" y="53720"/>
                  </a:lnTo>
                  <a:lnTo>
                    <a:pt x="6777659" y="62737"/>
                  </a:lnTo>
                  <a:lnTo>
                    <a:pt x="6768769" y="71627"/>
                  </a:lnTo>
                  <a:lnTo>
                    <a:pt x="6768769" y="80390"/>
                  </a:lnTo>
                  <a:lnTo>
                    <a:pt x="6759752" y="89280"/>
                  </a:lnTo>
                  <a:lnTo>
                    <a:pt x="6759752" y="107314"/>
                  </a:lnTo>
                  <a:lnTo>
                    <a:pt x="6759752" y="116331"/>
                  </a:lnTo>
                  <a:lnTo>
                    <a:pt x="6751116" y="133984"/>
                  </a:lnTo>
                  <a:lnTo>
                    <a:pt x="6742099" y="152018"/>
                  </a:lnTo>
                  <a:lnTo>
                    <a:pt x="6742099" y="160908"/>
                  </a:lnTo>
                  <a:lnTo>
                    <a:pt x="6742099" y="169671"/>
                  </a:lnTo>
                  <a:lnTo>
                    <a:pt x="6733082" y="178562"/>
                  </a:lnTo>
                  <a:lnTo>
                    <a:pt x="6724065" y="187578"/>
                  </a:lnTo>
                  <a:lnTo>
                    <a:pt x="6724065" y="196595"/>
                  </a:lnTo>
                  <a:lnTo>
                    <a:pt x="6724065" y="205612"/>
                  </a:lnTo>
                  <a:lnTo>
                    <a:pt x="6724065" y="214249"/>
                  </a:lnTo>
                  <a:lnTo>
                    <a:pt x="6715048" y="214249"/>
                  </a:lnTo>
                  <a:lnTo>
                    <a:pt x="6715048" y="223265"/>
                  </a:lnTo>
                  <a:lnTo>
                    <a:pt x="6715048" y="232282"/>
                  </a:lnTo>
                  <a:lnTo>
                    <a:pt x="6715048" y="241300"/>
                  </a:lnTo>
                  <a:lnTo>
                    <a:pt x="6706412" y="250189"/>
                  </a:lnTo>
                  <a:lnTo>
                    <a:pt x="6706412" y="321563"/>
                  </a:lnTo>
                  <a:lnTo>
                    <a:pt x="6715048" y="330580"/>
                  </a:lnTo>
                  <a:lnTo>
                    <a:pt x="6715048" y="339470"/>
                  </a:lnTo>
                  <a:lnTo>
                    <a:pt x="6715048" y="348233"/>
                  </a:lnTo>
                  <a:lnTo>
                    <a:pt x="6715048" y="357124"/>
                  </a:lnTo>
                  <a:lnTo>
                    <a:pt x="6715048" y="366140"/>
                  </a:lnTo>
                  <a:lnTo>
                    <a:pt x="6724065" y="375157"/>
                  </a:lnTo>
                  <a:lnTo>
                    <a:pt x="6724065" y="384175"/>
                  </a:lnTo>
                  <a:lnTo>
                    <a:pt x="6733082" y="392810"/>
                  </a:lnTo>
                  <a:lnTo>
                    <a:pt x="6733082" y="401827"/>
                  </a:lnTo>
                  <a:lnTo>
                    <a:pt x="6733082" y="410844"/>
                  </a:lnTo>
                  <a:lnTo>
                    <a:pt x="6733082" y="419862"/>
                  </a:lnTo>
                  <a:lnTo>
                    <a:pt x="6733082" y="428751"/>
                  </a:lnTo>
                  <a:lnTo>
                    <a:pt x="6742099" y="437388"/>
                  </a:lnTo>
                  <a:lnTo>
                    <a:pt x="6742099" y="446404"/>
                  </a:lnTo>
                  <a:lnTo>
                    <a:pt x="6751116" y="464438"/>
                  </a:lnTo>
                  <a:lnTo>
                    <a:pt x="6759752" y="473455"/>
                  </a:lnTo>
                  <a:lnTo>
                    <a:pt x="6759752" y="482472"/>
                  </a:lnTo>
                  <a:lnTo>
                    <a:pt x="6759752" y="491108"/>
                  </a:lnTo>
                  <a:lnTo>
                    <a:pt x="6759752" y="500125"/>
                  </a:lnTo>
                  <a:lnTo>
                    <a:pt x="6768769" y="500125"/>
                  </a:lnTo>
                  <a:lnTo>
                    <a:pt x="6768769" y="509142"/>
                  </a:lnTo>
                  <a:lnTo>
                    <a:pt x="6777659" y="518032"/>
                  </a:lnTo>
                  <a:lnTo>
                    <a:pt x="6777659" y="527050"/>
                  </a:lnTo>
                  <a:lnTo>
                    <a:pt x="6777659" y="535685"/>
                  </a:lnTo>
                  <a:lnTo>
                    <a:pt x="6777659" y="544702"/>
                  </a:lnTo>
                  <a:lnTo>
                    <a:pt x="6786676" y="544702"/>
                  </a:lnTo>
                  <a:lnTo>
                    <a:pt x="6795693" y="562737"/>
                  </a:lnTo>
                  <a:lnTo>
                    <a:pt x="6804329" y="571753"/>
                  </a:lnTo>
                  <a:lnTo>
                    <a:pt x="6813346" y="589406"/>
                  </a:lnTo>
                  <a:lnTo>
                    <a:pt x="6822363" y="589406"/>
                  </a:lnTo>
                  <a:lnTo>
                    <a:pt x="6822363" y="598424"/>
                  </a:lnTo>
                  <a:lnTo>
                    <a:pt x="6831380" y="598424"/>
                  </a:lnTo>
                  <a:lnTo>
                    <a:pt x="6840397" y="607313"/>
                  </a:lnTo>
                  <a:lnTo>
                    <a:pt x="6858050" y="616330"/>
                  </a:lnTo>
                  <a:lnTo>
                    <a:pt x="6866940" y="624966"/>
                  </a:lnTo>
                  <a:lnTo>
                    <a:pt x="6875957" y="624966"/>
                  </a:lnTo>
                  <a:lnTo>
                    <a:pt x="6902627" y="633983"/>
                  </a:lnTo>
                  <a:lnTo>
                    <a:pt x="6920661" y="633983"/>
                  </a:lnTo>
                  <a:lnTo>
                    <a:pt x="6938695" y="633983"/>
                  </a:lnTo>
                  <a:lnTo>
                    <a:pt x="6947331" y="643001"/>
                  </a:lnTo>
                  <a:lnTo>
                    <a:pt x="6965238" y="643001"/>
                  </a:lnTo>
                  <a:lnTo>
                    <a:pt x="7081189" y="643001"/>
                  </a:lnTo>
                  <a:lnTo>
                    <a:pt x="7108240" y="633983"/>
                  </a:lnTo>
                  <a:lnTo>
                    <a:pt x="7134783" y="624966"/>
                  </a:lnTo>
                  <a:lnTo>
                    <a:pt x="7161834" y="624966"/>
                  </a:lnTo>
                  <a:lnTo>
                    <a:pt x="7188504" y="616330"/>
                  </a:lnTo>
                  <a:lnTo>
                    <a:pt x="7384973" y="616330"/>
                  </a:lnTo>
                  <a:lnTo>
                    <a:pt x="7411643" y="607313"/>
                  </a:lnTo>
                  <a:lnTo>
                    <a:pt x="7500924" y="607313"/>
                  </a:lnTo>
                  <a:lnTo>
                    <a:pt x="7500924" y="598424"/>
                  </a:lnTo>
                  <a:lnTo>
                    <a:pt x="7500924" y="589406"/>
                  </a:lnTo>
                  <a:lnTo>
                    <a:pt x="7509941" y="589406"/>
                  </a:lnTo>
                  <a:lnTo>
                    <a:pt x="7509941" y="580389"/>
                  </a:lnTo>
                  <a:lnTo>
                    <a:pt x="7509941" y="571753"/>
                  </a:lnTo>
                  <a:lnTo>
                    <a:pt x="7509941" y="562737"/>
                  </a:lnTo>
                  <a:lnTo>
                    <a:pt x="7509941" y="553719"/>
                  </a:lnTo>
                </a:path>
                <a:path w="7938770" h="1223645">
                  <a:moveTo>
                    <a:pt x="6295694" y="1187703"/>
                  </a:moveTo>
                  <a:lnTo>
                    <a:pt x="6295694" y="1187703"/>
                  </a:lnTo>
                  <a:lnTo>
                    <a:pt x="6402628" y="1187703"/>
                  </a:lnTo>
                  <a:lnTo>
                    <a:pt x="6420535" y="1196720"/>
                  </a:lnTo>
                  <a:lnTo>
                    <a:pt x="6500926" y="1196720"/>
                  </a:lnTo>
                  <a:lnTo>
                    <a:pt x="6509816" y="1187703"/>
                  </a:lnTo>
                  <a:lnTo>
                    <a:pt x="6518833" y="1187703"/>
                  </a:lnTo>
                  <a:lnTo>
                    <a:pt x="6518833" y="1178687"/>
                  </a:lnTo>
                  <a:lnTo>
                    <a:pt x="6527850" y="1169669"/>
                  </a:lnTo>
                  <a:lnTo>
                    <a:pt x="6536486" y="1169669"/>
                  </a:lnTo>
                  <a:lnTo>
                    <a:pt x="6536486" y="1161033"/>
                  </a:lnTo>
                  <a:lnTo>
                    <a:pt x="6545503" y="1152016"/>
                  </a:lnTo>
                  <a:lnTo>
                    <a:pt x="6554520" y="1143000"/>
                  </a:lnTo>
                  <a:lnTo>
                    <a:pt x="6554520" y="1134109"/>
                  </a:lnTo>
                  <a:lnTo>
                    <a:pt x="6563537" y="1134109"/>
                  </a:lnTo>
                  <a:lnTo>
                    <a:pt x="6563537" y="1125092"/>
                  </a:lnTo>
                  <a:lnTo>
                    <a:pt x="6572554" y="1116456"/>
                  </a:lnTo>
                  <a:lnTo>
                    <a:pt x="6581190" y="1116456"/>
                  </a:lnTo>
                  <a:lnTo>
                    <a:pt x="6581190" y="1107439"/>
                  </a:lnTo>
                  <a:lnTo>
                    <a:pt x="6581190" y="1098422"/>
                  </a:lnTo>
                  <a:lnTo>
                    <a:pt x="6590207" y="1098422"/>
                  </a:lnTo>
                  <a:lnTo>
                    <a:pt x="6590207" y="1080389"/>
                  </a:lnTo>
                  <a:lnTo>
                    <a:pt x="6590207" y="1071752"/>
                  </a:lnTo>
                  <a:lnTo>
                    <a:pt x="6599097" y="1071752"/>
                  </a:lnTo>
                  <a:lnTo>
                    <a:pt x="6599097" y="1053718"/>
                  </a:lnTo>
                  <a:lnTo>
                    <a:pt x="6599097" y="1044828"/>
                  </a:lnTo>
                  <a:lnTo>
                    <a:pt x="6608114" y="1044828"/>
                  </a:lnTo>
                  <a:lnTo>
                    <a:pt x="6608114" y="1035812"/>
                  </a:lnTo>
                  <a:lnTo>
                    <a:pt x="6608114" y="1027176"/>
                  </a:lnTo>
                  <a:lnTo>
                    <a:pt x="6617131" y="1018158"/>
                  </a:lnTo>
                  <a:lnTo>
                    <a:pt x="6617131" y="1009141"/>
                  </a:lnTo>
                  <a:lnTo>
                    <a:pt x="6617131" y="946530"/>
                  </a:lnTo>
                  <a:lnTo>
                    <a:pt x="6625767" y="946530"/>
                  </a:lnTo>
                  <a:lnTo>
                    <a:pt x="6625767" y="893190"/>
                  </a:lnTo>
                  <a:lnTo>
                    <a:pt x="6617131" y="884174"/>
                  </a:lnTo>
                  <a:lnTo>
                    <a:pt x="6608114" y="884174"/>
                  </a:lnTo>
                  <a:lnTo>
                    <a:pt x="6599097" y="875156"/>
                  </a:lnTo>
                  <a:lnTo>
                    <a:pt x="6590207" y="866266"/>
                  </a:lnTo>
                  <a:lnTo>
                    <a:pt x="6572554" y="866266"/>
                  </a:lnTo>
                  <a:lnTo>
                    <a:pt x="6545503" y="857250"/>
                  </a:lnTo>
                  <a:lnTo>
                    <a:pt x="6536486" y="857250"/>
                  </a:lnTo>
                  <a:lnTo>
                    <a:pt x="6527850" y="848613"/>
                  </a:lnTo>
                  <a:lnTo>
                    <a:pt x="6357924" y="848613"/>
                  </a:lnTo>
                  <a:lnTo>
                    <a:pt x="6348907" y="857250"/>
                  </a:lnTo>
                  <a:lnTo>
                    <a:pt x="6340271" y="866266"/>
                  </a:lnTo>
                  <a:lnTo>
                    <a:pt x="6331254" y="866266"/>
                  </a:lnTo>
                  <a:lnTo>
                    <a:pt x="6322364" y="875156"/>
                  </a:lnTo>
                  <a:lnTo>
                    <a:pt x="6313347" y="875156"/>
                  </a:lnTo>
                  <a:lnTo>
                    <a:pt x="6295694" y="875156"/>
                  </a:lnTo>
                  <a:lnTo>
                    <a:pt x="6286677" y="884174"/>
                  </a:lnTo>
                  <a:lnTo>
                    <a:pt x="6277660" y="893190"/>
                  </a:lnTo>
                  <a:lnTo>
                    <a:pt x="6268643" y="893190"/>
                  </a:lnTo>
                  <a:lnTo>
                    <a:pt x="6250990" y="901826"/>
                  </a:lnTo>
                  <a:lnTo>
                    <a:pt x="6241973" y="910843"/>
                  </a:lnTo>
                  <a:lnTo>
                    <a:pt x="6241973" y="919860"/>
                  </a:lnTo>
                  <a:lnTo>
                    <a:pt x="6233083" y="919860"/>
                  </a:lnTo>
                  <a:lnTo>
                    <a:pt x="6233083" y="928877"/>
                  </a:lnTo>
                  <a:lnTo>
                    <a:pt x="6224066" y="928877"/>
                  </a:lnTo>
                  <a:lnTo>
                    <a:pt x="6215049" y="928877"/>
                  </a:lnTo>
                  <a:lnTo>
                    <a:pt x="6215049" y="937894"/>
                  </a:lnTo>
                  <a:lnTo>
                    <a:pt x="6206413" y="946530"/>
                  </a:lnTo>
                  <a:lnTo>
                    <a:pt x="6206413" y="955547"/>
                  </a:lnTo>
                  <a:lnTo>
                    <a:pt x="6206413" y="964438"/>
                  </a:lnTo>
                  <a:lnTo>
                    <a:pt x="6197396" y="973454"/>
                  </a:lnTo>
                  <a:lnTo>
                    <a:pt x="6197396" y="982471"/>
                  </a:lnTo>
                  <a:lnTo>
                    <a:pt x="6197396" y="991107"/>
                  </a:lnTo>
                  <a:lnTo>
                    <a:pt x="6197396" y="1000125"/>
                  </a:lnTo>
                  <a:lnTo>
                    <a:pt x="6188379" y="1000125"/>
                  </a:lnTo>
                  <a:lnTo>
                    <a:pt x="6188379" y="1009141"/>
                  </a:lnTo>
                  <a:lnTo>
                    <a:pt x="6179362" y="1009141"/>
                  </a:lnTo>
                  <a:lnTo>
                    <a:pt x="6179362" y="1027176"/>
                  </a:lnTo>
                  <a:lnTo>
                    <a:pt x="6179362" y="1116456"/>
                  </a:lnTo>
                  <a:lnTo>
                    <a:pt x="6188379" y="1125092"/>
                  </a:lnTo>
                  <a:lnTo>
                    <a:pt x="6188379" y="1134109"/>
                  </a:lnTo>
                  <a:lnTo>
                    <a:pt x="6188379" y="1143000"/>
                  </a:lnTo>
                  <a:lnTo>
                    <a:pt x="6197396" y="1152016"/>
                  </a:lnTo>
                  <a:lnTo>
                    <a:pt x="6197396" y="1161033"/>
                  </a:lnTo>
                  <a:lnTo>
                    <a:pt x="6206413" y="1178687"/>
                  </a:lnTo>
                  <a:lnTo>
                    <a:pt x="6206413" y="1187703"/>
                  </a:lnTo>
                  <a:lnTo>
                    <a:pt x="6215049" y="1196720"/>
                  </a:lnTo>
                  <a:lnTo>
                    <a:pt x="6215049" y="1205738"/>
                  </a:lnTo>
                  <a:lnTo>
                    <a:pt x="6224066" y="1205738"/>
                  </a:lnTo>
                </a:path>
                <a:path w="7938770" h="1223645">
                  <a:moveTo>
                    <a:pt x="0" y="1044828"/>
                  </a:moveTo>
                  <a:lnTo>
                    <a:pt x="0" y="1035812"/>
                  </a:lnTo>
                  <a:lnTo>
                    <a:pt x="8991" y="1035812"/>
                  </a:lnTo>
                  <a:lnTo>
                    <a:pt x="35991" y="1035812"/>
                  </a:lnTo>
                  <a:lnTo>
                    <a:pt x="71628" y="1027176"/>
                  </a:lnTo>
                  <a:lnTo>
                    <a:pt x="107276" y="1027176"/>
                  </a:lnTo>
                  <a:lnTo>
                    <a:pt x="151917" y="1027176"/>
                  </a:lnTo>
                  <a:lnTo>
                    <a:pt x="285838" y="1027176"/>
                  </a:lnTo>
                  <a:lnTo>
                    <a:pt x="294830" y="1027176"/>
                  </a:lnTo>
                </a:path>
                <a:path w="7938770" h="1223645">
                  <a:moveTo>
                    <a:pt x="6661835" y="1161033"/>
                  </a:moveTo>
                  <a:lnTo>
                    <a:pt x="6661835" y="1161033"/>
                  </a:lnTo>
                  <a:lnTo>
                    <a:pt x="6866940" y="1161033"/>
                  </a:lnTo>
                  <a:lnTo>
                    <a:pt x="6929678" y="1169669"/>
                  </a:lnTo>
                  <a:lnTo>
                    <a:pt x="6974255" y="1169669"/>
                  </a:lnTo>
                  <a:lnTo>
                    <a:pt x="7036612" y="1178687"/>
                  </a:lnTo>
                  <a:lnTo>
                    <a:pt x="7108240" y="1178687"/>
                  </a:lnTo>
                  <a:lnTo>
                    <a:pt x="7161834" y="1187703"/>
                  </a:lnTo>
                  <a:lnTo>
                    <a:pt x="7215174" y="1196720"/>
                  </a:lnTo>
                  <a:lnTo>
                    <a:pt x="7268768" y="1196720"/>
                  </a:lnTo>
                  <a:lnTo>
                    <a:pt x="7304709" y="1196720"/>
                  </a:lnTo>
                  <a:lnTo>
                    <a:pt x="7340396" y="1205738"/>
                  </a:lnTo>
                  <a:lnTo>
                    <a:pt x="7376083" y="1214627"/>
                  </a:lnTo>
                  <a:lnTo>
                    <a:pt x="7384973" y="1214627"/>
                  </a:lnTo>
                  <a:lnTo>
                    <a:pt x="7402626" y="1214627"/>
                  </a:lnTo>
                  <a:lnTo>
                    <a:pt x="7411643" y="1223390"/>
                  </a:lnTo>
                  <a:lnTo>
                    <a:pt x="7420660" y="1223390"/>
                  </a:lnTo>
                  <a:lnTo>
                    <a:pt x="7438694" y="1223390"/>
                  </a:lnTo>
                  <a:lnTo>
                    <a:pt x="7447330" y="1223390"/>
                  </a:lnTo>
                  <a:lnTo>
                    <a:pt x="7465364" y="1223390"/>
                  </a:lnTo>
                  <a:lnTo>
                    <a:pt x="7500924" y="1205738"/>
                  </a:lnTo>
                  <a:lnTo>
                    <a:pt x="7545628" y="1196720"/>
                  </a:lnTo>
                  <a:lnTo>
                    <a:pt x="7581188" y="1187703"/>
                  </a:lnTo>
                  <a:lnTo>
                    <a:pt x="7634909" y="1178687"/>
                  </a:lnTo>
                  <a:lnTo>
                    <a:pt x="7670850" y="1169669"/>
                  </a:lnTo>
                  <a:lnTo>
                    <a:pt x="7724190" y="1169669"/>
                  </a:lnTo>
                  <a:lnTo>
                    <a:pt x="7760131" y="1169669"/>
                  </a:lnTo>
                  <a:lnTo>
                    <a:pt x="7813471" y="1161033"/>
                  </a:lnTo>
                  <a:lnTo>
                    <a:pt x="7840395" y="1152016"/>
                  </a:lnTo>
                  <a:lnTo>
                    <a:pt x="7867065" y="1152016"/>
                  </a:lnTo>
                  <a:lnTo>
                    <a:pt x="7885099" y="1152016"/>
                  </a:lnTo>
                  <a:lnTo>
                    <a:pt x="7894116" y="1143000"/>
                  </a:lnTo>
                  <a:lnTo>
                    <a:pt x="7911769" y="1143000"/>
                  </a:lnTo>
                  <a:lnTo>
                    <a:pt x="7920659" y="1143000"/>
                  </a:lnTo>
                  <a:lnTo>
                    <a:pt x="7929676" y="1134109"/>
                  </a:lnTo>
                  <a:lnTo>
                    <a:pt x="7929676" y="1125092"/>
                  </a:lnTo>
                  <a:lnTo>
                    <a:pt x="7929676" y="1116456"/>
                  </a:lnTo>
                  <a:lnTo>
                    <a:pt x="7938693" y="1116456"/>
                  </a:lnTo>
                  <a:lnTo>
                    <a:pt x="7938693" y="1107439"/>
                  </a:lnTo>
                  <a:lnTo>
                    <a:pt x="7938693" y="1098422"/>
                  </a:lnTo>
                  <a:lnTo>
                    <a:pt x="7938693" y="1035812"/>
                  </a:lnTo>
                  <a:lnTo>
                    <a:pt x="7929676" y="1018158"/>
                  </a:lnTo>
                  <a:lnTo>
                    <a:pt x="7920659" y="1000125"/>
                  </a:lnTo>
                  <a:lnTo>
                    <a:pt x="7911769" y="964438"/>
                  </a:lnTo>
                  <a:lnTo>
                    <a:pt x="7885099" y="946530"/>
                  </a:lnTo>
                  <a:lnTo>
                    <a:pt x="7867065" y="919860"/>
                  </a:lnTo>
                  <a:lnTo>
                    <a:pt x="7822488" y="884174"/>
                  </a:lnTo>
                  <a:lnTo>
                    <a:pt x="7777784" y="857250"/>
                  </a:lnTo>
                  <a:lnTo>
                    <a:pt x="7724190" y="830579"/>
                  </a:lnTo>
                  <a:lnTo>
                    <a:pt x="7688503" y="812545"/>
                  </a:lnTo>
                  <a:lnTo>
                    <a:pt x="7634909" y="785876"/>
                  </a:lnTo>
                  <a:lnTo>
                    <a:pt x="7581188" y="767968"/>
                  </a:lnTo>
                  <a:lnTo>
                    <a:pt x="7527975" y="750315"/>
                  </a:lnTo>
                  <a:lnTo>
                    <a:pt x="7483271" y="750315"/>
                  </a:lnTo>
                  <a:lnTo>
                    <a:pt x="7429677" y="741299"/>
                  </a:lnTo>
                  <a:lnTo>
                    <a:pt x="7384973" y="732281"/>
                  </a:lnTo>
                  <a:lnTo>
                    <a:pt x="7331379" y="732281"/>
                  </a:lnTo>
                  <a:lnTo>
                    <a:pt x="7268768" y="732281"/>
                  </a:lnTo>
                  <a:lnTo>
                    <a:pt x="7233081" y="732281"/>
                  </a:lnTo>
                  <a:lnTo>
                    <a:pt x="7188504" y="732281"/>
                  </a:lnTo>
                  <a:lnTo>
                    <a:pt x="7161834" y="732281"/>
                  </a:lnTo>
                  <a:lnTo>
                    <a:pt x="7117130" y="741299"/>
                  </a:lnTo>
                  <a:lnTo>
                    <a:pt x="7099223" y="750315"/>
                  </a:lnTo>
                  <a:lnTo>
                    <a:pt x="7081189" y="758951"/>
                  </a:lnTo>
                  <a:lnTo>
                    <a:pt x="7063536" y="758951"/>
                  </a:lnTo>
                  <a:lnTo>
                    <a:pt x="7045502" y="767968"/>
                  </a:lnTo>
                  <a:lnTo>
                    <a:pt x="7036612" y="776985"/>
                  </a:lnTo>
                  <a:lnTo>
                    <a:pt x="7027976" y="776985"/>
                  </a:lnTo>
                  <a:lnTo>
                    <a:pt x="7009942" y="794892"/>
                  </a:lnTo>
                  <a:lnTo>
                    <a:pt x="7000925" y="794892"/>
                  </a:lnTo>
                  <a:lnTo>
                    <a:pt x="7000925" y="803528"/>
                  </a:lnTo>
                  <a:lnTo>
                    <a:pt x="6983272" y="803528"/>
                  </a:lnTo>
                  <a:lnTo>
                    <a:pt x="6974255" y="803528"/>
                  </a:lnTo>
                  <a:lnTo>
                    <a:pt x="6956221" y="803528"/>
                  </a:lnTo>
                  <a:lnTo>
                    <a:pt x="6938695" y="812545"/>
                  </a:lnTo>
                  <a:lnTo>
                    <a:pt x="6920661" y="821563"/>
                  </a:lnTo>
                  <a:lnTo>
                    <a:pt x="6893991" y="830579"/>
                  </a:lnTo>
                  <a:lnTo>
                    <a:pt x="6875957" y="830579"/>
                  </a:lnTo>
                  <a:lnTo>
                    <a:pt x="6858050" y="830579"/>
                  </a:lnTo>
                  <a:lnTo>
                    <a:pt x="6849033" y="839596"/>
                  </a:lnTo>
                  <a:lnTo>
                    <a:pt x="6831380" y="839596"/>
                  </a:lnTo>
                  <a:lnTo>
                    <a:pt x="6822363" y="848613"/>
                  </a:lnTo>
                  <a:lnTo>
                    <a:pt x="6813346" y="848613"/>
                  </a:lnTo>
                  <a:lnTo>
                    <a:pt x="6795693" y="848613"/>
                  </a:lnTo>
                  <a:lnTo>
                    <a:pt x="6786676" y="857250"/>
                  </a:lnTo>
                  <a:lnTo>
                    <a:pt x="6777659" y="857250"/>
                  </a:lnTo>
                  <a:lnTo>
                    <a:pt x="6759752" y="866266"/>
                  </a:lnTo>
                  <a:lnTo>
                    <a:pt x="6751116" y="866266"/>
                  </a:lnTo>
                  <a:lnTo>
                    <a:pt x="6742099" y="875156"/>
                  </a:lnTo>
                  <a:lnTo>
                    <a:pt x="6733082" y="884174"/>
                  </a:lnTo>
                  <a:lnTo>
                    <a:pt x="6724065" y="893190"/>
                  </a:lnTo>
                  <a:lnTo>
                    <a:pt x="6715048" y="901826"/>
                  </a:lnTo>
                  <a:lnTo>
                    <a:pt x="6706412" y="901826"/>
                  </a:lnTo>
                  <a:lnTo>
                    <a:pt x="6697395" y="910843"/>
                  </a:lnTo>
                  <a:lnTo>
                    <a:pt x="6688378" y="919860"/>
                  </a:lnTo>
                  <a:lnTo>
                    <a:pt x="6688378" y="928877"/>
                  </a:lnTo>
                  <a:lnTo>
                    <a:pt x="6688378" y="937894"/>
                  </a:lnTo>
                  <a:lnTo>
                    <a:pt x="6679488" y="946530"/>
                  </a:lnTo>
                  <a:lnTo>
                    <a:pt x="6679488" y="955547"/>
                  </a:lnTo>
                  <a:lnTo>
                    <a:pt x="6679488" y="964438"/>
                  </a:lnTo>
                  <a:lnTo>
                    <a:pt x="6670471" y="964438"/>
                  </a:lnTo>
                  <a:lnTo>
                    <a:pt x="6670471" y="973454"/>
                  </a:lnTo>
                  <a:lnTo>
                    <a:pt x="6670471" y="982471"/>
                  </a:lnTo>
                  <a:lnTo>
                    <a:pt x="6670471" y="991107"/>
                  </a:lnTo>
                  <a:lnTo>
                    <a:pt x="6670471" y="1000125"/>
                  </a:lnTo>
                  <a:lnTo>
                    <a:pt x="6670471" y="1009141"/>
                  </a:lnTo>
                  <a:lnTo>
                    <a:pt x="6670471" y="1018158"/>
                  </a:lnTo>
                  <a:lnTo>
                    <a:pt x="6661835" y="1018158"/>
                  </a:lnTo>
                  <a:lnTo>
                    <a:pt x="6661835" y="1080389"/>
                  </a:lnTo>
                  <a:lnTo>
                    <a:pt x="6670471" y="1080389"/>
                  </a:lnTo>
                  <a:lnTo>
                    <a:pt x="6679488" y="1080389"/>
                  </a:lnTo>
                  <a:lnTo>
                    <a:pt x="6679488" y="1089405"/>
                  </a:lnTo>
                  <a:lnTo>
                    <a:pt x="6688378" y="1098422"/>
                  </a:lnTo>
                  <a:lnTo>
                    <a:pt x="6688378" y="1107439"/>
                  </a:lnTo>
                  <a:lnTo>
                    <a:pt x="6697395" y="1107439"/>
                  </a:lnTo>
                  <a:lnTo>
                    <a:pt x="6697395" y="1116456"/>
                  </a:lnTo>
                </a:path>
              </a:pathLst>
            </a:custGeom>
            <a:ln w="19051">
              <a:solidFill>
                <a:srgbClr val="FF0000"/>
              </a:solidFill>
            </a:ln>
          </p:spPr>
          <p:txBody>
            <a:bodyPr wrap="square" lIns="0" tIns="0" rIns="0" bIns="0" rtlCol="0"/>
            <a:lstStyle/>
            <a:p>
              <a:endParaRPr/>
            </a:p>
          </p:txBody>
        </p:sp>
        <p:sp>
          <p:nvSpPr>
            <p:cNvPr id="15" name="object 15"/>
            <p:cNvSpPr/>
            <p:nvPr/>
          </p:nvSpPr>
          <p:spPr>
            <a:xfrm>
              <a:off x="0" y="220"/>
              <a:ext cx="12099036" cy="6857529"/>
            </a:xfrm>
            <a:prstGeom prst="rect">
              <a:avLst/>
            </a:prstGeom>
            <a:blipFill>
              <a:blip r:embed="rId4" cstate="print"/>
              <a:stretch>
                <a:fillRect/>
              </a:stretch>
            </a:blipFill>
          </p:spPr>
          <p:txBody>
            <a:bodyPr wrap="square" lIns="0" tIns="0" rIns="0" bIns="0" rtlCol="0"/>
            <a:lstStyle/>
            <a:p>
              <a:endParaRPr/>
            </a:p>
          </p:txBody>
        </p:sp>
      </p:grpSp>
      <p:sp>
        <p:nvSpPr>
          <p:cNvPr id="16" name="object 16"/>
          <p:cNvSpPr/>
          <p:nvPr/>
        </p:nvSpPr>
        <p:spPr>
          <a:xfrm>
            <a:off x="7080503" y="2205989"/>
            <a:ext cx="188723" cy="215266"/>
          </a:xfrm>
          <a:prstGeom prst="rect">
            <a:avLst/>
          </a:prstGeom>
          <a:blipFill>
            <a:blip r:embed="rId5" cstate="print"/>
            <a:stretch>
              <a:fillRect/>
            </a:stretch>
          </a:blipFill>
        </p:spPr>
        <p:txBody>
          <a:bodyPr wrap="square" lIns="0" tIns="0" rIns="0" bIns="0" rtlCol="0"/>
          <a:lstStyle/>
          <a:p>
            <a:endParaRPr/>
          </a:p>
        </p:txBody>
      </p:sp>
      <p:sp>
        <p:nvSpPr>
          <p:cNvPr id="17" name="object 17"/>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spc="-5" dirty="0">
                <a:latin typeface="Arial"/>
                <a:cs typeface="Arial"/>
              </a:rPr>
              <a:t>BITS </a:t>
            </a:r>
            <a:r>
              <a:rPr spc="-5" dirty="0"/>
              <a:t>Pilani, Pilani</a:t>
            </a:r>
            <a:r>
              <a:rPr spc="-20" dirty="0"/>
              <a:t> </a:t>
            </a:r>
            <a:r>
              <a:rPr dirty="0"/>
              <a:t>Campus</a:t>
            </a:r>
          </a:p>
        </p:txBody>
      </p:sp>
    </p:spTree>
    <p:extLst>
      <p:ext uri="{BB962C8B-B14F-4D97-AF65-F5344CB8AC3E}">
        <p14:creationId xmlns:p14="http://schemas.microsoft.com/office/powerpoint/2010/main" val="157625241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37713" y="416432"/>
            <a:ext cx="3744595" cy="513715"/>
          </a:xfrm>
          <a:prstGeom prst="rect">
            <a:avLst/>
          </a:prstGeom>
        </p:spPr>
        <p:txBody>
          <a:bodyPr vert="horz" wrap="square" lIns="0" tIns="13335" rIns="0" bIns="0" rtlCol="0">
            <a:spAutoFit/>
          </a:bodyPr>
          <a:lstStyle/>
          <a:p>
            <a:pPr marL="12700">
              <a:lnSpc>
                <a:spcPct val="100000"/>
              </a:lnSpc>
              <a:spcBef>
                <a:spcPts val="105"/>
              </a:spcBef>
            </a:pPr>
            <a:r>
              <a:rPr sz="3200" b="1" spc="-5" dirty="0">
                <a:solidFill>
                  <a:srgbClr val="006600"/>
                </a:solidFill>
                <a:latin typeface="Comic Sans MS"/>
                <a:cs typeface="Comic Sans MS"/>
              </a:rPr>
              <a:t>Genetic</a:t>
            </a:r>
            <a:r>
              <a:rPr sz="3200" b="1" spc="-55" dirty="0">
                <a:solidFill>
                  <a:srgbClr val="006600"/>
                </a:solidFill>
                <a:latin typeface="Comic Sans MS"/>
                <a:cs typeface="Comic Sans MS"/>
              </a:rPr>
              <a:t> </a:t>
            </a:r>
            <a:r>
              <a:rPr sz="3200" b="1" spc="-5" dirty="0">
                <a:solidFill>
                  <a:srgbClr val="006600"/>
                </a:solidFill>
                <a:latin typeface="Comic Sans MS"/>
                <a:cs typeface="Comic Sans MS"/>
              </a:rPr>
              <a:t>Algorithms</a:t>
            </a:r>
            <a:endParaRPr sz="3200">
              <a:latin typeface="Comic Sans MS"/>
              <a:cs typeface="Comic Sans MS"/>
            </a:endParaRPr>
          </a:p>
        </p:txBody>
      </p:sp>
      <p:sp>
        <p:nvSpPr>
          <p:cNvPr id="3" name="object 3"/>
          <p:cNvSpPr txBox="1"/>
          <p:nvPr/>
        </p:nvSpPr>
        <p:spPr>
          <a:xfrm>
            <a:off x="2224532" y="1289430"/>
            <a:ext cx="730885"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Comic Sans MS"/>
                <a:cs typeface="Comic Sans MS"/>
              </a:rPr>
              <a:t>Issues</a:t>
            </a:r>
            <a:endParaRPr sz="1800">
              <a:latin typeface="Comic Sans MS"/>
              <a:cs typeface="Comic Sans MS"/>
            </a:endParaRPr>
          </a:p>
        </p:txBody>
      </p:sp>
      <p:sp>
        <p:nvSpPr>
          <p:cNvPr id="4" name="object 4"/>
          <p:cNvSpPr txBox="1"/>
          <p:nvPr/>
        </p:nvSpPr>
        <p:spPr>
          <a:xfrm>
            <a:off x="2854832" y="2053209"/>
            <a:ext cx="4349115" cy="3586479"/>
          </a:xfrm>
          <a:prstGeom prst="rect">
            <a:avLst/>
          </a:prstGeom>
        </p:spPr>
        <p:txBody>
          <a:bodyPr vert="horz" wrap="square" lIns="0" tIns="12700" rIns="0" bIns="0" rtlCol="0">
            <a:spAutoFit/>
          </a:bodyPr>
          <a:lstStyle/>
          <a:p>
            <a:pPr marL="29845">
              <a:lnSpc>
                <a:spcPct val="100000"/>
              </a:lnSpc>
              <a:spcBef>
                <a:spcPts val="100"/>
              </a:spcBef>
            </a:pPr>
            <a:r>
              <a:rPr sz="1800" b="1" spc="-5" dirty="0">
                <a:solidFill>
                  <a:srgbClr val="9966FF"/>
                </a:solidFill>
                <a:latin typeface="Comic Sans MS"/>
                <a:cs typeface="Comic Sans MS"/>
              </a:rPr>
              <a:t>Representation</a:t>
            </a:r>
            <a:endParaRPr sz="1800">
              <a:latin typeface="Comic Sans MS"/>
              <a:cs typeface="Comic Sans MS"/>
            </a:endParaRPr>
          </a:p>
          <a:p>
            <a:pPr>
              <a:lnSpc>
                <a:spcPct val="100000"/>
              </a:lnSpc>
            </a:pPr>
            <a:endParaRPr sz="2350">
              <a:latin typeface="Comic Sans MS"/>
              <a:cs typeface="Comic Sans MS"/>
            </a:endParaRPr>
          </a:p>
          <a:p>
            <a:pPr marL="20320">
              <a:lnSpc>
                <a:spcPct val="100000"/>
              </a:lnSpc>
              <a:spcBef>
                <a:spcPts val="5"/>
              </a:spcBef>
            </a:pPr>
            <a:r>
              <a:rPr sz="1800" b="1" spc="-5" dirty="0">
                <a:solidFill>
                  <a:srgbClr val="9966FF"/>
                </a:solidFill>
                <a:latin typeface="Comic Sans MS"/>
                <a:cs typeface="Comic Sans MS"/>
              </a:rPr>
              <a:t>Generation </a:t>
            </a:r>
            <a:r>
              <a:rPr sz="1800" b="1" dirty="0">
                <a:solidFill>
                  <a:srgbClr val="9966FF"/>
                </a:solidFill>
                <a:latin typeface="Comic Sans MS"/>
                <a:cs typeface="Comic Sans MS"/>
              </a:rPr>
              <a:t>of </a:t>
            </a:r>
            <a:r>
              <a:rPr sz="1800" b="1" spc="-5" dirty="0">
                <a:solidFill>
                  <a:srgbClr val="9966FF"/>
                </a:solidFill>
                <a:latin typeface="Comic Sans MS"/>
                <a:cs typeface="Comic Sans MS"/>
              </a:rPr>
              <a:t>initial</a:t>
            </a:r>
            <a:r>
              <a:rPr sz="1800" b="1" spc="-50" dirty="0">
                <a:solidFill>
                  <a:srgbClr val="9966FF"/>
                </a:solidFill>
                <a:latin typeface="Comic Sans MS"/>
                <a:cs typeface="Comic Sans MS"/>
              </a:rPr>
              <a:t> </a:t>
            </a:r>
            <a:r>
              <a:rPr sz="1800" b="1" spc="-5" dirty="0">
                <a:solidFill>
                  <a:srgbClr val="9966FF"/>
                </a:solidFill>
                <a:latin typeface="Comic Sans MS"/>
                <a:cs typeface="Comic Sans MS"/>
              </a:rPr>
              <a:t>population</a:t>
            </a:r>
            <a:endParaRPr sz="1800">
              <a:latin typeface="Comic Sans MS"/>
              <a:cs typeface="Comic Sans MS"/>
            </a:endParaRPr>
          </a:p>
          <a:p>
            <a:pPr>
              <a:lnSpc>
                <a:spcPct val="100000"/>
              </a:lnSpc>
              <a:spcBef>
                <a:spcPts val="30"/>
              </a:spcBef>
            </a:pPr>
            <a:endParaRPr sz="2400">
              <a:latin typeface="Comic Sans MS"/>
              <a:cs typeface="Comic Sans MS"/>
            </a:endParaRPr>
          </a:p>
          <a:p>
            <a:pPr marL="14604">
              <a:lnSpc>
                <a:spcPct val="100000"/>
              </a:lnSpc>
            </a:pPr>
            <a:r>
              <a:rPr sz="1800" b="1" spc="-5" dirty="0">
                <a:solidFill>
                  <a:srgbClr val="9966FF"/>
                </a:solidFill>
                <a:latin typeface="Comic Sans MS"/>
                <a:cs typeface="Comic Sans MS"/>
              </a:rPr>
              <a:t>Evaluation</a:t>
            </a:r>
            <a:endParaRPr sz="1800">
              <a:latin typeface="Comic Sans MS"/>
              <a:cs typeface="Comic Sans MS"/>
            </a:endParaRPr>
          </a:p>
          <a:p>
            <a:pPr>
              <a:lnSpc>
                <a:spcPct val="100000"/>
              </a:lnSpc>
            </a:pPr>
            <a:endParaRPr sz="2800">
              <a:latin typeface="Comic Sans MS"/>
              <a:cs typeface="Comic Sans MS"/>
            </a:endParaRPr>
          </a:p>
          <a:p>
            <a:pPr marL="12700">
              <a:lnSpc>
                <a:spcPct val="100000"/>
              </a:lnSpc>
            </a:pPr>
            <a:r>
              <a:rPr sz="1800" b="1" spc="-5" dirty="0">
                <a:solidFill>
                  <a:srgbClr val="9966FF"/>
                </a:solidFill>
                <a:latin typeface="Comic Sans MS"/>
                <a:cs typeface="Comic Sans MS"/>
              </a:rPr>
              <a:t>Reproduction</a:t>
            </a:r>
            <a:r>
              <a:rPr sz="1800" b="1" dirty="0">
                <a:solidFill>
                  <a:srgbClr val="9966FF"/>
                </a:solidFill>
                <a:latin typeface="Comic Sans MS"/>
                <a:cs typeface="Comic Sans MS"/>
              </a:rPr>
              <a:t> </a:t>
            </a:r>
            <a:r>
              <a:rPr sz="1800" b="1" spc="-5" dirty="0">
                <a:solidFill>
                  <a:srgbClr val="9966FF"/>
                </a:solidFill>
                <a:latin typeface="Comic Sans MS"/>
                <a:cs typeface="Comic Sans MS"/>
              </a:rPr>
              <a:t>operation</a:t>
            </a:r>
            <a:endParaRPr sz="1800">
              <a:latin typeface="Comic Sans MS"/>
              <a:cs typeface="Comic Sans MS"/>
            </a:endParaRPr>
          </a:p>
          <a:p>
            <a:pPr>
              <a:lnSpc>
                <a:spcPct val="100000"/>
              </a:lnSpc>
              <a:spcBef>
                <a:spcPts val="60"/>
              </a:spcBef>
            </a:pPr>
            <a:endParaRPr sz="3200">
              <a:latin typeface="Comic Sans MS"/>
              <a:cs typeface="Comic Sans MS"/>
            </a:endParaRPr>
          </a:p>
          <a:p>
            <a:pPr marL="19050" marR="5080">
              <a:lnSpc>
                <a:spcPct val="100000"/>
              </a:lnSpc>
            </a:pPr>
            <a:r>
              <a:rPr sz="1800" b="1" dirty="0">
                <a:solidFill>
                  <a:srgbClr val="9966FF"/>
                </a:solidFill>
                <a:latin typeface="Comic Sans MS"/>
                <a:cs typeface="Comic Sans MS"/>
              </a:rPr>
              <a:t>Crossover and </a:t>
            </a:r>
            <a:r>
              <a:rPr sz="1800" b="1" spc="-5" dirty="0">
                <a:solidFill>
                  <a:srgbClr val="9966FF"/>
                </a:solidFill>
                <a:latin typeface="Comic Sans MS"/>
                <a:cs typeface="Comic Sans MS"/>
              </a:rPr>
              <a:t>Mutation </a:t>
            </a:r>
            <a:r>
              <a:rPr sz="1800" b="1" dirty="0">
                <a:solidFill>
                  <a:srgbClr val="9966FF"/>
                </a:solidFill>
                <a:latin typeface="Comic Sans MS"/>
                <a:cs typeface="Comic Sans MS"/>
              </a:rPr>
              <a:t>operations</a:t>
            </a:r>
            <a:r>
              <a:rPr sz="1800" b="1" spc="-110" dirty="0">
                <a:solidFill>
                  <a:srgbClr val="9966FF"/>
                </a:solidFill>
                <a:latin typeface="Comic Sans MS"/>
                <a:cs typeface="Comic Sans MS"/>
              </a:rPr>
              <a:t> </a:t>
            </a:r>
            <a:r>
              <a:rPr sz="1800" b="1" dirty="0">
                <a:solidFill>
                  <a:srgbClr val="9966FF"/>
                </a:solidFill>
                <a:latin typeface="Comic Sans MS"/>
                <a:cs typeface="Comic Sans MS"/>
              </a:rPr>
              <a:t>and  </a:t>
            </a:r>
            <a:r>
              <a:rPr sz="1800" b="1" spc="-5" dirty="0">
                <a:solidFill>
                  <a:srgbClr val="9966FF"/>
                </a:solidFill>
                <a:latin typeface="Comic Sans MS"/>
                <a:cs typeface="Comic Sans MS"/>
              </a:rPr>
              <a:t>feasibility</a:t>
            </a:r>
            <a:r>
              <a:rPr sz="1800" b="1" spc="-15" dirty="0">
                <a:solidFill>
                  <a:srgbClr val="9966FF"/>
                </a:solidFill>
                <a:latin typeface="Comic Sans MS"/>
                <a:cs typeface="Comic Sans MS"/>
              </a:rPr>
              <a:t> </a:t>
            </a:r>
            <a:r>
              <a:rPr sz="1800" b="1" spc="-5" dirty="0">
                <a:solidFill>
                  <a:srgbClr val="9966FF"/>
                </a:solidFill>
                <a:latin typeface="Comic Sans MS"/>
                <a:cs typeface="Comic Sans MS"/>
              </a:rPr>
              <a:t>issues</a:t>
            </a:r>
            <a:endParaRPr sz="1800">
              <a:latin typeface="Comic Sans MS"/>
              <a:cs typeface="Comic Sans MS"/>
            </a:endParaRPr>
          </a:p>
        </p:txBody>
      </p:sp>
      <p:sp>
        <p:nvSpPr>
          <p:cNvPr id="5" name="object 5"/>
          <p:cNvSpPr txBox="1"/>
          <p:nvPr/>
        </p:nvSpPr>
        <p:spPr>
          <a:xfrm>
            <a:off x="11094211" y="6426809"/>
            <a:ext cx="18097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Calibri"/>
                <a:cs typeface="Calibri"/>
              </a:rPr>
              <a:t>33</a:t>
            </a:r>
            <a:endParaRPr sz="1200">
              <a:latin typeface="Calibri"/>
              <a:cs typeface="Calibri"/>
            </a:endParaRPr>
          </a:p>
        </p:txBody>
      </p:sp>
    </p:spTree>
    <p:extLst>
      <p:ext uri="{BB962C8B-B14F-4D97-AF65-F5344CB8AC3E}">
        <p14:creationId xmlns:p14="http://schemas.microsoft.com/office/powerpoint/2010/main" val="20135219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73723" y="6484620"/>
            <a:ext cx="3106420" cy="0"/>
          </a:xfrm>
          <a:custGeom>
            <a:avLst/>
            <a:gdLst/>
            <a:ahLst/>
            <a:cxnLst/>
            <a:rect l="l" t="t" r="r" b="b"/>
            <a:pathLst>
              <a:path w="3106420">
                <a:moveTo>
                  <a:pt x="0" y="0"/>
                </a:moveTo>
                <a:lnTo>
                  <a:pt x="3105912" y="0"/>
                </a:lnTo>
              </a:path>
            </a:pathLst>
          </a:custGeom>
          <a:ln w="48768">
            <a:solidFill>
              <a:srgbClr val="8EB4E2"/>
            </a:solidFill>
          </a:ln>
        </p:spPr>
        <p:txBody>
          <a:bodyPr wrap="square" lIns="0" tIns="0" rIns="0" bIns="0" rtlCol="0"/>
          <a:lstStyle/>
          <a:p>
            <a:endParaRPr/>
          </a:p>
        </p:txBody>
      </p:sp>
      <p:sp>
        <p:nvSpPr>
          <p:cNvPr id="3" name="object 3"/>
          <p:cNvSpPr/>
          <p:nvPr/>
        </p:nvSpPr>
        <p:spPr>
          <a:xfrm>
            <a:off x="9209531" y="6483096"/>
            <a:ext cx="2982595" cy="0"/>
          </a:xfrm>
          <a:custGeom>
            <a:avLst/>
            <a:gdLst/>
            <a:ahLst/>
            <a:cxnLst/>
            <a:rect l="l" t="t" r="r" b="b"/>
            <a:pathLst>
              <a:path w="2982595">
                <a:moveTo>
                  <a:pt x="0" y="0"/>
                </a:moveTo>
                <a:lnTo>
                  <a:pt x="2982468" y="0"/>
                </a:lnTo>
              </a:path>
            </a:pathLst>
          </a:custGeom>
          <a:ln w="45720">
            <a:solidFill>
              <a:srgbClr val="FF0000"/>
            </a:solidFill>
          </a:ln>
        </p:spPr>
        <p:txBody>
          <a:bodyPr wrap="square" lIns="0" tIns="0" rIns="0" bIns="0" rtlCol="0"/>
          <a:lstStyle/>
          <a:p>
            <a:endParaRPr/>
          </a:p>
        </p:txBody>
      </p:sp>
      <p:sp>
        <p:nvSpPr>
          <p:cNvPr id="4" name="object 4"/>
          <p:cNvSpPr/>
          <p:nvPr/>
        </p:nvSpPr>
        <p:spPr>
          <a:xfrm>
            <a:off x="2779776" y="6484620"/>
            <a:ext cx="3439795" cy="0"/>
          </a:xfrm>
          <a:custGeom>
            <a:avLst/>
            <a:gdLst/>
            <a:ahLst/>
            <a:cxnLst/>
            <a:rect l="l" t="t" r="r" b="b"/>
            <a:pathLst>
              <a:path w="3439795">
                <a:moveTo>
                  <a:pt x="0" y="0"/>
                </a:moveTo>
                <a:lnTo>
                  <a:pt x="3439667" y="0"/>
                </a:lnTo>
              </a:path>
            </a:pathLst>
          </a:custGeom>
          <a:ln w="48768">
            <a:solidFill>
              <a:srgbClr val="FFCE00"/>
            </a:solidFill>
          </a:ln>
        </p:spPr>
        <p:txBody>
          <a:bodyPr wrap="square" lIns="0" tIns="0" rIns="0" bIns="0" rtlCol="0"/>
          <a:lstStyle/>
          <a:p>
            <a:endParaRPr/>
          </a:p>
        </p:txBody>
      </p:sp>
      <p:sp>
        <p:nvSpPr>
          <p:cNvPr id="5" name="object 5"/>
          <p:cNvSpPr/>
          <p:nvPr/>
        </p:nvSpPr>
        <p:spPr>
          <a:xfrm>
            <a:off x="0" y="0"/>
            <a:ext cx="9400540" cy="1126490"/>
          </a:xfrm>
          <a:custGeom>
            <a:avLst/>
            <a:gdLst/>
            <a:ahLst/>
            <a:cxnLst/>
            <a:rect l="l" t="t" r="r" b="b"/>
            <a:pathLst>
              <a:path w="9400540" h="1126490">
                <a:moveTo>
                  <a:pt x="0" y="1126236"/>
                </a:moveTo>
                <a:lnTo>
                  <a:pt x="9400032" y="1126236"/>
                </a:lnTo>
                <a:lnTo>
                  <a:pt x="9400032" y="0"/>
                </a:lnTo>
                <a:lnTo>
                  <a:pt x="0" y="0"/>
                </a:lnTo>
                <a:lnTo>
                  <a:pt x="0" y="1126236"/>
                </a:lnTo>
                <a:close/>
              </a:path>
            </a:pathLst>
          </a:custGeom>
          <a:solidFill>
            <a:srgbClr val="FFFF00"/>
          </a:solidFill>
        </p:spPr>
        <p:txBody>
          <a:bodyPr wrap="square" lIns="0" tIns="0" rIns="0" bIns="0" rtlCol="0"/>
          <a:lstStyle/>
          <a:p>
            <a:endParaRPr/>
          </a:p>
        </p:txBody>
      </p:sp>
      <p:sp>
        <p:nvSpPr>
          <p:cNvPr id="6" name="object 6"/>
          <p:cNvSpPr/>
          <p:nvPr/>
        </p:nvSpPr>
        <p:spPr>
          <a:xfrm>
            <a:off x="3381755" y="1149858"/>
            <a:ext cx="3106420" cy="0"/>
          </a:xfrm>
          <a:custGeom>
            <a:avLst/>
            <a:gdLst/>
            <a:ahLst/>
            <a:cxnLst/>
            <a:rect l="l" t="t" r="r" b="b"/>
            <a:pathLst>
              <a:path w="3106420">
                <a:moveTo>
                  <a:pt x="0" y="0"/>
                </a:moveTo>
                <a:lnTo>
                  <a:pt x="3105912" y="0"/>
                </a:lnTo>
              </a:path>
            </a:pathLst>
          </a:custGeom>
          <a:ln w="47244">
            <a:solidFill>
              <a:srgbClr val="8EB4E2"/>
            </a:solidFill>
          </a:ln>
        </p:spPr>
        <p:txBody>
          <a:bodyPr wrap="square" lIns="0" tIns="0" rIns="0" bIns="0" rtlCol="0"/>
          <a:lstStyle/>
          <a:p>
            <a:endParaRPr/>
          </a:p>
        </p:txBody>
      </p:sp>
      <p:sp>
        <p:nvSpPr>
          <p:cNvPr id="7" name="object 7"/>
          <p:cNvSpPr/>
          <p:nvPr/>
        </p:nvSpPr>
        <p:spPr>
          <a:xfrm>
            <a:off x="6420611" y="1148333"/>
            <a:ext cx="2979420" cy="0"/>
          </a:xfrm>
          <a:custGeom>
            <a:avLst/>
            <a:gdLst/>
            <a:ahLst/>
            <a:cxnLst/>
            <a:rect l="l" t="t" r="r" b="b"/>
            <a:pathLst>
              <a:path w="2979420">
                <a:moveTo>
                  <a:pt x="0" y="0"/>
                </a:moveTo>
                <a:lnTo>
                  <a:pt x="2979419" y="0"/>
                </a:lnTo>
              </a:path>
            </a:pathLst>
          </a:custGeom>
          <a:ln w="44196">
            <a:solidFill>
              <a:srgbClr val="FF0000"/>
            </a:solidFill>
          </a:ln>
        </p:spPr>
        <p:txBody>
          <a:bodyPr wrap="square" lIns="0" tIns="0" rIns="0" bIns="0" rtlCol="0"/>
          <a:lstStyle/>
          <a:p>
            <a:endParaRPr/>
          </a:p>
        </p:txBody>
      </p:sp>
      <p:sp>
        <p:nvSpPr>
          <p:cNvPr id="8" name="object 8"/>
          <p:cNvSpPr/>
          <p:nvPr/>
        </p:nvSpPr>
        <p:spPr>
          <a:xfrm>
            <a:off x="0" y="1149858"/>
            <a:ext cx="3429000" cy="0"/>
          </a:xfrm>
          <a:custGeom>
            <a:avLst/>
            <a:gdLst/>
            <a:ahLst/>
            <a:cxnLst/>
            <a:rect l="l" t="t" r="r" b="b"/>
            <a:pathLst>
              <a:path w="3429000">
                <a:moveTo>
                  <a:pt x="0" y="0"/>
                </a:moveTo>
                <a:lnTo>
                  <a:pt x="3429000" y="0"/>
                </a:lnTo>
              </a:path>
            </a:pathLst>
          </a:custGeom>
          <a:ln w="47244">
            <a:solidFill>
              <a:srgbClr val="FFCE00"/>
            </a:solidFill>
          </a:ln>
        </p:spPr>
        <p:txBody>
          <a:bodyPr wrap="square" lIns="0" tIns="0" rIns="0" bIns="0" rtlCol="0"/>
          <a:lstStyle/>
          <a:p>
            <a:endParaRPr/>
          </a:p>
        </p:txBody>
      </p:sp>
      <p:sp>
        <p:nvSpPr>
          <p:cNvPr id="9" name="object 9"/>
          <p:cNvSpPr txBox="1"/>
          <p:nvPr/>
        </p:nvSpPr>
        <p:spPr>
          <a:xfrm>
            <a:off x="9774428" y="595630"/>
            <a:ext cx="1678305" cy="617855"/>
          </a:xfrm>
          <a:prstGeom prst="rect">
            <a:avLst/>
          </a:prstGeom>
        </p:spPr>
        <p:txBody>
          <a:bodyPr vert="horz" wrap="square" lIns="0" tIns="13335" rIns="0" bIns="0" rtlCol="0">
            <a:spAutoFit/>
          </a:bodyPr>
          <a:lstStyle/>
          <a:p>
            <a:pPr marL="12700">
              <a:lnSpc>
                <a:spcPts val="3050"/>
              </a:lnSpc>
              <a:spcBef>
                <a:spcPts val="105"/>
              </a:spcBef>
            </a:pPr>
            <a:r>
              <a:rPr sz="2600" b="1" dirty="0">
                <a:solidFill>
                  <a:srgbClr val="000099"/>
                </a:solidFill>
                <a:latin typeface="Arial"/>
                <a:cs typeface="Arial"/>
              </a:rPr>
              <a:t>BITS</a:t>
            </a:r>
            <a:r>
              <a:rPr sz="2600" b="1" spc="-85" dirty="0">
                <a:solidFill>
                  <a:srgbClr val="000099"/>
                </a:solidFill>
                <a:latin typeface="Arial"/>
                <a:cs typeface="Arial"/>
              </a:rPr>
              <a:t> </a:t>
            </a:r>
            <a:r>
              <a:rPr sz="2600" dirty="0">
                <a:solidFill>
                  <a:srgbClr val="000099"/>
                </a:solidFill>
                <a:latin typeface="Arial"/>
                <a:cs typeface="Arial"/>
              </a:rPr>
              <a:t>Pilani</a:t>
            </a:r>
            <a:endParaRPr sz="2600">
              <a:latin typeface="Arial"/>
              <a:cs typeface="Arial"/>
            </a:endParaRPr>
          </a:p>
          <a:p>
            <a:pPr marL="13970">
              <a:lnSpc>
                <a:spcPts val="1610"/>
              </a:lnSpc>
            </a:pPr>
            <a:r>
              <a:rPr sz="1400" dirty="0">
                <a:solidFill>
                  <a:srgbClr val="000099"/>
                </a:solidFill>
                <a:latin typeface="Arial"/>
                <a:cs typeface="Arial"/>
              </a:rPr>
              <a:t>Pilani</a:t>
            </a:r>
            <a:r>
              <a:rPr sz="1400" spc="-20" dirty="0">
                <a:solidFill>
                  <a:srgbClr val="000099"/>
                </a:solidFill>
                <a:latin typeface="Arial"/>
                <a:cs typeface="Arial"/>
              </a:rPr>
              <a:t> </a:t>
            </a:r>
            <a:r>
              <a:rPr sz="1400" dirty="0">
                <a:solidFill>
                  <a:srgbClr val="000099"/>
                </a:solidFill>
                <a:latin typeface="Arial"/>
                <a:cs typeface="Arial"/>
              </a:rPr>
              <a:t>Campus</a:t>
            </a:r>
            <a:endParaRPr sz="1400">
              <a:latin typeface="Arial"/>
              <a:cs typeface="Arial"/>
            </a:endParaRPr>
          </a:p>
        </p:txBody>
      </p:sp>
      <p:sp>
        <p:nvSpPr>
          <p:cNvPr id="10" name="object 10"/>
          <p:cNvSpPr txBox="1">
            <a:spLocks noGrp="1"/>
          </p:cNvSpPr>
          <p:nvPr>
            <p:ph type="title"/>
          </p:nvPr>
        </p:nvSpPr>
        <p:spPr>
          <a:xfrm>
            <a:off x="2244598" y="245490"/>
            <a:ext cx="4912995"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001F5F"/>
                </a:solidFill>
                <a:latin typeface="Palatino Linotype"/>
                <a:cs typeface="Palatino Linotype"/>
              </a:rPr>
              <a:t>What can AI systems</a:t>
            </a:r>
            <a:r>
              <a:rPr sz="3600" spc="-229" dirty="0">
                <a:solidFill>
                  <a:srgbClr val="001F5F"/>
                </a:solidFill>
                <a:latin typeface="Palatino Linotype"/>
                <a:cs typeface="Palatino Linotype"/>
              </a:rPr>
              <a:t> </a:t>
            </a:r>
            <a:r>
              <a:rPr sz="3600" dirty="0">
                <a:solidFill>
                  <a:srgbClr val="001F5F"/>
                </a:solidFill>
                <a:latin typeface="Palatino Linotype"/>
                <a:cs typeface="Palatino Linotype"/>
              </a:rPr>
              <a:t>do</a:t>
            </a:r>
            <a:endParaRPr sz="3600">
              <a:latin typeface="Palatino Linotype"/>
              <a:cs typeface="Palatino Linotype"/>
            </a:endParaRPr>
          </a:p>
        </p:txBody>
      </p:sp>
      <p:sp>
        <p:nvSpPr>
          <p:cNvPr id="11" name="object 11"/>
          <p:cNvSpPr txBox="1"/>
          <p:nvPr/>
        </p:nvSpPr>
        <p:spPr>
          <a:xfrm>
            <a:off x="916939" y="1915744"/>
            <a:ext cx="10359390" cy="3958590"/>
          </a:xfrm>
          <a:prstGeom prst="rect">
            <a:avLst/>
          </a:prstGeom>
        </p:spPr>
        <p:txBody>
          <a:bodyPr vert="horz" wrap="square" lIns="0" tIns="12700" rIns="0" bIns="0" rtlCol="0">
            <a:spAutoFit/>
          </a:bodyPr>
          <a:lstStyle/>
          <a:p>
            <a:pPr marL="355600" indent="-343535">
              <a:lnSpc>
                <a:spcPct val="100000"/>
              </a:lnSpc>
              <a:spcBef>
                <a:spcPts val="100"/>
              </a:spcBef>
              <a:buFont typeface="Wingdings"/>
              <a:buChar char=""/>
              <a:tabLst>
                <a:tab pos="356235" algn="l"/>
              </a:tabLst>
            </a:pPr>
            <a:r>
              <a:rPr sz="3000" spc="-5" dirty="0">
                <a:solidFill>
                  <a:srgbClr val="001F5F"/>
                </a:solidFill>
                <a:latin typeface="Palatino Linotype"/>
                <a:cs typeface="Palatino Linotype"/>
              </a:rPr>
              <a:t>Computer </a:t>
            </a:r>
            <a:r>
              <a:rPr sz="3000" dirty="0">
                <a:solidFill>
                  <a:srgbClr val="001F5F"/>
                </a:solidFill>
                <a:latin typeface="Palatino Linotype"/>
                <a:cs typeface="Palatino Linotype"/>
              </a:rPr>
              <a:t>vision : face</a:t>
            </a:r>
            <a:r>
              <a:rPr sz="3000" spc="5" dirty="0">
                <a:solidFill>
                  <a:srgbClr val="001F5F"/>
                </a:solidFill>
                <a:latin typeface="Palatino Linotype"/>
                <a:cs typeface="Palatino Linotype"/>
              </a:rPr>
              <a:t> </a:t>
            </a:r>
            <a:r>
              <a:rPr sz="3000" spc="-5" dirty="0">
                <a:solidFill>
                  <a:srgbClr val="001F5F"/>
                </a:solidFill>
                <a:latin typeface="Palatino Linotype"/>
                <a:cs typeface="Palatino Linotype"/>
              </a:rPr>
              <a:t>recognition</a:t>
            </a:r>
            <a:endParaRPr sz="3000">
              <a:latin typeface="Palatino Linotype"/>
              <a:cs typeface="Palatino Linotype"/>
            </a:endParaRPr>
          </a:p>
          <a:p>
            <a:pPr marL="355600" indent="-343535">
              <a:lnSpc>
                <a:spcPct val="100000"/>
              </a:lnSpc>
              <a:spcBef>
                <a:spcPts val="5"/>
              </a:spcBef>
              <a:buFont typeface="Wingdings"/>
              <a:buChar char=""/>
              <a:tabLst>
                <a:tab pos="356235" algn="l"/>
              </a:tabLst>
            </a:pPr>
            <a:r>
              <a:rPr sz="3000" spc="-5" dirty="0">
                <a:solidFill>
                  <a:srgbClr val="001F5F"/>
                </a:solidFill>
                <a:latin typeface="Palatino Linotype"/>
                <a:cs typeface="Palatino Linotype"/>
              </a:rPr>
              <a:t>Robotics: autonomous</a:t>
            </a:r>
            <a:r>
              <a:rPr sz="3000" spc="20" dirty="0">
                <a:solidFill>
                  <a:srgbClr val="001F5F"/>
                </a:solidFill>
                <a:latin typeface="Palatino Linotype"/>
                <a:cs typeface="Palatino Linotype"/>
              </a:rPr>
              <a:t> </a:t>
            </a:r>
            <a:r>
              <a:rPr sz="3000" spc="-5" dirty="0">
                <a:solidFill>
                  <a:srgbClr val="001F5F"/>
                </a:solidFill>
                <a:latin typeface="Palatino Linotype"/>
                <a:cs typeface="Palatino Linotype"/>
              </a:rPr>
              <a:t>vehicles.</a:t>
            </a:r>
            <a:endParaRPr sz="3000">
              <a:latin typeface="Palatino Linotype"/>
              <a:cs typeface="Palatino Linotype"/>
            </a:endParaRPr>
          </a:p>
          <a:p>
            <a:pPr marL="355600" indent="-343535">
              <a:lnSpc>
                <a:spcPct val="100000"/>
              </a:lnSpc>
              <a:buFont typeface="Wingdings"/>
              <a:buChar char=""/>
              <a:tabLst>
                <a:tab pos="356235" algn="l"/>
              </a:tabLst>
            </a:pPr>
            <a:r>
              <a:rPr sz="3000" spc="-5" dirty="0">
                <a:solidFill>
                  <a:srgbClr val="001F5F"/>
                </a:solidFill>
                <a:latin typeface="Palatino Linotype"/>
                <a:cs typeface="Palatino Linotype"/>
              </a:rPr>
              <a:t>Natural </a:t>
            </a:r>
            <a:r>
              <a:rPr sz="3000" dirty="0">
                <a:solidFill>
                  <a:srgbClr val="001F5F"/>
                </a:solidFill>
                <a:latin typeface="Palatino Linotype"/>
                <a:cs typeface="Palatino Linotype"/>
              </a:rPr>
              <a:t>language </a:t>
            </a:r>
            <a:r>
              <a:rPr sz="3000" spc="-5" dirty="0">
                <a:solidFill>
                  <a:srgbClr val="001F5F"/>
                </a:solidFill>
                <a:latin typeface="Palatino Linotype"/>
                <a:cs typeface="Palatino Linotype"/>
              </a:rPr>
              <a:t>processing: </a:t>
            </a:r>
            <a:r>
              <a:rPr sz="3000" dirty="0">
                <a:solidFill>
                  <a:srgbClr val="001F5F"/>
                </a:solidFill>
                <a:latin typeface="Palatino Linotype"/>
                <a:cs typeface="Palatino Linotype"/>
              </a:rPr>
              <a:t>simple machine</a:t>
            </a:r>
            <a:r>
              <a:rPr sz="3000" spc="10" dirty="0">
                <a:solidFill>
                  <a:srgbClr val="001F5F"/>
                </a:solidFill>
                <a:latin typeface="Palatino Linotype"/>
                <a:cs typeface="Palatino Linotype"/>
              </a:rPr>
              <a:t> </a:t>
            </a:r>
            <a:r>
              <a:rPr sz="3000" spc="-5" dirty="0">
                <a:solidFill>
                  <a:srgbClr val="001F5F"/>
                </a:solidFill>
                <a:latin typeface="Palatino Linotype"/>
                <a:cs typeface="Palatino Linotype"/>
              </a:rPr>
              <a:t>translation.</a:t>
            </a:r>
            <a:endParaRPr sz="3000">
              <a:latin typeface="Palatino Linotype"/>
              <a:cs typeface="Palatino Linotype"/>
            </a:endParaRPr>
          </a:p>
          <a:p>
            <a:pPr marL="355600" indent="-343535">
              <a:lnSpc>
                <a:spcPct val="100000"/>
              </a:lnSpc>
              <a:buFont typeface="Wingdings"/>
              <a:buChar char=""/>
              <a:tabLst>
                <a:tab pos="356235" algn="l"/>
              </a:tabLst>
            </a:pPr>
            <a:r>
              <a:rPr sz="3000" dirty="0">
                <a:solidFill>
                  <a:srgbClr val="001F5F"/>
                </a:solidFill>
                <a:latin typeface="Palatino Linotype"/>
                <a:cs typeface="Palatino Linotype"/>
              </a:rPr>
              <a:t>Expert systems: medical</a:t>
            </a:r>
            <a:r>
              <a:rPr sz="3000" spc="-15" dirty="0">
                <a:solidFill>
                  <a:srgbClr val="001F5F"/>
                </a:solidFill>
                <a:latin typeface="Palatino Linotype"/>
                <a:cs typeface="Palatino Linotype"/>
              </a:rPr>
              <a:t> </a:t>
            </a:r>
            <a:r>
              <a:rPr sz="3000" dirty="0">
                <a:solidFill>
                  <a:srgbClr val="001F5F"/>
                </a:solidFill>
                <a:latin typeface="Palatino Linotype"/>
                <a:cs typeface="Palatino Linotype"/>
              </a:rPr>
              <a:t>diagnosis</a:t>
            </a:r>
            <a:endParaRPr sz="3000">
              <a:latin typeface="Palatino Linotype"/>
              <a:cs typeface="Palatino Linotype"/>
            </a:endParaRPr>
          </a:p>
          <a:p>
            <a:pPr marL="355600" marR="8890" indent="-343535">
              <a:lnSpc>
                <a:spcPts val="2880"/>
              </a:lnSpc>
              <a:spcBef>
                <a:spcPts val="695"/>
              </a:spcBef>
              <a:buClr>
                <a:srgbClr val="001F5F"/>
              </a:buClr>
              <a:buFont typeface="Wingdings"/>
              <a:buChar char=""/>
              <a:tabLst>
                <a:tab pos="452120" algn="l"/>
                <a:tab pos="1797050" algn="l"/>
                <a:tab pos="4455160" algn="l"/>
                <a:tab pos="5956935" algn="l"/>
                <a:tab pos="6307455" algn="l"/>
                <a:tab pos="7230745" algn="l"/>
                <a:tab pos="8456295" algn="l"/>
              </a:tabLst>
            </a:pPr>
            <a:r>
              <a:rPr dirty="0"/>
              <a:t>	</a:t>
            </a:r>
            <a:r>
              <a:rPr sz="3000" dirty="0">
                <a:solidFill>
                  <a:srgbClr val="001F5F"/>
                </a:solidFill>
                <a:latin typeface="Palatino Linotype"/>
                <a:cs typeface="Palatino Linotype"/>
              </a:rPr>
              <a:t>Speech	</a:t>
            </a:r>
            <a:r>
              <a:rPr sz="3000" spc="-5" dirty="0">
                <a:solidFill>
                  <a:srgbClr val="001F5F"/>
                </a:solidFill>
                <a:latin typeface="Palatino Linotype"/>
                <a:cs typeface="Palatino Linotype"/>
              </a:rPr>
              <a:t>u</a:t>
            </a:r>
            <a:r>
              <a:rPr sz="3000" spc="5" dirty="0">
                <a:solidFill>
                  <a:srgbClr val="001F5F"/>
                </a:solidFill>
                <a:latin typeface="Palatino Linotype"/>
                <a:cs typeface="Palatino Linotype"/>
              </a:rPr>
              <a:t>n</a:t>
            </a:r>
            <a:r>
              <a:rPr sz="3000" dirty="0">
                <a:solidFill>
                  <a:srgbClr val="001F5F"/>
                </a:solidFill>
                <a:latin typeface="Palatino Linotype"/>
                <a:cs typeface="Palatino Linotype"/>
              </a:rPr>
              <a:t>de</a:t>
            </a:r>
            <a:r>
              <a:rPr sz="3000" spc="5" dirty="0">
                <a:solidFill>
                  <a:srgbClr val="001F5F"/>
                </a:solidFill>
                <a:latin typeface="Palatino Linotype"/>
                <a:cs typeface="Palatino Linotype"/>
              </a:rPr>
              <a:t>r</a:t>
            </a:r>
            <a:r>
              <a:rPr sz="3000" dirty="0">
                <a:solidFill>
                  <a:srgbClr val="001F5F"/>
                </a:solidFill>
                <a:latin typeface="Palatino Linotype"/>
                <a:cs typeface="Palatino Linotype"/>
              </a:rPr>
              <a:t>standi</a:t>
            </a:r>
            <a:r>
              <a:rPr sz="3000" spc="5" dirty="0">
                <a:solidFill>
                  <a:srgbClr val="001F5F"/>
                </a:solidFill>
                <a:latin typeface="Palatino Linotype"/>
                <a:cs typeface="Palatino Linotype"/>
              </a:rPr>
              <a:t>n</a:t>
            </a:r>
            <a:r>
              <a:rPr sz="3000" dirty="0">
                <a:solidFill>
                  <a:srgbClr val="001F5F"/>
                </a:solidFill>
                <a:latin typeface="Palatino Linotype"/>
                <a:cs typeface="Palatino Linotype"/>
              </a:rPr>
              <a:t>g	s</a:t>
            </a:r>
            <a:r>
              <a:rPr sz="3000" spc="-15" dirty="0">
                <a:solidFill>
                  <a:srgbClr val="001F5F"/>
                </a:solidFill>
                <a:latin typeface="Palatino Linotype"/>
                <a:cs typeface="Palatino Linotype"/>
              </a:rPr>
              <a:t>y</a:t>
            </a:r>
            <a:r>
              <a:rPr sz="3000" dirty="0">
                <a:solidFill>
                  <a:srgbClr val="001F5F"/>
                </a:solidFill>
                <a:latin typeface="Palatino Linotype"/>
                <a:cs typeface="Palatino Linotype"/>
              </a:rPr>
              <a:t>st</a:t>
            </a:r>
            <a:r>
              <a:rPr sz="3000" spc="5" dirty="0">
                <a:solidFill>
                  <a:srgbClr val="001F5F"/>
                </a:solidFill>
                <a:latin typeface="Palatino Linotype"/>
                <a:cs typeface="Palatino Linotype"/>
              </a:rPr>
              <a:t>e</a:t>
            </a:r>
            <a:r>
              <a:rPr sz="3000" dirty="0">
                <a:solidFill>
                  <a:srgbClr val="001F5F"/>
                </a:solidFill>
                <a:latin typeface="Palatino Linotype"/>
                <a:cs typeface="Palatino Linotype"/>
              </a:rPr>
              <a:t>ms	~	1000	</a:t>
            </a:r>
            <a:r>
              <a:rPr sz="3000" spc="-55" dirty="0">
                <a:solidFill>
                  <a:srgbClr val="001F5F"/>
                </a:solidFill>
                <a:latin typeface="Palatino Linotype"/>
                <a:cs typeface="Palatino Linotype"/>
              </a:rPr>
              <a:t>w</a:t>
            </a:r>
            <a:r>
              <a:rPr sz="3000" dirty="0">
                <a:solidFill>
                  <a:srgbClr val="001F5F"/>
                </a:solidFill>
                <a:latin typeface="Palatino Linotype"/>
                <a:cs typeface="Palatino Linotype"/>
              </a:rPr>
              <a:t>ords	conti</a:t>
            </a:r>
            <a:r>
              <a:rPr sz="3000" spc="10" dirty="0">
                <a:solidFill>
                  <a:srgbClr val="001F5F"/>
                </a:solidFill>
                <a:latin typeface="Palatino Linotype"/>
                <a:cs typeface="Palatino Linotype"/>
              </a:rPr>
              <a:t>n</a:t>
            </a:r>
            <a:r>
              <a:rPr sz="3000" spc="-5" dirty="0">
                <a:solidFill>
                  <a:srgbClr val="001F5F"/>
                </a:solidFill>
                <a:latin typeface="Palatino Linotype"/>
                <a:cs typeface="Palatino Linotype"/>
              </a:rPr>
              <a:t>uous  </a:t>
            </a:r>
            <a:r>
              <a:rPr sz="3000" dirty="0">
                <a:solidFill>
                  <a:srgbClr val="001F5F"/>
                </a:solidFill>
                <a:latin typeface="Palatino Linotype"/>
                <a:cs typeface="Palatino Linotype"/>
              </a:rPr>
              <a:t>speech</a:t>
            </a:r>
            <a:endParaRPr sz="3000">
              <a:latin typeface="Palatino Linotype"/>
              <a:cs typeface="Palatino Linotype"/>
            </a:endParaRPr>
          </a:p>
          <a:p>
            <a:pPr marL="355600" indent="-343535">
              <a:lnSpc>
                <a:spcPct val="100000"/>
              </a:lnSpc>
              <a:spcBef>
                <a:spcPts val="25"/>
              </a:spcBef>
              <a:buFont typeface="Wingdings"/>
              <a:buChar char=""/>
              <a:tabLst>
                <a:tab pos="356235" algn="l"/>
              </a:tabLst>
            </a:pPr>
            <a:r>
              <a:rPr sz="3000" dirty="0">
                <a:solidFill>
                  <a:srgbClr val="001F5F"/>
                </a:solidFill>
                <a:latin typeface="Palatino Linotype"/>
                <a:cs typeface="Palatino Linotype"/>
              </a:rPr>
              <a:t>Learning: </a:t>
            </a:r>
            <a:r>
              <a:rPr sz="3000" spc="-5" dirty="0">
                <a:solidFill>
                  <a:srgbClr val="001F5F"/>
                </a:solidFill>
                <a:latin typeface="Palatino Linotype"/>
                <a:cs typeface="Palatino Linotype"/>
              </a:rPr>
              <a:t>text categorization </a:t>
            </a:r>
            <a:r>
              <a:rPr sz="3000" dirty="0">
                <a:solidFill>
                  <a:srgbClr val="001F5F"/>
                </a:solidFill>
                <a:latin typeface="Palatino Linotype"/>
                <a:cs typeface="Palatino Linotype"/>
              </a:rPr>
              <a:t>into ~ 1000</a:t>
            </a:r>
            <a:r>
              <a:rPr sz="3000" spc="-45" dirty="0">
                <a:solidFill>
                  <a:srgbClr val="001F5F"/>
                </a:solidFill>
                <a:latin typeface="Palatino Linotype"/>
                <a:cs typeface="Palatino Linotype"/>
              </a:rPr>
              <a:t> </a:t>
            </a:r>
            <a:r>
              <a:rPr sz="3000" spc="-5" dirty="0">
                <a:solidFill>
                  <a:srgbClr val="001F5F"/>
                </a:solidFill>
                <a:latin typeface="Palatino Linotype"/>
                <a:cs typeface="Palatino Linotype"/>
              </a:rPr>
              <a:t>topics</a:t>
            </a:r>
            <a:endParaRPr sz="3000">
              <a:latin typeface="Palatino Linotype"/>
              <a:cs typeface="Palatino Linotype"/>
            </a:endParaRPr>
          </a:p>
          <a:p>
            <a:pPr marL="355600" marR="5080" indent="-343535">
              <a:lnSpc>
                <a:spcPts val="2880"/>
              </a:lnSpc>
              <a:spcBef>
                <a:spcPts val="695"/>
              </a:spcBef>
              <a:buFont typeface="Wingdings"/>
              <a:buChar char=""/>
              <a:tabLst>
                <a:tab pos="356235" algn="l"/>
              </a:tabLst>
            </a:pPr>
            <a:r>
              <a:rPr sz="3000" spc="-5" dirty="0">
                <a:solidFill>
                  <a:srgbClr val="001F5F"/>
                </a:solidFill>
                <a:latin typeface="Palatino Linotype"/>
                <a:cs typeface="Palatino Linotype"/>
              </a:rPr>
              <a:t>In Games, AI systems can play </a:t>
            </a:r>
            <a:r>
              <a:rPr sz="3000" spc="-10" dirty="0">
                <a:solidFill>
                  <a:srgbClr val="001F5F"/>
                </a:solidFill>
                <a:latin typeface="Palatino Linotype"/>
                <a:cs typeface="Palatino Linotype"/>
              </a:rPr>
              <a:t>at </a:t>
            </a:r>
            <a:r>
              <a:rPr sz="3000" spc="-5" dirty="0">
                <a:solidFill>
                  <a:srgbClr val="001F5F"/>
                </a:solidFill>
                <a:latin typeface="Palatino Linotype"/>
                <a:cs typeface="Palatino Linotype"/>
              </a:rPr>
              <a:t>the Grand Master </a:t>
            </a:r>
            <a:r>
              <a:rPr sz="3000" spc="-10" dirty="0">
                <a:solidFill>
                  <a:srgbClr val="001F5F"/>
                </a:solidFill>
                <a:latin typeface="Palatino Linotype"/>
                <a:cs typeface="Palatino Linotype"/>
              </a:rPr>
              <a:t>level </a:t>
            </a:r>
            <a:r>
              <a:rPr sz="3000" dirty="0">
                <a:solidFill>
                  <a:srgbClr val="001F5F"/>
                </a:solidFill>
                <a:latin typeface="Palatino Linotype"/>
                <a:cs typeface="Palatino Linotype"/>
              </a:rPr>
              <a:t>in  chess </a:t>
            </a:r>
            <a:r>
              <a:rPr sz="3000" spc="-10" dirty="0">
                <a:solidFill>
                  <a:srgbClr val="001F5F"/>
                </a:solidFill>
                <a:latin typeface="Palatino Linotype"/>
                <a:cs typeface="Palatino Linotype"/>
              </a:rPr>
              <a:t>(world </a:t>
            </a:r>
            <a:r>
              <a:rPr sz="3000" spc="-5" dirty="0">
                <a:solidFill>
                  <a:srgbClr val="001F5F"/>
                </a:solidFill>
                <a:latin typeface="Palatino Linotype"/>
                <a:cs typeface="Palatino Linotype"/>
              </a:rPr>
              <a:t>champion), </a:t>
            </a:r>
            <a:r>
              <a:rPr sz="3000" dirty="0">
                <a:solidFill>
                  <a:srgbClr val="001F5F"/>
                </a:solidFill>
                <a:latin typeface="Palatino Linotype"/>
                <a:cs typeface="Palatino Linotype"/>
              </a:rPr>
              <a:t>checkers,</a:t>
            </a:r>
            <a:r>
              <a:rPr sz="3000" spc="35" dirty="0">
                <a:solidFill>
                  <a:srgbClr val="001F5F"/>
                </a:solidFill>
                <a:latin typeface="Palatino Linotype"/>
                <a:cs typeface="Palatino Linotype"/>
              </a:rPr>
              <a:t> </a:t>
            </a:r>
            <a:r>
              <a:rPr sz="3000" dirty="0">
                <a:solidFill>
                  <a:srgbClr val="001F5F"/>
                </a:solidFill>
                <a:latin typeface="Palatino Linotype"/>
                <a:cs typeface="Palatino Linotype"/>
              </a:rPr>
              <a:t>etc.</a:t>
            </a:r>
            <a:endParaRPr sz="3000">
              <a:latin typeface="Palatino Linotype"/>
              <a:cs typeface="Palatino Linotype"/>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59860" y="196088"/>
            <a:ext cx="3561079" cy="513715"/>
          </a:xfrm>
          <a:prstGeom prst="rect">
            <a:avLst/>
          </a:prstGeom>
        </p:spPr>
        <p:txBody>
          <a:bodyPr vert="horz" wrap="square" lIns="0" tIns="12700" rIns="0" bIns="0" rtlCol="0">
            <a:spAutoFit/>
          </a:bodyPr>
          <a:lstStyle/>
          <a:p>
            <a:pPr marL="12700">
              <a:lnSpc>
                <a:spcPct val="100000"/>
              </a:lnSpc>
              <a:spcBef>
                <a:spcPts val="100"/>
              </a:spcBef>
            </a:pPr>
            <a:r>
              <a:rPr sz="3200" b="1" spc="-5" dirty="0">
                <a:solidFill>
                  <a:srgbClr val="006600"/>
                </a:solidFill>
                <a:latin typeface="Comic Sans MS"/>
                <a:cs typeface="Comic Sans MS"/>
              </a:rPr>
              <a:t>Some</a:t>
            </a:r>
            <a:r>
              <a:rPr sz="3200" b="1" spc="-65" dirty="0">
                <a:solidFill>
                  <a:srgbClr val="006600"/>
                </a:solidFill>
                <a:latin typeface="Comic Sans MS"/>
                <a:cs typeface="Comic Sans MS"/>
              </a:rPr>
              <a:t> </a:t>
            </a:r>
            <a:r>
              <a:rPr sz="3200" b="1" spc="-5" dirty="0">
                <a:solidFill>
                  <a:srgbClr val="006600"/>
                </a:solidFill>
                <a:latin typeface="Comic Sans MS"/>
                <a:cs typeface="Comic Sans MS"/>
              </a:rPr>
              <a:t>Applications</a:t>
            </a:r>
            <a:endParaRPr sz="3200">
              <a:latin typeface="Comic Sans MS"/>
              <a:cs typeface="Comic Sans MS"/>
            </a:endParaRPr>
          </a:p>
        </p:txBody>
      </p:sp>
      <p:sp>
        <p:nvSpPr>
          <p:cNvPr id="3" name="object 3"/>
          <p:cNvSpPr txBox="1"/>
          <p:nvPr/>
        </p:nvSpPr>
        <p:spPr>
          <a:xfrm>
            <a:off x="1642110" y="1208659"/>
            <a:ext cx="5680075" cy="4321810"/>
          </a:xfrm>
          <a:prstGeom prst="rect">
            <a:avLst/>
          </a:prstGeom>
        </p:spPr>
        <p:txBody>
          <a:bodyPr vert="horz" wrap="square" lIns="0" tIns="12700" rIns="0" bIns="0" rtlCol="0">
            <a:spAutoFit/>
          </a:bodyPr>
          <a:lstStyle/>
          <a:p>
            <a:pPr marL="19050">
              <a:lnSpc>
                <a:spcPct val="100000"/>
              </a:lnSpc>
              <a:spcBef>
                <a:spcPts val="100"/>
              </a:spcBef>
            </a:pPr>
            <a:r>
              <a:rPr sz="1800" b="1" dirty="0">
                <a:solidFill>
                  <a:srgbClr val="9966FF"/>
                </a:solidFill>
                <a:latin typeface="Comic Sans MS"/>
                <a:cs typeface="Comic Sans MS"/>
              </a:rPr>
              <a:t>Decision making / </a:t>
            </a:r>
            <a:r>
              <a:rPr sz="1800" b="1" spc="-5" dirty="0">
                <a:solidFill>
                  <a:srgbClr val="9966FF"/>
                </a:solidFill>
                <a:latin typeface="Comic Sans MS"/>
                <a:cs typeface="Comic Sans MS"/>
              </a:rPr>
              <a:t>decision support</a:t>
            </a:r>
            <a:r>
              <a:rPr sz="1800" b="1" spc="-65" dirty="0">
                <a:solidFill>
                  <a:srgbClr val="9966FF"/>
                </a:solidFill>
                <a:latin typeface="Comic Sans MS"/>
                <a:cs typeface="Comic Sans MS"/>
              </a:rPr>
              <a:t> </a:t>
            </a:r>
            <a:r>
              <a:rPr sz="1800" b="1" dirty="0">
                <a:solidFill>
                  <a:srgbClr val="9966FF"/>
                </a:solidFill>
                <a:latin typeface="Comic Sans MS"/>
                <a:cs typeface="Comic Sans MS"/>
              </a:rPr>
              <a:t>systems</a:t>
            </a:r>
            <a:endParaRPr sz="1800">
              <a:latin typeface="Comic Sans MS"/>
              <a:cs typeface="Comic Sans MS"/>
            </a:endParaRPr>
          </a:p>
          <a:p>
            <a:pPr>
              <a:lnSpc>
                <a:spcPct val="100000"/>
              </a:lnSpc>
              <a:spcBef>
                <a:spcPts val="20"/>
              </a:spcBef>
            </a:pPr>
            <a:endParaRPr sz="2050">
              <a:latin typeface="Comic Sans MS"/>
              <a:cs typeface="Comic Sans MS"/>
            </a:endParaRPr>
          </a:p>
          <a:p>
            <a:pPr marL="12700">
              <a:lnSpc>
                <a:spcPct val="100000"/>
              </a:lnSpc>
            </a:pPr>
            <a:r>
              <a:rPr sz="1800" b="1" spc="-5" dirty="0">
                <a:solidFill>
                  <a:srgbClr val="9966FF"/>
                </a:solidFill>
                <a:latin typeface="Comic Sans MS"/>
                <a:cs typeface="Comic Sans MS"/>
              </a:rPr>
              <a:t>Engineering </a:t>
            </a:r>
            <a:r>
              <a:rPr sz="1800" b="1" dirty="0">
                <a:solidFill>
                  <a:srgbClr val="9966FF"/>
                </a:solidFill>
                <a:latin typeface="Comic Sans MS"/>
                <a:cs typeface="Comic Sans MS"/>
              </a:rPr>
              <a:t>component / </a:t>
            </a:r>
            <a:r>
              <a:rPr sz="1800" b="1" spc="-5" dirty="0">
                <a:solidFill>
                  <a:srgbClr val="9966FF"/>
                </a:solidFill>
                <a:latin typeface="Comic Sans MS"/>
                <a:cs typeface="Comic Sans MS"/>
              </a:rPr>
              <a:t>equipment</a:t>
            </a:r>
            <a:r>
              <a:rPr sz="1800" b="1" spc="-90" dirty="0">
                <a:solidFill>
                  <a:srgbClr val="9966FF"/>
                </a:solidFill>
                <a:latin typeface="Comic Sans MS"/>
                <a:cs typeface="Comic Sans MS"/>
              </a:rPr>
              <a:t> </a:t>
            </a:r>
            <a:r>
              <a:rPr sz="1800" b="1" spc="-5" dirty="0">
                <a:solidFill>
                  <a:srgbClr val="9966FF"/>
                </a:solidFill>
                <a:latin typeface="Comic Sans MS"/>
                <a:cs typeface="Comic Sans MS"/>
              </a:rPr>
              <a:t>design</a:t>
            </a:r>
            <a:endParaRPr sz="1800">
              <a:latin typeface="Comic Sans MS"/>
              <a:cs typeface="Comic Sans MS"/>
            </a:endParaRPr>
          </a:p>
          <a:p>
            <a:pPr marL="36195" marR="2081530" indent="-19050">
              <a:lnSpc>
                <a:spcPts val="6809"/>
              </a:lnSpc>
              <a:spcBef>
                <a:spcPts val="670"/>
              </a:spcBef>
            </a:pPr>
            <a:r>
              <a:rPr sz="1800" b="1" spc="-5" dirty="0">
                <a:solidFill>
                  <a:srgbClr val="9966FF"/>
                </a:solidFill>
                <a:latin typeface="Comic Sans MS"/>
                <a:cs typeface="Comic Sans MS"/>
              </a:rPr>
              <a:t>Engineering </a:t>
            </a:r>
            <a:r>
              <a:rPr sz="1800" b="1" dirty="0">
                <a:solidFill>
                  <a:srgbClr val="9966FF"/>
                </a:solidFill>
                <a:latin typeface="Comic Sans MS"/>
                <a:cs typeface="Comic Sans MS"/>
              </a:rPr>
              <a:t>process</a:t>
            </a:r>
            <a:r>
              <a:rPr sz="1800" b="1" spc="-100" dirty="0">
                <a:solidFill>
                  <a:srgbClr val="9966FF"/>
                </a:solidFill>
                <a:latin typeface="Comic Sans MS"/>
                <a:cs typeface="Comic Sans MS"/>
              </a:rPr>
              <a:t> </a:t>
            </a:r>
            <a:r>
              <a:rPr sz="1800" b="1" dirty="0">
                <a:solidFill>
                  <a:srgbClr val="9966FF"/>
                </a:solidFill>
                <a:latin typeface="Comic Sans MS"/>
                <a:cs typeface="Comic Sans MS"/>
              </a:rPr>
              <a:t>optimization  </a:t>
            </a:r>
            <a:r>
              <a:rPr sz="1800" b="1" spc="-5" dirty="0">
                <a:solidFill>
                  <a:srgbClr val="9966FF"/>
                </a:solidFill>
                <a:latin typeface="Comic Sans MS"/>
                <a:cs typeface="Comic Sans MS"/>
              </a:rPr>
              <a:t>Portfolio</a:t>
            </a:r>
            <a:r>
              <a:rPr sz="1800" b="1" spc="-20" dirty="0">
                <a:solidFill>
                  <a:srgbClr val="9966FF"/>
                </a:solidFill>
                <a:latin typeface="Comic Sans MS"/>
                <a:cs typeface="Comic Sans MS"/>
              </a:rPr>
              <a:t> </a:t>
            </a:r>
            <a:r>
              <a:rPr sz="1800" b="1" spc="-5" dirty="0">
                <a:solidFill>
                  <a:srgbClr val="9966FF"/>
                </a:solidFill>
                <a:latin typeface="Comic Sans MS"/>
                <a:cs typeface="Comic Sans MS"/>
              </a:rPr>
              <a:t>optimization</a:t>
            </a:r>
            <a:endParaRPr sz="1800">
              <a:latin typeface="Comic Sans MS"/>
              <a:cs typeface="Comic Sans MS"/>
            </a:endParaRPr>
          </a:p>
          <a:p>
            <a:pPr>
              <a:lnSpc>
                <a:spcPct val="100000"/>
              </a:lnSpc>
              <a:spcBef>
                <a:spcPts val="20"/>
              </a:spcBef>
            </a:pPr>
            <a:endParaRPr sz="2400">
              <a:latin typeface="Comic Sans MS"/>
              <a:cs typeface="Comic Sans MS"/>
            </a:endParaRPr>
          </a:p>
          <a:p>
            <a:pPr marL="20320">
              <a:lnSpc>
                <a:spcPct val="100000"/>
              </a:lnSpc>
            </a:pPr>
            <a:r>
              <a:rPr sz="1800" b="1" spc="-5" dirty="0">
                <a:solidFill>
                  <a:srgbClr val="9966FF"/>
                </a:solidFill>
                <a:latin typeface="Comic Sans MS"/>
                <a:cs typeface="Comic Sans MS"/>
              </a:rPr>
              <a:t>Route optimization; </a:t>
            </a:r>
            <a:r>
              <a:rPr sz="1800" b="1" dirty="0">
                <a:solidFill>
                  <a:srgbClr val="9966FF"/>
                </a:solidFill>
                <a:latin typeface="Comic Sans MS"/>
                <a:cs typeface="Comic Sans MS"/>
              </a:rPr>
              <a:t>optimal </a:t>
            </a:r>
            <a:r>
              <a:rPr sz="1800" b="1" spc="-5" dirty="0">
                <a:solidFill>
                  <a:srgbClr val="9966FF"/>
                </a:solidFill>
                <a:latin typeface="Comic Sans MS"/>
                <a:cs typeface="Comic Sans MS"/>
              </a:rPr>
              <a:t>layout; </a:t>
            </a:r>
            <a:r>
              <a:rPr sz="1800" b="1" dirty="0">
                <a:solidFill>
                  <a:srgbClr val="9966FF"/>
                </a:solidFill>
                <a:latin typeface="Comic Sans MS"/>
                <a:cs typeface="Comic Sans MS"/>
              </a:rPr>
              <a:t>optimal</a:t>
            </a:r>
            <a:r>
              <a:rPr sz="1800" b="1" spc="-70" dirty="0">
                <a:solidFill>
                  <a:srgbClr val="9966FF"/>
                </a:solidFill>
                <a:latin typeface="Comic Sans MS"/>
                <a:cs typeface="Comic Sans MS"/>
              </a:rPr>
              <a:t> </a:t>
            </a:r>
            <a:r>
              <a:rPr sz="1800" b="1" spc="-5" dirty="0">
                <a:solidFill>
                  <a:srgbClr val="9966FF"/>
                </a:solidFill>
                <a:latin typeface="Comic Sans MS"/>
                <a:cs typeface="Comic Sans MS"/>
              </a:rPr>
              <a:t>packing</a:t>
            </a:r>
            <a:endParaRPr sz="1800">
              <a:latin typeface="Comic Sans MS"/>
              <a:cs typeface="Comic Sans MS"/>
            </a:endParaRPr>
          </a:p>
          <a:p>
            <a:pPr>
              <a:lnSpc>
                <a:spcPct val="100000"/>
              </a:lnSpc>
              <a:spcBef>
                <a:spcPts val="55"/>
              </a:spcBef>
            </a:pPr>
            <a:endParaRPr sz="3300">
              <a:latin typeface="Comic Sans MS"/>
              <a:cs typeface="Comic Sans MS"/>
            </a:endParaRPr>
          </a:p>
          <a:p>
            <a:pPr marL="13970">
              <a:lnSpc>
                <a:spcPct val="100000"/>
              </a:lnSpc>
            </a:pPr>
            <a:r>
              <a:rPr sz="1800" b="1" spc="-5" dirty="0">
                <a:solidFill>
                  <a:srgbClr val="9966FF"/>
                </a:solidFill>
                <a:latin typeface="Comic Sans MS"/>
                <a:cs typeface="Comic Sans MS"/>
              </a:rPr>
              <a:t>Schedule</a:t>
            </a:r>
            <a:r>
              <a:rPr sz="1800" b="1" spc="-10" dirty="0">
                <a:solidFill>
                  <a:srgbClr val="9966FF"/>
                </a:solidFill>
                <a:latin typeface="Comic Sans MS"/>
                <a:cs typeface="Comic Sans MS"/>
              </a:rPr>
              <a:t> </a:t>
            </a:r>
            <a:r>
              <a:rPr sz="1800" b="1" spc="-5" dirty="0">
                <a:solidFill>
                  <a:srgbClr val="9966FF"/>
                </a:solidFill>
                <a:latin typeface="Comic Sans MS"/>
                <a:cs typeface="Comic Sans MS"/>
              </a:rPr>
              <a:t>optimization</a:t>
            </a:r>
            <a:endParaRPr sz="1800">
              <a:latin typeface="Comic Sans MS"/>
              <a:cs typeface="Comic Sans MS"/>
            </a:endParaRPr>
          </a:p>
        </p:txBody>
      </p:sp>
      <p:sp>
        <p:nvSpPr>
          <p:cNvPr id="4" name="object 4"/>
          <p:cNvSpPr txBox="1"/>
          <p:nvPr/>
        </p:nvSpPr>
        <p:spPr>
          <a:xfrm>
            <a:off x="916939" y="6006947"/>
            <a:ext cx="3623310" cy="628650"/>
          </a:xfrm>
          <a:prstGeom prst="rect">
            <a:avLst/>
          </a:prstGeom>
        </p:spPr>
        <p:txBody>
          <a:bodyPr vert="horz" wrap="square" lIns="0" tIns="99695" rIns="0" bIns="0" rtlCol="0">
            <a:spAutoFit/>
          </a:bodyPr>
          <a:lstStyle/>
          <a:p>
            <a:pPr marL="761365">
              <a:lnSpc>
                <a:spcPct val="100000"/>
              </a:lnSpc>
              <a:spcBef>
                <a:spcPts val="785"/>
              </a:spcBef>
            </a:pPr>
            <a:r>
              <a:rPr sz="1800" b="1" spc="-5" dirty="0">
                <a:solidFill>
                  <a:srgbClr val="9966FF"/>
                </a:solidFill>
                <a:latin typeface="Comic Sans MS"/>
                <a:cs typeface="Comic Sans MS"/>
              </a:rPr>
              <a:t>Protein structure</a:t>
            </a:r>
            <a:r>
              <a:rPr sz="1800" b="1" spc="-50" dirty="0">
                <a:solidFill>
                  <a:srgbClr val="9966FF"/>
                </a:solidFill>
                <a:latin typeface="Comic Sans MS"/>
                <a:cs typeface="Comic Sans MS"/>
              </a:rPr>
              <a:t> </a:t>
            </a:r>
            <a:r>
              <a:rPr sz="1800" b="1" dirty="0">
                <a:solidFill>
                  <a:srgbClr val="9966FF"/>
                </a:solidFill>
                <a:latin typeface="Comic Sans MS"/>
                <a:cs typeface="Comic Sans MS"/>
              </a:rPr>
              <a:t>analysis</a:t>
            </a:r>
            <a:endParaRPr sz="1800">
              <a:latin typeface="Comic Sans MS"/>
              <a:cs typeface="Comic Sans MS"/>
            </a:endParaRPr>
          </a:p>
          <a:p>
            <a:pPr marL="12700">
              <a:lnSpc>
                <a:spcPct val="100000"/>
              </a:lnSpc>
              <a:spcBef>
                <a:spcPts val="459"/>
              </a:spcBef>
            </a:pPr>
            <a:r>
              <a:rPr sz="1200" dirty="0">
                <a:solidFill>
                  <a:srgbClr val="888888"/>
                </a:solidFill>
                <a:latin typeface="Calibri"/>
                <a:cs typeface="Calibri"/>
              </a:rPr>
              <a:t>10/24/2020 12:38</a:t>
            </a:r>
            <a:r>
              <a:rPr sz="1200" spc="-5" dirty="0">
                <a:solidFill>
                  <a:srgbClr val="888888"/>
                </a:solidFill>
                <a:latin typeface="Calibri"/>
                <a:cs typeface="Calibri"/>
              </a:rPr>
              <a:t> </a:t>
            </a:r>
            <a:r>
              <a:rPr sz="1200" dirty="0">
                <a:solidFill>
                  <a:srgbClr val="888888"/>
                </a:solidFill>
                <a:latin typeface="Calibri"/>
                <a:cs typeface="Calibri"/>
              </a:rPr>
              <a:t>AM</a:t>
            </a:r>
            <a:endParaRPr sz="1200">
              <a:latin typeface="Calibri"/>
              <a:cs typeface="Calibri"/>
            </a:endParaRPr>
          </a:p>
        </p:txBody>
      </p:sp>
      <p:sp>
        <p:nvSpPr>
          <p:cNvPr id="5" name="object 5"/>
          <p:cNvSpPr txBox="1"/>
          <p:nvPr/>
        </p:nvSpPr>
        <p:spPr>
          <a:xfrm>
            <a:off x="11094211" y="6426809"/>
            <a:ext cx="18097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Calibri"/>
                <a:cs typeface="Calibri"/>
              </a:rPr>
              <a:t>34</a:t>
            </a:r>
            <a:endParaRPr sz="1200">
              <a:latin typeface="Calibri"/>
              <a:cs typeface="Calibri"/>
            </a:endParaRPr>
          </a:p>
        </p:txBody>
      </p:sp>
    </p:spTree>
    <p:extLst>
      <p:ext uri="{BB962C8B-B14F-4D97-AF65-F5344CB8AC3E}">
        <p14:creationId xmlns:p14="http://schemas.microsoft.com/office/powerpoint/2010/main" val="26061736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73723" y="6484620"/>
            <a:ext cx="3106420" cy="0"/>
          </a:xfrm>
          <a:custGeom>
            <a:avLst/>
            <a:gdLst/>
            <a:ahLst/>
            <a:cxnLst/>
            <a:rect l="l" t="t" r="r" b="b"/>
            <a:pathLst>
              <a:path w="3106420">
                <a:moveTo>
                  <a:pt x="0" y="0"/>
                </a:moveTo>
                <a:lnTo>
                  <a:pt x="3105912" y="0"/>
                </a:lnTo>
              </a:path>
            </a:pathLst>
          </a:custGeom>
          <a:ln w="48768">
            <a:solidFill>
              <a:srgbClr val="8EB4E2"/>
            </a:solidFill>
          </a:ln>
        </p:spPr>
        <p:txBody>
          <a:bodyPr wrap="square" lIns="0" tIns="0" rIns="0" bIns="0" rtlCol="0"/>
          <a:lstStyle/>
          <a:p>
            <a:endParaRPr/>
          </a:p>
        </p:txBody>
      </p:sp>
      <p:sp>
        <p:nvSpPr>
          <p:cNvPr id="3" name="object 3"/>
          <p:cNvSpPr/>
          <p:nvPr/>
        </p:nvSpPr>
        <p:spPr>
          <a:xfrm>
            <a:off x="9209531" y="6483096"/>
            <a:ext cx="2982595" cy="0"/>
          </a:xfrm>
          <a:custGeom>
            <a:avLst/>
            <a:gdLst/>
            <a:ahLst/>
            <a:cxnLst/>
            <a:rect l="l" t="t" r="r" b="b"/>
            <a:pathLst>
              <a:path w="2982595">
                <a:moveTo>
                  <a:pt x="0" y="0"/>
                </a:moveTo>
                <a:lnTo>
                  <a:pt x="2982468" y="0"/>
                </a:lnTo>
              </a:path>
            </a:pathLst>
          </a:custGeom>
          <a:ln w="45720">
            <a:solidFill>
              <a:srgbClr val="FF0000"/>
            </a:solidFill>
          </a:ln>
        </p:spPr>
        <p:txBody>
          <a:bodyPr wrap="square" lIns="0" tIns="0" rIns="0" bIns="0" rtlCol="0"/>
          <a:lstStyle/>
          <a:p>
            <a:endParaRPr/>
          </a:p>
        </p:txBody>
      </p:sp>
      <p:sp>
        <p:nvSpPr>
          <p:cNvPr id="4" name="object 4"/>
          <p:cNvSpPr/>
          <p:nvPr/>
        </p:nvSpPr>
        <p:spPr>
          <a:xfrm>
            <a:off x="2779776" y="6484620"/>
            <a:ext cx="3439795" cy="0"/>
          </a:xfrm>
          <a:custGeom>
            <a:avLst/>
            <a:gdLst/>
            <a:ahLst/>
            <a:cxnLst/>
            <a:rect l="l" t="t" r="r" b="b"/>
            <a:pathLst>
              <a:path w="3439795">
                <a:moveTo>
                  <a:pt x="0" y="0"/>
                </a:moveTo>
                <a:lnTo>
                  <a:pt x="3439667" y="0"/>
                </a:lnTo>
              </a:path>
            </a:pathLst>
          </a:custGeom>
          <a:ln w="48768">
            <a:solidFill>
              <a:srgbClr val="FFCE00"/>
            </a:solidFill>
          </a:ln>
        </p:spPr>
        <p:txBody>
          <a:bodyPr wrap="square" lIns="0" tIns="0" rIns="0" bIns="0" rtlCol="0"/>
          <a:lstStyle/>
          <a:p>
            <a:endParaRPr/>
          </a:p>
        </p:txBody>
      </p:sp>
      <p:sp>
        <p:nvSpPr>
          <p:cNvPr id="5" name="object 5"/>
          <p:cNvSpPr/>
          <p:nvPr/>
        </p:nvSpPr>
        <p:spPr>
          <a:xfrm>
            <a:off x="0" y="0"/>
            <a:ext cx="9400540" cy="1126490"/>
          </a:xfrm>
          <a:custGeom>
            <a:avLst/>
            <a:gdLst/>
            <a:ahLst/>
            <a:cxnLst/>
            <a:rect l="l" t="t" r="r" b="b"/>
            <a:pathLst>
              <a:path w="9400540" h="1126490">
                <a:moveTo>
                  <a:pt x="0" y="1126236"/>
                </a:moveTo>
                <a:lnTo>
                  <a:pt x="9400032" y="1126236"/>
                </a:lnTo>
                <a:lnTo>
                  <a:pt x="9400032" y="0"/>
                </a:lnTo>
                <a:lnTo>
                  <a:pt x="0" y="0"/>
                </a:lnTo>
                <a:lnTo>
                  <a:pt x="0" y="1126236"/>
                </a:lnTo>
                <a:close/>
              </a:path>
            </a:pathLst>
          </a:custGeom>
          <a:solidFill>
            <a:srgbClr val="FFFF00"/>
          </a:solidFill>
        </p:spPr>
        <p:txBody>
          <a:bodyPr wrap="square" lIns="0" tIns="0" rIns="0" bIns="0" rtlCol="0"/>
          <a:lstStyle/>
          <a:p>
            <a:endParaRPr/>
          </a:p>
        </p:txBody>
      </p:sp>
      <p:sp>
        <p:nvSpPr>
          <p:cNvPr id="6" name="object 6"/>
          <p:cNvSpPr/>
          <p:nvPr/>
        </p:nvSpPr>
        <p:spPr>
          <a:xfrm>
            <a:off x="3381755" y="1149858"/>
            <a:ext cx="3106420" cy="0"/>
          </a:xfrm>
          <a:custGeom>
            <a:avLst/>
            <a:gdLst/>
            <a:ahLst/>
            <a:cxnLst/>
            <a:rect l="l" t="t" r="r" b="b"/>
            <a:pathLst>
              <a:path w="3106420">
                <a:moveTo>
                  <a:pt x="0" y="0"/>
                </a:moveTo>
                <a:lnTo>
                  <a:pt x="3105912" y="0"/>
                </a:lnTo>
              </a:path>
            </a:pathLst>
          </a:custGeom>
          <a:ln w="47244">
            <a:solidFill>
              <a:srgbClr val="8EB4E2"/>
            </a:solidFill>
          </a:ln>
        </p:spPr>
        <p:txBody>
          <a:bodyPr wrap="square" lIns="0" tIns="0" rIns="0" bIns="0" rtlCol="0"/>
          <a:lstStyle/>
          <a:p>
            <a:endParaRPr/>
          </a:p>
        </p:txBody>
      </p:sp>
      <p:sp>
        <p:nvSpPr>
          <p:cNvPr id="7" name="object 7"/>
          <p:cNvSpPr/>
          <p:nvPr/>
        </p:nvSpPr>
        <p:spPr>
          <a:xfrm>
            <a:off x="6420611" y="1148333"/>
            <a:ext cx="2979420" cy="0"/>
          </a:xfrm>
          <a:custGeom>
            <a:avLst/>
            <a:gdLst/>
            <a:ahLst/>
            <a:cxnLst/>
            <a:rect l="l" t="t" r="r" b="b"/>
            <a:pathLst>
              <a:path w="2979420">
                <a:moveTo>
                  <a:pt x="0" y="0"/>
                </a:moveTo>
                <a:lnTo>
                  <a:pt x="2979419" y="0"/>
                </a:lnTo>
              </a:path>
            </a:pathLst>
          </a:custGeom>
          <a:ln w="44196">
            <a:solidFill>
              <a:srgbClr val="FF0000"/>
            </a:solidFill>
          </a:ln>
        </p:spPr>
        <p:txBody>
          <a:bodyPr wrap="square" lIns="0" tIns="0" rIns="0" bIns="0" rtlCol="0"/>
          <a:lstStyle/>
          <a:p>
            <a:endParaRPr/>
          </a:p>
        </p:txBody>
      </p:sp>
      <p:sp>
        <p:nvSpPr>
          <p:cNvPr id="8" name="object 8"/>
          <p:cNvSpPr/>
          <p:nvPr/>
        </p:nvSpPr>
        <p:spPr>
          <a:xfrm>
            <a:off x="0" y="1149858"/>
            <a:ext cx="3429000" cy="0"/>
          </a:xfrm>
          <a:custGeom>
            <a:avLst/>
            <a:gdLst/>
            <a:ahLst/>
            <a:cxnLst/>
            <a:rect l="l" t="t" r="r" b="b"/>
            <a:pathLst>
              <a:path w="3429000">
                <a:moveTo>
                  <a:pt x="0" y="0"/>
                </a:moveTo>
                <a:lnTo>
                  <a:pt x="3429000" y="0"/>
                </a:lnTo>
              </a:path>
            </a:pathLst>
          </a:custGeom>
          <a:ln w="47244">
            <a:solidFill>
              <a:srgbClr val="FFCE00"/>
            </a:solidFill>
          </a:ln>
        </p:spPr>
        <p:txBody>
          <a:bodyPr wrap="square" lIns="0" tIns="0" rIns="0" bIns="0" rtlCol="0"/>
          <a:lstStyle/>
          <a:p>
            <a:endParaRPr/>
          </a:p>
        </p:txBody>
      </p:sp>
      <p:sp>
        <p:nvSpPr>
          <p:cNvPr id="9" name="object 9"/>
          <p:cNvSpPr txBox="1"/>
          <p:nvPr/>
        </p:nvSpPr>
        <p:spPr>
          <a:xfrm>
            <a:off x="9774428" y="595630"/>
            <a:ext cx="1678305" cy="617855"/>
          </a:xfrm>
          <a:prstGeom prst="rect">
            <a:avLst/>
          </a:prstGeom>
        </p:spPr>
        <p:txBody>
          <a:bodyPr vert="horz" wrap="square" lIns="0" tIns="13335" rIns="0" bIns="0" rtlCol="0">
            <a:spAutoFit/>
          </a:bodyPr>
          <a:lstStyle/>
          <a:p>
            <a:pPr marL="12700">
              <a:lnSpc>
                <a:spcPts val="3050"/>
              </a:lnSpc>
              <a:spcBef>
                <a:spcPts val="105"/>
              </a:spcBef>
            </a:pPr>
            <a:r>
              <a:rPr sz="2600" b="1" dirty="0">
                <a:solidFill>
                  <a:srgbClr val="000099"/>
                </a:solidFill>
                <a:latin typeface="Arial"/>
                <a:cs typeface="Arial"/>
              </a:rPr>
              <a:t>BITS</a:t>
            </a:r>
            <a:r>
              <a:rPr sz="2600" b="1" spc="-85" dirty="0">
                <a:solidFill>
                  <a:srgbClr val="000099"/>
                </a:solidFill>
                <a:latin typeface="Arial"/>
                <a:cs typeface="Arial"/>
              </a:rPr>
              <a:t> </a:t>
            </a:r>
            <a:r>
              <a:rPr sz="2600" dirty="0">
                <a:solidFill>
                  <a:srgbClr val="000099"/>
                </a:solidFill>
                <a:latin typeface="Arial"/>
                <a:cs typeface="Arial"/>
              </a:rPr>
              <a:t>Pilani</a:t>
            </a:r>
            <a:endParaRPr sz="2600">
              <a:latin typeface="Arial"/>
              <a:cs typeface="Arial"/>
            </a:endParaRPr>
          </a:p>
          <a:p>
            <a:pPr marL="13970">
              <a:lnSpc>
                <a:spcPts val="1610"/>
              </a:lnSpc>
            </a:pPr>
            <a:r>
              <a:rPr sz="1400" dirty="0">
                <a:solidFill>
                  <a:srgbClr val="000099"/>
                </a:solidFill>
                <a:latin typeface="Arial"/>
                <a:cs typeface="Arial"/>
              </a:rPr>
              <a:t>Pilani</a:t>
            </a:r>
            <a:r>
              <a:rPr sz="1400" spc="-20" dirty="0">
                <a:solidFill>
                  <a:srgbClr val="000099"/>
                </a:solidFill>
                <a:latin typeface="Arial"/>
                <a:cs typeface="Arial"/>
              </a:rPr>
              <a:t> </a:t>
            </a:r>
            <a:r>
              <a:rPr sz="1400" dirty="0">
                <a:solidFill>
                  <a:srgbClr val="000099"/>
                </a:solidFill>
                <a:latin typeface="Arial"/>
                <a:cs typeface="Arial"/>
              </a:rPr>
              <a:t>Campus</a:t>
            </a:r>
            <a:endParaRPr sz="1400">
              <a:latin typeface="Arial"/>
              <a:cs typeface="Arial"/>
            </a:endParaRPr>
          </a:p>
        </p:txBody>
      </p:sp>
      <p:sp>
        <p:nvSpPr>
          <p:cNvPr id="10" name="object 10"/>
          <p:cNvSpPr txBox="1">
            <a:spLocks noGrp="1"/>
          </p:cNvSpPr>
          <p:nvPr>
            <p:ph type="title"/>
          </p:nvPr>
        </p:nvSpPr>
        <p:spPr>
          <a:xfrm>
            <a:off x="796848" y="181482"/>
            <a:ext cx="7802880" cy="696595"/>
          </a:xfrm>
          <a:prstGeom prst="rect">
            <a:avLst/>
          </a:prstGeom>
        </p:spPr>
        <p:txBody>
          <a:bodyPr vert="horz" wrap="square" lIns="0" tIns="12700" rIns="0" bIns="0" rtlCol="0">
            <a:spAutoFit/>
          </a:bodyPr>
          <a:lstStyle/>
          <a:p>
            <a:pPr marL="12700">
              <a:lnSpc>
                <a:spcPct val="100000"/>
              </a:lnSpc>
              <a:spcBef>
                <a:spcPts val="100"/>
              </a:spcBef>
            </a:pPr>
            <a:r>
              <a:rPr sz="4400" dirty="0">
                <a:solidFill>
                  <a:srgbClr val="000000"/>
                </a:solidFill>
                <a:latin typeface="Times New Roman"/>
                <a:cs typeface="Times New Roman"/>
              </a:rPr>
              <a:t>What can AI systems NOT do</a:t>
            </a:r>
            <a:r>
              <a:rPr sz="4400" spc="-465" dirty="0">
                <a:solidFill>
                  <a:srgbClr val="000000"/>
                </a:solidFill>
                <a:latin typeface="Times New Roman"/>
                <a:cs typeface="Times New Roman"/>
              </a:rPr>
              <a:t> </a:t>
            </a:r>
            <a:r>
              <a:rPr sz="4400" dirty="0">
                <a:solidFill>
                  <a:srgbClr val="000000"/>
                </a:solidFill>
                <a:latin typeface="Times New Roman"/>
                <a:cs typeface="Times New Roman"/>
              </a:rPr>
              <a:t>yet?</a:t>
            </a:r>
            <a:endParaRPr sz="4400">
              <a:latin typeface="Times New Roman"/>
              <a:cs typeface="Times New Roman"/>
            </a:endParaRPr>
          </a:p>
        </p:txBody>
      </p:sp>
      <p:sp>
        <p:nvSpPr>
          <p:cNvPr id="11" name="object 11"/>
          <p:cNvSpPr txBox="1"/>
          <p:nvPr/>
        </p:nvSpPr>
        <p:spPr>
          <a:xfrm>
            <a:off x="688340" y="2307463"/>
            <a:ext cx="10012680" cy="3928110"/>
          </a:xfrm>
          <a:prstGeom prst="rect">
            <a:avLst/>
          </a:prstGeom>
        </p:spPr>
        <p:txBody>
          <a:bodyPr vert="horz" wrap="square" lIns="0" tIns="13335" rIns="0" bIns="0" rtlCol="0">
            <a:spAutoFit/>
          </a:bodyPr>
          <a:lstStyle/>
          <a:p>
            <a:pPr marL="355600" marR="5080" indent="-342900">
              <a:lnSpc>
                <a:spcPct val="100000"/>
              </a:lnSpc>
              <a:spcBef>
                <a:spcPts val="105"/>
              </a:spcBef>
              <a:buSzPct val="56250"/>
              <a:buFont typeface="Wingdings"/>
              <a:buChar char=""/>
              <a:tabLst>
                <a:tab pos="419100" algn="l"/>
                <a:tab pos="419734" algn="l"/>
              </a:tabLst>
            </a:pPr>
            <a:r>
              <a:rPr dirty="0"/>
              <a:t>	</a:t>
            </a:r>
            <a:r>
              <a:rPr sz="3200" dirty="0">
                <a:solidFill>
                  <a:srgbClr val="001F5F"/>
                </a:solidFill>
                <a:latin typeface="Palatino Linotype"/>
                <a:cs typeface="Palatino Linotype"/>
              </a:rPr>
              <a:t>Understand </a:t>
            </a:r>
            <a:r>
              <a:rPr sz="3200" spc="-5" dirty="0">
                <a:solidFill>
                  <a:srgbClr val="001F5F"/>
                </a:solidFill>
                <a:latin typeface="Palatino Linotype"/>
                <a:cs typeface="Palatino Linotype"/>
              </a:rPr>
              <a:t>natural language </a:t>
            </a:r>
            <a:r>
              <a:rPr sz="3200" dirty="0">
                <a:solidFill>
                  <a:srgbClr val="001F5F"/>
                </a:solidFill>
                <a:latin typeface="Palatino Linotype"/>
                <a:cs typeface="Palatino Linotype"/>
              </a:rPr>
              <a:t>robustly (e.g., </a:t>
            </a:r>
            <a:r>
              <a:rPr sz="3200" spc="-5" dirty="0">
                <a:solidFill>
                  <a:srgbClr val="001F5F"/>
                </a:solidFill>
                <a:latin typeface="Palatino Linotype"/>
                <a:cs typeface="Palatino Linotype"/>
              </a:rPr>
              <a:t>read </a:t>
            </a:r>
            <a:r>
              <a:rPr sz="3200" dirty="0">
                <a:solidFill>
                  <a:srgbClr val="001F5F"/>
                </a:solidFill>
                <a:latin typeface="Palatino Linotype"/>
                <a:cs typeface="Palatino Linotype"/>
              </a:rPr>
              <a:t>and  </a:t>
            </a:r>
            <a:r>
              <a:rPr sz="3200" spc="-5" dirty="0">
                <a:solidFill>
                  <a:srgbClr val="001F5F"/>
                </a:solidFill>
                <a:latin typeface="Palatino Linotype"/>
                <a:cs typeface="Palatino Linotype"/>
              </a:rPr>
              <a:t>understand </a:t>
            </a:r>
            <a:r>
              <a:rPr sz="3200" dirty="0">
                <a:solidFill>
                  <a:srgbClr val="001F5F"/>
                </a:solidFill>
                <a:latin typeface="Palatino Linotype"/>
                <a:cs typeface="Palatino Linotype"/>
              </a:rPr>
              <a:t>articles </a:t>
            </a:r>
            <a:r>
              <a:rPr sz="3200" spc="-5" dirty="0">
                <a:solidFill>
                  <a:srgbClr val="001F5F"/>
                </a:solidFill>
                <a:latin typeface="Palatino Linotype"/>
                <a:cs typeface="Palatino Linotype"/>
              </a:rPr>
              <a:t>in </a:t>
            </a:r>
            <a:r>
              <a:rPr sz="3200" dirty="0">
                <a:solidFill>
                  <a:srgbClr val="001F5F"/>
                </a:solidFill>
                <a:latin typeface="Palatino Linotype"/>
                <a:cs typeface="Palatino Linotype"/>
              </a:rPr>
              <a:t>a</a:t>
            </a:r>
            <a:r>
              <a:rPr sz="3200" spc="35" dirty="0">
                <a:solidFill>
                  <a:srgbClr val="001F5F"/>
                </a:solidFill>
                <a:latin typeface="Palatino Linotype"/>
                <a:cs typeface="Palatino Linotype"/>
              </a:rPr>
              <a:t> </a:t>
            </a:r>
            <a:r>
              <a:rPr sz="3200" dirty="0">
                <a:solidFill>
                  <a:srgbClr val="001F5F"/>
                </a:solidFill>
                <a:latin typeface="Palatino Linotype"/>
                <a:cs typeface="Palatino Linotype"/>
              </a:rPr>
              <a:t>newspaper)</a:t>
            </a:r>
            <a:endParaRPr sz="3200">
              <a:latin typeface="Palatino Linotype"/>
              <a:cs typeface="Palatino Linotype"/>
            </a:endParaRPr>
          </a:p>
          <a:p>
            <a:pPr marL="457834" indent="-445770">
              <a:lnSpc>
                <a:spcPct val="100000"/>
              </a:lnSpc>
              <a:spcBef>
                <a:spcPts val="765"/>
              </a:spcBef>
              <a:buFont typeface="Wingdings"/>
              <a:buChar char=""/>
              <a:tabLst>
                <a:tab pos="458470" algn="l"/>
              </a:tabLst>
            </a:pPr>
            <a:r>
              <a:rPr sz="3200" spc="-5" dirty="0">
                <a:solidFill>
                  <a:srgbClr val="001F5F"/>
                </a:solidFill>
                <a:latin typeface="Palatino Linotype"/>
                <a:cs typeface="Palatino Linotype"/>
              </a:rPr>
              <a:t>Surf the</a:t>
            </a:r>
            <a:r>
              <a:rPr sz="3200" spc="-25" dirty="0">
                <a:solidFill>
                  <a:srgbClr val="001F5F"/>
                </a:solidFill>
                <a:latin typeface="Palatino Linotype"/>
                <a:cs typeface="Palatino Linotype"/>
              </a:rPr>
              <a:t> </a:t>
            </a:r>
            <a:r>
              <a:rPr sz="3200" spc="-15" dirty="0">
                <a:solidFill>
                  <a:srgbClr val="001F5F"/>
                </a:solidFill>
                <a:latin typeface="Palatino Linotype"/>
                <a:cs typeface="Palatino Linotype"/>
              </a:rPr>
              <a:t>web</a:t>
            </a:r>
            <a:endParaRPr sz="3200">
              <a:latin typeface="Palatino Linotype"/>
              <a:cs typeface="Palatino Linotype"/>
            </a:endParaRPr>
          </a:p>
          <a:p>
            <a:pPr marL="457834" indent="-445770">
              <a:lnSpc>
                <a:spcPct val="100000"/>
              </a:lnSpc>
              <a:spcBef>
                <a:spcPts val="770"/>
              </a:spcBef>
              <a:buFont typeface="Wingdings"/>
              <a:buChar char=""/>
              <a:tabLst>
                <a:tab pos="458470" algn="l"/>
              </a:tabLst>
            </a:pPr>
            <a:r>
              <a:rPr sz="3200" spc="-5" dirty="0">
                <a:solidFill>
                  <a:srgbClr val="001F5F"/>
                </a:solidFill>
                <a:latin typeface="Palatino Linotype"/>
                <a:cs typeface="Palatino Linotype"/>
              </a:rPr>
              <a:t>Interpret </a:t>
            </a:r>
            <a:r>
              <a:rPr sz="3200" dirty="0">
                <a:solidFill>
                  <a:srgbClr val="001F5F"/>
                </a:solidFill>
                <a:latin typeface="Palatino Linotype"/>
                <a:cs typeface="Palatino Linotype"/>
              </a:rPr>
              <a:t>an arbitrary visual</a:t>
            </a:r>
            <a:r>
              <a:rPr sz="3200" spc="-5" dirty="0">
                <a:solidFill>
                  <a:srgbClr val="001F5F"/>
                </a:solidFill>
                <a:latin typeface="Palatino Linotype"/>
                <a:cs typeface="Palatino Linotype"/>
              </a:rPr>
              <a:t> </a:t>
            </a:r>
            <a:r>
              <a:rPr sz="3200" dirty="0">
                <a:solidFill>
                  <a:srgbClr val="001F5F"/>
                </a:solidFill>
                <a:latin typeface="Palatino Linotype"/>
                <a:cs typeface="Palatino Linotype"/>
              </a:rPr>
              <a:t>scene</a:t>
            </a:r>
            <a:endParaRPr sz="3200">
              <a:latin typeface="Palatino Linotype"/>
              <a:cs typeface="Palatino Linotype"/>
            </a:endParaRPr>
          </a:p>
          <a:p>
            <a:pPr marL="355600" indent="-342900">
              <a:lnSpc>
                <a:spcPct val="100000"/>
              </a:lnSpc>
              <a:spcBef>
                <a:spcPts val="770"/>
              </a:spcBef>
              <a:buFont typeface="Wingdings"/>
              <a:buChar char=""/>
              <a:tabLst>
                <a:tab pos="355600" algn="l"/>
              </a:tabLst>
            </a:pPr>
            <a:r>
              <a:rPr sz="3200" dirty="0">
                <a:solidFill>
                  <a:srgbClr val="001F5F"/>
                </a:solidFill>
                <a:latin typeface="Palatino Linotype"/>
                <a:cs typeface="Palatino Linotype"/>
              </a:rPr>
              <a:t>Learn a </a:t>
            </a:r>
            <a:r>
              <a:rPr sz="3200" spc="-5" dirty="0">
                <a:solidFill>
                  <a:srgbClr val="001F5F"/>
                </a:solidFill>
                <a:latin typeface="Palatino Linotype"/>
                <a:cs typeface="Palatino Linotype"/>
              </a:rPr>
              <a:t>natural</a:t>
            </a:r>
            <a:r>
              <a:rPr sz="3200" spc="-25" dirty="0">
                <a:solidFill>
                  <a:srgbClr val="001F5F"/>
                </a:solidFill>
                <a:latin typeface="Palatino Linotype"/>
                <a:cs typeface="Palatino Linotype"/>
              </a:rPr>
              <a:t> </a:t>
            </a:r>
            <a:r>
              <a:rPr sz="3200" spc="-5" dirty="0">
                <a:solidFill>
                  <a:srgbClr val="001F5F"/>
                </a:solidFill>
                <a:latin typeface="Palatino Linotype"/>
                <a:cs typeface="Palatino Linotype"/>
              </a:rPr>
              <a:t>language</a:t>
            </a:r>
            <a:endParaRPr sz="3200">
              <a:latin typeface="Palatino Linotype"/>
              <a:cs typeface="Palatino Linotype"/>
            </a:endParaRPr>
          </a:p>
          <a:p>
            <a:pPr marL="457834" indent="-445770">
              <a:lnSpc>
                <a:spcPct val="100000"/>
              </a:lnSpc>
              <a:spcBef>
                <a:spcPts val="770"/>
              </a:spcBef>
              <a:buFont typeface="Wingdings"/>
              <a:buChar char=""/>
              <a:tabLst>
                <a:tab pos="458470" algn="l"/>
              </a:tabLst>
            </a:pPr>
            <a:r>
              <a:rPr sz="3200" spc="-5" dirty="0">
                <a:solidFill>
                  <a:srgbClr val="001F5F"/>
                </a:solidFill>
                <a:latin typeface="Palatino Linotype"/>
                <a:cs typeface="Palatino Linotype"/>
              </a:rPr>
              <a:t>Construct plans in </a:t>
            </a:r>
            <a:r>
              <a:rPr sz="3200" dirty="0">
                <a:solidFill>
                  <a:srgbClr val="001F5F"/>
                </a:solidFill>
                <a:latin typeface="Palatino Linotype"/>
                <a:cs typeface="Palatino Linotype"/>
              </a:rPr>
              <a:t>dynamic real-time</a:t>
            </a:r>
            <a:r>
              <a:rPr sz="3200" spc="5" dirty="0">
                <a:solidFill>
                  <a:srgbClr val="001F5F"/>
                </a:solidFill>
                <a:latin typeface="Palatino Linotype"/>
                <a:cs typeface="Palatino Linotype"/>
              </a:rPr>
              <a:t> </a:t>
            </a:r>
            <a:r>
              <a:rPr sz="3200" dirty="0">
                <a:solidFill>
                  <a:srgbClr val="001F5F"/>
                </a:solidFill>
                <a:latin typeface="Palatino Linotype"/>
                <a:cs typeface="Palatino Linotype"/>
              </a:rPr>
              <a:t>domains</a:t>
            </a:r>
            <a:endParaRPr sz="3200">
              <a:latin typeface="Palatino Linotype"/>
              <a:cs typeface="Palatino Linotype"/>
            </a:endParaRPr>
          </a:p>
          <a:p>
            <a:pPr marL="457834" indent="-445770">
              <a:lnSpc>
                <a:spcPct val="100000"/>
              </a:lnSpc>
              <a:spcBef>
                <a:spcPts val="765"/>
              </a:spcBef>
              <a:buFont typeface="Wingdings"/>
              <a:buChar char=""/>
              <a:tabLst>
                <a:tab pos="458470" algn="l"/>
              </a:tabLst>
            </a:pPr>
            <a:r>
              <a:rPr sz="3200" dirty="0">
                <a:solidFill>
                  <a:srgbClr val="001F5F"/>
                </a:solidFill>
                <a:latin typeface="Palatino Linotype"/>
                <a:cs typeface="Palatino Linotype"/>
              </a:rPr>
              <a:t>Exhibit </a:t>
            </a:r>
            <a:r>
              <a:rPr sz="3200" spc="-5" dirty="0">
                <a:solidFill>
                  <a:srgbClr val="001F5F"/>
                </a:solidFill>
                <a:latin typeface="Palatino Linotype"/>
                <a:cs typeface="Palatino Linotype"/>
              </a:rPr>
              <a:t>true </a:t>
            </a:r>
            <a:r>
              <a:rPr sz="3200" dirty="0">
                <a:solidFill>
                  <a:srgbClr val="001F5F"/>
                </a:solidFill>
                <a:latin typeface="Palatino Linotype"/>
                <a:cs typeface="Palatino Linotype"/>
              </a:rPr>
              <a:t>autonomy and</a:t>
            </a:r>
            <a:r>
              <a:rPr sz="3200" spc="-30" dirty="0">
                <a:solidFill>
                  <a:srgbClr val="001F5F"/>
                </a:solidFill>
                <a:latin typeface="Palatino Linotype"/>
                <a:cs typeface="Palatino Linotype"/>
              </a:rPr>
              <a:t> </a:t>
            </a:r>
            <a:r>
              <a:rPr sz="3200" spc="-5" dirty="0">
                <a:solidFill>
                  <a:srgbClr val="001F5F"/>
                </a:solidFill>
                <a:latin typeface="Palatino Linotype"/>
                <a:cs typeface="Palatino Linotype"/>
              </a:rPr>
              <a:t>intelligence</a:t>
            </a:r>
            <a:endParaRPr sz="3200">
              <a:latin typeface="Palatino Linotype"/>
              <a:cs typeface="Palatino Linotype"/>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73723" y="6484620"/>
            <a:ext cx="3106420" cy="0"/>
          </a:xfrm>
          <a:custGeom>
            <a:avLst/>
            <a:gdLst/>
            <a:ahLst/>
            <a:cxnLst/>
            <a:rect l="l" t="t" r="r" b="b"/>
            <a:pathLst>
              <a:path w="3106420">
                <a:moveTo>
                  <a:pt x="0" y="0"/>
                </a:moveTo>
                <a:lnTo>
                  <a:pt x="3105912" y="0"/>
                </a:lnTo>
              </a:path>
            </a:pathLst>
          </a:custGeom>
          <a:ln w="48768">
            <a:solidFill>
              <a:srgbClr val="8EB4E2"/>
            </a:solidFill>
          </a:ln>
        </p:spPr>
        <p:txBody>
          <a:bodyPr wrap="square" lIns="0" tIns="0" rIns="0" bIns="0" rtlCol="0"/>
          <a:lstStyle/>
          <a:p>
            <a:endParaRPr/>
          </a:p>
        </p:txBody>
      </p:sp>
      <p:sp>
        <p:nvSpPr>
          <p:cNvPr id="3" name="object 3"/>
          <p:cNvSpPr/>
          <p:nvPr/>
        </p:nvSpPr>
        <p:spPr>
          <a:xfrm>
            <a:off x="9209531" y="6483096"/>
            <a:ext cx="2982595" cy="0"/>
          </a:xfrm>
          <a:custGeom>
            <a:avLst/>
            <a:gdLst/>
            <a:ahLst/>
            <a:cxnLst/>
            <a:rect l="l" t="t" r="r" b="b"/>
            <a:pathLst>
              <a:path w="2982595">
                <a:moveTo>
                  <a:pt x="0" y="0"/>
                </a:moveTo>
                <a:lnTo>
                  <a:pt x="2982468" y="0"/>
                </a:lnTo>
              </a:path>
            </a:pathLst>
          </a:custGeom>
          <a:ln w="45720">
            <a:solidFill>
              <a:srgbClr val="FF0000"/>
            </a:solidFill>
          </a:ln>
        </p:spPr>
        <p:txBody>
          <a:bodyPr wrap="square" lIns="0" tIns="0" rIns="0" bIns="0" rtlCol="0"/>
          <a:lstStyle/>
          <a:p>
            <a:endParaRPr/>
          </a:p>
        </p:txBody>
      </p:sp>
      <p:sp>
        <p:nvSpPr>
          <p:cNvPr id="4" name="object 4"/>
          <p:cNvSpPr/>
          <p:nvPr/>
        </p:nvSpPr>
        <p:spPr>
          <a:xfrm>
            <a:off x="2779776" y="6484620"/>
            <a:ext cx="3439795" cy="0"/>
          </a:xfrm>
          <a:custGeom>
            <a:avLst/>
            <a:gdLst/>
            <a:ahLst/>
            <a:cxnLst/>
            <a:rect l="l" t="t" r="r" b="b"/>
            <a:pathLst>
              <a:path w="3439795">
                <a:moveTo>
                  <a:pt x="0" y="0"/>
                </a:moveTo>
                <a:lnTo>
                  <a:pt x="3439667" y="0"/>
                </a:lnTo>
              </a:path>
            </a:pathLst>
          </a:custGeom>
          <a:ln w="48768">
            <a:solidFill>
              <a:srgbClr val="FFCE00"/>
            </a:solidFill>
          </a:ln>
        </p:spPr>
        <p:txBody>
          <a:bodyPr wrap="square" lIns="0" tIns="0" rIns="0" bIns="0" rtlCol="0"/>
          <a:lstStyle/>
          <a:p>
            <a:endParaRPr/>
          </a:p>
        </p:txBody>
      </p:sp>
      <p:sp>
        <p:nvSpPr>
          <p:cNvPr id="5" name="object 5"/>
          <p:cNvSpPr/>
          <p:nvPr/>
        </p:nvSpPr>
        <p:spPr>
          <a:xfrm>
            <a:off x="0" y="0"/>
            <a:ext cx="9400540" cy="1126490"/>
          </a:xfrm>
          <a:custGeom>
            <a:avLst/>
            <a:gdLst/>
            <a:ahLst/>
            <a:cxnLst/>
            <a:rect l="l" t="t" r="r" b="b"/>
            <a:pathLst>
              <a:path w="9400540" h="1126490">
                <a:moveTo>
                  <a:pt x="0" y="1126236"/>
                </a:moveTo>
                <a:lnTo>
                  <a:pt x="9400032" y="1126236"/>
                </a:lnTo>
                <a:lnTo>
                  <a:pt x="9400032" y="0"/>
                </a:lnTo>
                <a:lnTo>
                  <a:pt x="0" y="0"/>
                </a:lnTo>
                <a:lnTo>
                  <a:pt x="0" y="1126236"/>
                </a:lnTo>
                <a:close/>
              </a:path>
            </a:pathLst>
          </a:custGeom>
          <a:solidFill>
            <a:srgbClr val="FFFF00"/>
          </a:solidFill>
        </p:spPr>
        <p:txBody>
          <a:bodyPr wrap="square" lIns="0" tIns="0" rIns="0" bIns="0" rtlCol="0"/>
          <a:lstStyle/>
          <a:p>
            <a:endParaRPr/>
          </a:p>
        </p:txBody>
      </p:sp>
      <p:sp>
        <p:nvSpPr>
          <p:cNvPr id="6" name="object 6"/>
          <p:cNvSpPr/>
          <p:nvPr/>
        </p:nvSpPr>
        <p:spPr>
          <a:xfrm>
            <a:off x="3381755" y="1149858"/>
            <a:ext cx="3106420" cy="0"/>
          </a:xfrm>
          <a:custGeom>
            <a:avLst/>
            <a:gdLst/>
            <a:ahLst/>
            <a:cxnLst/>
            <a:rect l="l" t="t" r="r" b="b"/>
            <a:pathLst>
              <a:path w="3106420">
                <a:moveTo>
                  <a:pt x="0" y="0"/>
                </a:moveTo>
                <a:lnTo>
                  <a:pt x="3105912" y="0"/>
                </a:lnTo>
              </a:path>
            </a:pathLst>
          </a:custGeom>
          <a:ln w="47244">
            <a:solidFill>
              <a:srgbClr val="8EB4E2"/>
            </a:solidFill>
          </a:ln>
        </p:spPr>
        <p:txBody>
          <a:bodyPr wrap="square" lIns="0" tIns="0" rIns="0" bIns="0" rtlCol="0"/>
          <a:lstStyle/>
          <a:p>
            <a:endParaRPr/>
          </a:p>
        </p:txBody>
      </p:sp>
      <p:sp>
        <p:nvSpPr>
          <p:cNvPr id="7" name="object 7"/>
          <p:cNvSpPr/>
          <p:nvPr/>
        </p:nvSpPr>
        <p:spPr>
          <a:xfrm>
            <a:off x="6420611" y="1148333"/>
            <a:ext cx="2979420" cy="0"/>
          </a:xfrm>
          <a:custGeom>
            <a:avLst/>
            <a:gdLst/>
            <a:ahLst/>
            <a:cxnLst/>
            <a:rect l="l" t="t" r="r" b="b"/>
            <a:pathLst>
              <a:path w="2979420">
                <a:moveTo>
                  <a:pt x="0" y="0"/>
                </a:moveTo>
                <a:lnTo>
                  <a:pt x="2979419" y="0"/>
                </a:lnTo>
              </a:path>
            </a:pathLst>
          </a:custGeom>
          <a:ln w="44196">
            <a:solidFill>
              <a:srgbClr val="FF0000"/>
            </a:solidFill>
          </a:ln>
        </p:spPr>
        <p:txBody>
          <a:bodyPr wrap="square" lIns="0" tIns="0" rIns="0" bIns="0" rtlCol="0"/>
          <a:lstStyle/>
          <a:p>
            <a:endParaRPr/>
          </a:p>
        </p:txBody>
      </p:sp>
      <p:sp>
        <p:nvSpPr>
          <p:cNvPr id="8" name="object 8"/>
          <p:cNvSpPr/>
          <p:nvPr/>
        </p:nvSpPr>
        <p:spPr>
          <a:xfrm>
            <a:off x="0" y="1149858"/>
            <a:ext cx="3429000" cy="0"/>
          </a:xfrm>
          <a:custGeom>
            <a:avLst/>
            <a:gdLst/>
            <a:ahLst/>
            <a:cxnLst/>
            <a:rect l="l" t="t" r="r" b="b"/>
            <a:pathLst>
              <a:path w="3429000">
                <a:moveTo>
                  <a:pt x="0" y="0"/>
                </a:moveTo>
                <a:lnTo>
                  <a:pt x="3429000" y="0"/>
                </a:lnTo>
              </a:path>
            </a:pathLst>
          </a:custGeom>
          <a:ln w="47244">
            <a:solidFill>
              <a:srgbClr val="FFCE00"/>
            </a:solidFill>
          </a:ln>
        </p:spPr>
        <p:txBody>
          <a:bodyPr wrap="square" lIns="0" tIns="0" rIns="0" bIns="0" rtlCol="0"/>
          <a:lstStyle/>
          <a:p>
            <a:endParaRPr/>
          </a:p>
        </p:txBody>
      </p:sp>
      <p:sp>
        <p:nvSpPr>
          <p:cNvPr id="9" name="object 9"/>
          <p:cNvSpPr txBox="1">
            <a:spLocks noGrp="1"/>
          </p:cNvSpPr>
          <p:nvPr>
            <p:ph type="title"/>
          </p:nvPr>
        </p:nvSpPr>
        <p:spPr>
          <a:prstGeom prst="rect">
            <a:avLst/>
          </a:prstGeom>
        </p:spPr>
        <p:txBody>
          <a:bodyPr vert="horz" wrap="square" lIns="0" tIns="13335" rIns="0" bIns="0" rtlCol="0">
            <a:spAutoFit/>
          </a:bodyPr>
          <a:lstStyle/>
          <a:p>
            <a:pPr marL="9047480">
              <a:lnSpc>
                <a:spcPts val="3050"/>
              </a:lnSpc>
              <a:spcBef>
                <a:spcPts val="105"/>
              </a:spcBef>
            </a:pPr>
            <a:r>
              <a:rPr b="1" dirty="0">
                <a:latin typeface="Arial"/>
                <a:cs typeface="Arial"/>
              </a:rPr>
              <a:t>BITS</a:t>
            </a:r>
            <a:r>
              <a:rPr b="1" spc="-85" dirty="0">
                <a:latin typeface="Arial"/>
                <a:cs typeface="Arial"/>
              </a:rPr>
              <a:t> </a:t>
            </a:r>
            <a:r>
              <a:rPr dirty="0"/>
              <a:t>Pilani</a:t>
            </a:r>
          </a:p>
          <a:p>
            <a:pPr marL="9048750">
              <a:lnSpc>
                <a:spcPts val="1610"/>
              </a:lnSpc>
            </a:pPr>
            <a:r>
              <a:rPr sz="1400" dirty="0"/>
              <a:t>Pilani</a:t>
            </a:r>
            <a:r>
              <a:rPr sz="1400" spc="-20" dirty="0"/>
              <a:t> </a:t>
            </a:r>
            <a:r>
              <a:rPr sz="1400" dirty="0"/>
              <a:t>Campus</a:t>
            </a:r>
            <a:endParaRPr sz="1400"/>
          </a:p>
        </p:txBody>
      </p:sp>
      <p:sp>
        <p:nvSpPr>
          <p:cNvPr id="10" name="object 10"/>
          <p:cNvSpPr txBox="1"/>
          <p:nvPr/>
        </p:nvSpPr>
        <p:spPr>
          <a:xfrm>
            <a:off x="5001005" y="628853"/>
            <a:ext cx="2190115" cy="574675"/>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001F5F"/>
                </a:solidFill>
                <a:latin typeface="Palatino Linotype"/>
                <a:cs typeface="Palatino Linotype"/>
              </a:rPr>
              <a:t>AI</a:t>
            </a:r>
            <a:r>
              <a:rPr sz="3600" spc="-60" dirty="0">
                <a:solidFill>
                  <a:srgbClr val="001F5F"/>
                </a:solidFill>
                <a:latin typeface="Palatino Linotype"/>
                <a:cs typeface="Palatino Linotype"/>
              </a:rPr>
              <a:t> </a:t>
            </a:r>
            <a:r>
              <a:rPr sz="3600" spc="-10" dirty="0">
                <a:solidFill>
                  <a:srgbClr val="001F5F"/>
                </a:solidFill>
                <a:latin typeface="Palatino Linotype"/>
                <a:cs typeface="Palatino Linotype"/>
              </a:rPr>
              <a:t>History</a:t>
            </a:r>
            <a:endParaRPr sz="3600">
              <a:latin typeface="Palatino Linotype"/>
              <a:cs typeface="Palatino Linotype"/>
            </a:endParaRPr>
          </a:p>
        </p:txBody>
      </p:sp>
      <p:sp>
        <p:nvSpPr>
          <p:cNvPr id="11" name="object 11"/>
          <p:cNvSpPr txBox="1"/>
          <p:nvPr/>
        </p:nvSpPr>
        <p:spPr>
          <a:xfrm>
            <a:off x="916939" y="1641729"/>
            <a:ext cx="10237470" cy="4049395"/>
          </a:xfrm>
          <a:prstGeom prst="rect">
            <a:avLst/>
          </a:prstGeom>
        </p:spPr>
        <p:txBody>
          <a:bodyPr vert="horz" wrap="square" lIns="0" tIns="12065" rIns="0" bIns="0" rtlCol="0">
            <a:spAutoFit/>
          </a:bodyPr>
          <a:lstStyle/>
          <a:p>
            <a:pPr marL="355600" indent="-343535">
              <a:lnSpc>
                <a:spcPct val="100000"/>
              </a:lnSpc>
              <a:spcBef>
                <a:spcPts val="95"/>
              </a:spcBef>
              <a:buFont typeface="Wingdings"/>
              <a:buChar char=""/>
              <a:tabLst>
                <a:tab pos="356235" algn="l"/>
              </a:tabLst>
            </a:pPr>
            <a:r>
              <a:rPr sz="2200" spc="-5" dirty="0">
                <a:latin typeface="Times New Roman"/>
                <a:cs typeface="Times New Roman"/>
              </a:rPr>
              <a:t>The dream of making computer imitate us began </a:t>
            </a:r>
            <a:r>
              <a:rPr sz="2200" spc="-10" dirty="0">
                <a:latin typeface="Times New Roman"/>
                <a:cs typeface="Times New Roman"/>
              </a:rPr>
              <a:t>many </a:t>
            </a:r>
            <a:r>
              <a:rPr sz="2200" spc="-5" dirty="0">
                <a:latin typeface="Times New Roman"/>
                <a:cs typeface="Times New Roman"/>
              </a:rPr>
              <a:t>centuries</a:t>
            </a:r>
            <a:r>
              <a:rPr sz="2200" spc="114" dirty="0">
                <a:latin typeface="Times New Roman"/>
                <a:cs typeface="Times New Roman"/>
              </a:rPr>
              <a:t> </a:t>
            </a:r>
            <a:r>
              <a:rPr sz="2200" spc="-5" dirty="0">
                <a:latin typeface="Times New Roman"/>
                <a:cs typeface="Times New Roman"/>
              </a:rPr>
              <a:t>ago.</a:t>
            </a:r>
            <a:endParaRPr sz="2200">
              <a:latin typeface="Times New Roman"/>
              <a:cs typeface="Times New Roman"/>
            </a:endParaRPr>
          </a:p>
          <a:p>
            <a:pPr marL="355600" marR="202565" indent="-343535">
              <a:lnSpc>
                <a:spcPct val="80000"/>
              </a:lnSpc>
              <a:spcBef>
                <a:spcPts val="525"/>
              </a:spcBef>
              <a:buFont typeface="Wingdings"/>
              <a:buChar char=""/>
              <a:tabLst>
                <a:tab pos="356235" algn="l"/>
              </a:tabLst>
            </a:pPr>
            <a:r>
              <a:rPr sz="2200" spc="-5" dirty="0">
                <a:latin typeface="Times New Roman"/>
                <a:cs typeface="Times New Roman"/>
              </a:rPr>
              <a:t>Aristotle </a:t>
            </a:r>
            <a:r>
              <a:rPr sz="2200" dirty="0">
                <a:latin typeface="Times New Roman"/>
                <a:cs typeface="Times New Roman"/>
              </a:rPr>
              <a:t>(384-322 </a:t>
            </a:r>
            <a:r>
              <a:rPr sz="2200" spc="-5" dirty="0">
                <a:latin typeface="Times New Roman"/>
                <a:cs typeface="Times New Roman"/>
              </a:rPr>
              <a:t>BC) developed </a:t>
            </a:r>
            <a:r>
              <a:rPr sz="2200" spc="-10" dirty="0">
                <a:latin typeface="Times New Roman"/>
                <a:cs typeface="Times New Roman"/>
              </a:rPr>
              <a:t>an </a:t>
            </a:r>
            <a:r>
              <a:rPr sz="2200" spc="-5" dirty="0">
                <a:latin typeface="Times New Roman"/>
                <a:cs typeface="Times New Roman"/>
              </a:rPr>
              <a:t>informal system </a:t>
            </a:r>
            <a:r>
              <a:rPr sz="2200" dirty="0">
                <a:latin typeface="Times New Roman"/>
                <a:cs typeface="Times New Roman"/>
              </a:rPr>
              <a:t>of syllogistic </a:t>
            </a:r>
            <a:r>
              <a:rPr sz="2200" spc="-5" dirty="0">
                <a:latin typeface="Times New Roman"/>
                <a:cs typeface="Times New Roman"/>
              </a:rPr>
              <a:t>logic, which is the  basis of </a:t>
            </a:r>
            <a:r>
              <a:rPr sz="2200" dirty="0">
                <a:latin typeface="Times New Roman"/>
                <a:cs typeface="Times New Roman"/>
              </a:rPr>
              <a:t>the </a:t>
            </a:r>
            <a:r>
              <a:rPr sz="2200" spc="-5" dirty="0">
                <a:latin typeface="Times New Roman"/>
                <a:cs typeface="Times New Roman"/>
              </a:rPr>
              <a:t>first </a:t>
            </a:r>
            <a:r>
              <a:rPr sz="2200" spc="-10" dirty="0">
                <a:latin typeface="Times New Roman"/>
                <a:cs typeface="Times New Roman"/>
              </a:rPr>
              <a:t>formal </a:t>
            </a:r>
            <a:r>
              <a:rPr sz="2200" spc="-5" dirty="0">
                <a:latin typeface="Times New Roman"/>
                <a:cs typeface="Times New Roman"/>
              </a:rPr>
              <a:t>deductive reasoning</a:t>
            </a:r>
            <a:r>
              <a:rPr sz="2200" spc="40" dirty="0">
                <a:latin typeface="Times New Roman"/>
                <a:cs typeface="Times New Roman"/>
              </a:rPr>
              <a:t> </a:t>
            </a:r>
            <a:r>
              <a:rPr sz="2200" spc="-5" dirty="0">
                <a:latin typeface="Times New Roman"/>
                <a:cs typeface="Times New Roman"/>
              </a:rPr>
              <a:t>system.</a:t>
            </a:r>
            <a:endParaRPr sz="2200">
              <a:latin typeface="Times New Roman"/>
              <a:cs typeface="Times New Roman"/>
            </a:endParaRPr>
          </a:p>
          <a:p>
            <a:pPr marL="355600" marR="295275" indent="-343535">
              <a:lnSpc>
                <a:spcPct val="80000"/>
              </a:lnSpc>
              <a:spcBef>
                <a:spcPts val="530"/>
              </a:spcBef>
              <a:buFont typeface="Wingdings"/>
              <a:buChar char=""/>
              <a:tabLst>
                <a:tab pos="356235" algn="l"/>
              </a:tabLst>
            </a:pPr>
            <a:r>
              <a:rPr sz="2200" spc="-5" dirty="0">
                <a:latin typeface="Times New Roman"/>
                <a:cs typeface="Times New Roman"/>
              </a:rPr>
              <a:t>Early in the 17th </a:t>
            </a:r>
            <a:r>
              <a:rPr sz="2200" spc="-20" dirty="0">
                <a:latin typeface="Times New Roman"/>
                <a:cs typeface="Times New Roman"/>
              </a:rPr>
              <a:t>century, </a:t>
            </a:r>
            <a:r>
              <a:rPr sz="2200" spc="-5" dirty="0">
                <a:latin typeface="Times New Roman"/>
                <a:cs typeface="Times New Roman"/>
              </a:rPr>
              <a:t>Descartes proposed that bodies of animals are nothing </a:t>
            </a:r>
            <a:r>
              <a:rPr sz="2200" spc="-10" dirty="0">
                <a:latin typeface="Times New Roman"/>
                <a:cs typeface="Times New Roman"/>
              </a:rPr>
              <a:t>more  </a:t>
            </a:r>
            <a:r>
              <a:rPr sz="2200" spc="-5" dirty="0">
                <a:latin typeface="Times New Roman"/>
                <a:cs typeface="Times New Roman"/>
              </a:rPr>
              <a:t>than </a:t>
            </a:r>
            <a:r>
              <a:rPr sz="2200" spc="-10" dirty="0">
                <a:latin typeface="Times New Roman"/>
                <a:cs typeface="Times New Roman"/>
              </a:rPr>
              <a:t>complex</a:t>
            </a:r>
            <a:r>
              <a:rPr sz="2200" spc="20" dirty="0">
                <a:latin typeface="Times New Roman"/>
                <a:cs typeface="Times New Roman"/>
              </a:rPr>
              <a:t> </a:t>
            </a:r>
            <a:r>
              <a:rPr sz="2200" spc="-5" dirty="0">
                <a:latin typeface="Times New Roman"/>
                <a:cs typeface="Times New Roman"/>
              </a:rPr>
              <a:t>machines.</a:t>
            </a:r>
            <a:endParaRPr sz="2200">
              <a:latin typeface="Times New Roman"/>
              <a:cs typeface="Times New Roman"/>
            </a:endParaRPr>
          </a:p>
          <a:p>
            <a:pPr marL="355600" indent="-343535">
              <a:lnSpc>
                <a:spcPct val="100000"/>
              </a:lnSpc>
              <a:spcBef>
                <a:spcPts val="5"/>
              </a:spcBef>
              <a:buFont typeface="Wingdings"/>
              <a:buChar char=""/>
              <a:tabLst>
                <a:tab pos="356235" algn="l"/>
              </a:tabLst>
            </a:pPr>
            <a:r>
              <a:rPr sz="2200" spc="-5" dirty="0">
                <a:latin typeface="Times New Roman"/>
                <a:cs typeface="Times New Roman"/>
              </a:rPr>
              <a:t>Pascal in 1642 </a:t>
            </a:r>
            <a:r>
              <a:rPr sz="2200" spc="-10" dirty="0">
                <a:latin typeface="Times New Roman"/>
                <a:cs typeface="Times New Roman"/>
              </a:rPr>
              <a:t>made </a:t>
            </a:r>
            <a:r>
              <a:rPr sz="2200" spc="-5" dirty="0">
                <a:latin typeface="Times New Roman"/>
                <a:cs typeface="Times New Roman"/>
              </a:rPr>
              <a:t>the first mechanical digital calculating</a:t>
            </a:r>
            <a:r>
              <a:rPr sz="2200" spc="85" dirty="0">
                <a:latin typeface="Times New Roman"/>
                <a:cs typeface="Times New Roman"/>
              </a:rPr>
              <a:t> </a:t>
            </a:r>
            <a:r>
              <a:rPr sz="2200" spc="-5" dirty="0">
                <a:latin typeface="Times New Roman"/>
                <a:cs typeface="Times New Roman"/>
              </a:rPr>
              <a:t>machine.</a:t>
            </a:r>
            <a:endParaRPr sz="2200">
              <a:latin typeface="Times New Roman"/>
              <a:cs typeface="Times New Roman"/>
            </a:endParaRPr>
          </a:p>
          <a:p>
            <a:pPr marL="355600" marR="5080" indent="-343535">
              <a:lnSpc>
                <a:spcPct val="80000"/>
              </a:lnSpc>
              <a:spcBef>
                <a:spcPts val="525"/>
              </a:spcBef>
              <a:buFont typeface="Wingdings"/>
              <a:buChar char=""/>
              <a:tabLst>
                <a:tab pos="356235" algn="l"/>
              </a:tabLst>
            </a:pPr>
            <a:r>
              <a:rPr sz="2200" spc="-5" dirty="0">
                <a:latin typeface="Times New Roman"/>
                <a:cs typeface="Times New Roman"/>
              </a:rPr>
              <a:t>In </a:t>
            </a:r>
            <a:r>
              <a:rPr sz="2200" dirty="0">
                <a:latin typeface="Times New Roman"/>
                <a:cs typeface="Times New Roman"/>
              </a:rPr>
              <a:t>the </a:t>
            </a:r>
            <a:r>
              <a:rPr sz="2200" spc="-5" dirty="0">
                <a:latin typeface="Times New Roman"/>
                <a:cs typeface="Times New Roman"/>
              </a:rPr>
              <a:t>19th </a:t>
            </a:r>
            <a:r>
              <a:rPr sz="2200" spc="-20" dirty="0">
                <a:latin typeface="Times New Roman"/>
                <a:cs typeface="Times New Roman"/>
              </a:rPr>
              <a:t>century, </a:t>
            </a:r>
            <a:r>
              <a:rPr sz="2200" spc="-10" dirty="0">
                <a:latin typeface="Times New Roman"/>
                <a:cs typeface="Times New Roman"/>
              </a:rPr>
              <a:t>George </a:t>
            </a:r>
            <a:r>
              <a:rPr sz="2200" spc="-5" dirty="0">
                <a:latin typeface="Times New Roman"/>
                <a:cs typeface="Times New Roman"/>
              </a:rPr>
              <a:t>Boole developed a binary algebra representing (some) "laws  of </a:t>
            </a:r>
            <a:r>
              <a:rPr sz="2200" dirty="0">
                <a:latin typeface="Times New Roman"/>
                <a:cs typeface="Times New Roman"/>
              </a:rPr>
              <a:t>thought."</a:t>
            </a:r>
            <a:endParaRPr sz="2200">
              <a:latin typeface="Times New Roman"/>
              <a:cs typeface="Times New Roman"/>
            </a:endParaRPr>
          </a:p>
          <a:p>
            <a:pPr marL="355600" marR="810260" indent="-343535">
              <a:lnSpc>
                <a:spcPts val="2110"/>
              </a:lnSpc>
              <a:spcBef>
                <a:spcPts val="515"/>
              </a:spcBef>
              <a:buFont typeface="Wingdings"/>
              <a:buChar char=""/>
              <a:tabLst>
                <a:tab pos="356235" algn="l"/>
              </a:tabLst>
            </a:pPr>
            <a:r>
              <a:rPr sz="2200" spc="-5" dirty="0">
                <a:latin typeface="Times New Roman"/>
                <a:cs typeface="Times New Roman"/>
              </a:rPr>
              <a:t>Charles Babbage &amp; Ada </a:t>
            </a:r>
            <a:r>
              <a:rPr sz="2200" dirty="0">
                <a:latin typeface="Times New Roman"/>
                <a:cs typeface="Times New Roman"/>
              </a:rPr>
              <a:t>Byron </a:t>
            </a:r>
            <a:r>
              <a:rPr sz="2200" spc="-5" dirty="0">
                <a:latin typeface="Times New Roman"/>
                <a:cs typeface="Times New Roman"/>
              </a:rPr>
              <a:t>worked </a:t>
            </a:r>
            <a:r>
              <a:rPr sz="2200" dirty="0">
                <a:latin typeface="Times New Roman"/>
                <a:cs typeface="Times New Roman"/>
              </a:rPr>
              <a:t>on </a:t>
            </a:r>
            <a:r>
              <a:rPr sz="2200" spc="-5" dirty="0">
                <a:latin typeface="Times New Roman"/>
                <a:cs typeface="Times New Roman"/>
              </a:rPr>
              <a:t>programmable mechanical calculating  machines.</a:t>
            </a:r>
            <a:endParaRPr sz="2200">
              <a:latin typeface="Times New Roman"/>
              <a:cs typeface="Times New Roman"/>
            </a:endParaRPr>
          </a:p>
          <a:p>
            <a:pPr marL="355600" marR="167640" indent="-343535">
              <a:lnSpc>
                <a:spcPct val="80000"/>
              </a:lnSpc>
              <a:spcBef>
                <a:spcPts val="550"/>
              </a:spcBef>
              <a:buFont typeface="Wingdings"/>
              <a:buChar char=""/>
              <a:tabLst>
                <a:tab pos="356235" algn="l"/>
              </a:tabLst>
            </a:pPr>
            <a:r>
              <a:rPr sz="2200" spc="-5" dirty="0">
                <a:latin typeface="Times New Roman"/>
                <a:cs typeface="Times New Roman"/>
              </a:rPr>
              <a:t>In </a:t>
            </a:r>
            <a:r>
              <a:rPr sz="2200" dirty="0">
                <a:latin typeface="Times New Roman"/>
                <a:cs typeface="Times New Roman"/>
              </a:rPr>
              <a:t>the </a:t>
            </a:r>
            <a:r>
              <a:rPr sz="2200" spc="-5" dirty="0">
                <a:latin typeface="Times New Roman"/>
                <a:cs typeface="Times New Roman"/>
              </a:rPr>
              <a:t>late 19th century and early 20th </a:t>
            </a:r>
            <a:r>
              <a:rPr sz="2200" spc="-20" dirty="0">
                <a:latin typeface="Times New Roman"/>
                <a:cs typeface="Times New Roman"/>
              </a:rPr>
              <a:t>century, </a:t>
            </a:r>
            <a:r>
              <a:rPr sz="2200" spc="-10" dirty="0">
                <a:latin typeface="Times New Roman"/>
                <a:cs typeface="Times New Roman"/>
              </a:rPr>
              <a:t>mathematical </a:t>
            </a:r>
            <a:r>
              <a:rPr sz="2200" spc="-5" dirty="0">
                <a:latin typeface="Times New Roman"/>
                <a:cs typeface="Times New Roman"/>
              </a:rPr>
              <a:t>philosophers like Gottlob  Frege, Bertram Russell, Alfred North Whitehead, and Kurt Gödel built</a:t>
            </a:r>
            <a:r>
              <a:rPr sz="2200" spc="-70" dirty="0">
                <a:latin typeface="Times New Roman"/>
                <a:cs typeface="Times New Roman"/>
              </a:rPr>
              <a:t> </a:t>
            </a:r>
            <a:r>
              <a:rPr sz="2200" spc="-5" dirty="0">
                <a:latin typeface="Times New Roman"/>
                <a:cs typeface="Times New Roman"/>
              </a:rPr>
              <a:t>on</a:t>
            </a:r>
            <a:endParaRPr sz="2200">
              <a:latin typeface="Times New Roman"/>
              <a:cs typeface="Times New Roman"/>
            </a:endParaRPr>
          </a:p>
          <a:p>
            <a:pPr marL="259715">
              <a:lnSpc>
                <a:spcPct val="100000"/>
              </a:lnSpc>
            </a:pPr>
            <a:r>
              <a:rPr sz="2200" spc="-5" dirty="0">
                <a:latin typeface="Times New Roman"/>
                <a:cs typeface="Times New Roman"/>
              </a:rPr>
              <a:t>Boole's initial logic concepts to develop mathematical representations of logic</a:t>
            </a:r>
            <a:r>
              <a:rPr sz="2200" spc="180" dirty="0">
                <a:latin typeface="Times New Roman"/>
                <a:cs typeface="Times New Roman"/>
              </a:rPr>
              <a:t> </a:t>
            </a:r>
            <a:r>
              <a:rPr sz="2200" dirty="0">
                <a:latin typeface="Times New Roman"/>
                <a:cs typeface="Times New Roman"/>
              </a:rPr>
              <a:t>problems</a:t>
            </a:r>
            <a:r>
              <a:rPr sz="1300" dirty="0">
                <a:latin typeface="Times New Roman"/>
                <a:cs typeface="Times New Roman"/>
              </a:rPr>
              <a:t>.</a:t>
            </a:r>
            <a:endParaRPr sz="1300">
              <a:latin typeface="Times New Roman"/>
              <a:cs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73723" y="6484620"/>
            <a:ext cx="3106420" cy="0"/>
          </a:xfrm>
          <a:custGeom>
            <a:avLst/>
            <a:gdLst/>
            <a:ahLst/>
            <a:cxnLst/>
            <a:rect l="l" t="t" r="r" b="b"/>
            <a:pathLst>
              <a:path w="3106420">
                <a:moveTo>
                  <a:pt x="0" y="0"/>
                </a:moveTo>
                <a:lnTo>
                  <a:pt x="3105912" y="0"/>
                </a:lnTo>
              </a:path>
            </a:pathLst>
          </a:custGeom>
          <a:ln w="48768">
            <a:solidFill>
              <a:srgbClr val="8EB4E2"/>
            </a:solidFill>
          </a:ln>
        </p:spPr>
        <p:txBody>
          <a:bodyPr wrap="square" lIns="0" tIns="0" rIns="0" bIns="0" rtlCol="0"/>
          <a:lstStyle/>
          <a:p>
            <a:endParaRPr/>
          </a:p>
        </p:txBody>
      </p:sp>
      <p:sp>
        <p:nvSpPr>
          <p:cNvPr id="3" name="object 3"/>
          <p:cNvSpPr/>
          <p:nvPr/>
        </p:nvSpPr>
        <p:spPr>
          <a:xfrm>
            <a:off x="9209531" y="6483096"/>
            <a:ext cx="2982595" cy="0"/>
          </a:xfrm>
          <a:custGeom>
            <a:avLst/>
            <a:gdLst/>
            <a:ahLst/>
            <a:cxnLst/>
            <a:rect l="l" t="t" r="r" b="b"/>
            <a:pathLst>
              <a:path w="2982595">
                <a:moveTo>
                  <a:pt x="0" y="0"/>
                </a:moveTo>
                <a:lnTo>
                  <a:pt x="2982468" y="0"/>
                </a:lnTo>
              </a:path>
            </a:pathLst>
          </a:custGeom>
          <a:ln w="45720">
            <a:solidFill>
              <a:srgbClr val="FF0000"/>
            </a:solidFill>
          </a:ln>
        </p:spPr>
        <p:txBody>
          <a:bodyPr wrap="square" lIns="0" tIns="0" rIns="0" bIns="0" rtlCol="0"/>
          <a:lstStyle/>
          <a:p>
            <a:endParaRPr/>
          </a:p>
        </p:txBody>
      </p:sp>
      <p:sp>
        <p:nvSpPr>
          <p:cNvPr id="4" name="object 4"/>
          <p:cNvSpPr/>
          <p:nvPr/>
        </p:nvSpPr>
        <p:spPr>
          <a:xfrm>
            <a:off x="2779776" y="6484620"/>
            <a:ext cx="3439795" cy="0"/>
          </a:xfrm>
          <a:custGeom>
            <a:avLst/>
            <a:gdLst/>
            <a:ahLst/>
            <a:cxnLst/>
            <a:rect l="l" t="t" r="r" b="b"/>
            <a:pathLst>
              <a:path w="3439795">
                <a:moveTo>
                  <a:pt x="0" y="0"/>
                </a:moveTo>
                <a:lnTo>
                  <a:pt x="3439667" y="0"/>
                </a:lnTo>
              </a:path>
            </a:pathLst>
          </a:custGeom>
          <a:ln w="48768">
            <a:solidFill>
              <a:srgbClr val="FFCE00"/>
            </a:solidFill>
          </a:ln>
        </p:spPr>
        <p:txBody>
          <a:bodyPr wrap="square" lIns="0" tIns="0" rIns="0" bIns="0" rtlCol="0"/>
          <a:lstStyle/>
          <a:p>
            <a:endParaRPr/>
          </a:p>
        </p:txBody>
      </p:sp>
      <p:sp>
        <p:nvSpPr>
          <p:cNvPr id="5" name="object 5"/>
          <p:cNvSpPr/>
          <p:nvPr/>
        </p:nvSpPr>
        <p:spPr>
          <a:xfrm>
            <a:off x="0" y="0"/>
            <a:ext cx="9400540" cy="1126490"/>
          </a:xfrm>
          <a:custGeom>
            <a:avLst/>
            <a:gdLst/>
            <a:ahLst/>
            <a:cxnLst/>
            <a:rect l="l" t="t" r="r" b="b"/>
            <a:pathLst>
              <a:path w="9400540" h="1126490">
                <a:moveTo>
                  <a:pt x="0" y="1126236"/>
                </a:moveTo>
                <a:lnTo>
                  <a:pt x="9400032" y="1126236"/>
                </a:lnTo>
                <a:lnTo>
                  <a:pt x="9400032" y="0"/>
                </a:lnTo>
                <a:lnTo>
                  <a:pt x="0" y="0"/>
                </a:lnTo>
                <a:lnTo>
                  <a:pt x="0" y="1126236"/>
                </a:lnTo>
                <a:close/>
              </a:path>
            </a:pathLst>
          </a:custGeom>
          <a:solidFill>
            <a:srgbClr val="FFFF00"/>
          </a:solidFill>
        </p:spPr>
        <p:txBody>
          <a:bodyPr wrap="square" lIns="0" tIns="0" rIns="0" bIns="0" rtlCol="0"/>
          <a:lstStyle/>
          <a:p>
            <a:endParaRPr/>
          </a:p>
        </p:txBody>
      </p:sp>
      <p:sp>
        <p:nvSpPr>
          <p:cNvPr id="6" name="object 6"/>
          <p:cNvSpPr/>
          <p:nvPr/>
        </p:nvSpPr>
        <p:spPr>
          <a:xfrm>
            <a:off x="3381755" y="1149858"/>
            <a:ext cx="3106420" cy="0"/>
          </a:xfrm>
          <a:custGeom>
            <a:avLst/>
            <a:gdLst/>
            <a:ahLst/>
            <a:cxnLst/>
            <a:rect l="l" t="t" r="r" b="b"/>
            <a:pathLst>
              <a:path w="3106420">
                <a:moveTo>
                  <a:pt x="0" y="0"/>
                </a:moveTo>
                <a:lnTo>
                  <a:pt x="3105912" y="0"/>
                </a:lnTo>
              </a:path>
            </a:pathLst>
          </a:custGeom>
          <a:ln w="47244">
            <a:solidFill>
              <a:srgbClr val="8EB4E2"/>
            </a:solidFill>
          </a:ln>
        </p:spPr>
        <p:txBody>
          <a:bodyPr wrap="square" lIns="0" tIns="0" rIns="0" bIns="0" rtlCol="0"/>
          <a:lstStyle/>
          <a:p>
            <a:endParaRPr/>
          </a:p>
        </p:txBody>
      </p:sp>
      <p:sp>
        <p:nvSpPr>
          <p:cNvPr id="7" name="object 7"/>
          <p:cNvSpPr/>
          <p:nvPr/>
        </p:nvSpPr>
        <p:spPr>
          <a:xfrm>
            <a:off x="6420611" y="1148333"/>
            <a:ext cx="2979420" cy="0"/>
          </a:xfrm>
          <a:custGeom>
            <a:avLst/>
            <a:gdLst/>
            <a:ahLst/>
            <a:cxnLst/>
            <a:rect l="l" t="t" r="r" b="b"/>
            <a:pathLst>
              <a:path w="2979420">
                <a:moveTo>
                  <a:pt x="0" y="0"/>
                </a:moveTo>
                <a:lnTo>
                  <a:pt x="2979419" y="0"/>
                </a:lnTo>
              </a:path>
            </a:pathLst>
          </a:custGeom>
          <a:ln w="44196">
            <a:solidFill>
              <a:srgbClr val="FF0000"/>
            </a:solidFill>
          </a:ln>
        </p:spPr>
        <p:txBody>
          <a:bodyPr wrap="square" lIns="0" tIns="0" rIns="0" bIns="0" rtlCol="0"/>
          <a:lstStyle/>
          <a:p>
            <a:endParaRPr/>
          </a:p>
        </p:txBody>
      </p:sp>
      <p:sp>
        <p:nvSpPr>
          <p:cNvPr id="8" name="object 8"/>
          <p:cNvSpPr/>
          <p:nvPr/>
        </p:nvSpPr>
        <p:spPr>
          <a:xfrm>
            <a:off x="0" y="1149858"/>
            <a:ext cx="3429000" cy="0"/>
          </a:xfrm>
          <a:custGeom>
            <a:avLst/>
            <a:gdLst/>
            <a:ahLst/>
            <a:cxnLst/>
            <a:rect l="l" t="t" r="r" b="b"/>
            <a:pathLst>
              <a:path w="3429000">
                <a:moveTo>
                  <a:pt x="0" y="0"/>
                </a:moveTo>
                <a:lnTo>
                  <a:pt x="3429000" y="0"/>
                </a:lnTo>
              </a:path>
            </a:pathLst>
          </a:custGeom>
          <a:ln w="47244">
            <a:solidFill>
              <a:srgbClr val="FFCE00"/>
            </a:solidFill>
          </a:ln>
        </p:spPr>
        <p:txBody>
          <a:bodyPr wrap="square" lIns="0" tIns="0" rIns="0" bIns="0" rtlCol="0"/>
          <a:lstStyle/>
          <a:p>
            <a:endParaRPr/>
          </a:p>
        </p:txBody>
      </p:sp>
      <p:sp>
        <p:nvSpPr>
          <p:cNvPr id="9" name="object 9"/>
          <p:cNvSpPr txBox="1"/>
          <p:nvPr/>
        </p:nvSpPr>
        <p:spPr>
          <a:xfrm>
            <a:off x="9774428" y="595630"/>
            <a:ext cx="1678305" cy="617855"/>
          </a:xfrm>
          <a:prstGeom prst="rect">
            <a:avLst/>
          </a:prstGeom>
        </p:spPr>
        <p:txBody>
          <a:bodyPr vert="horz" wrap="square" lIns="0" tIns="13335" rIns="0" bIns="0" rtlCol="0">
            <a:spAutoFit/>
          </a:bodyPr>
          <a:lstStyle/>
          <a:p>
            <a:pPr marL="12700">
              <a:lnSpc>
                <a:spcPts val="3050"/>
              </a:lnSpc>
              <a:spcBef>
                <a:spcPts val="105"/>
              </a:spcBef>
            </a:pPr>
            <a:r>
              <a:rPr sz="2600" b="1" dirty="0">
                <a:solidFill>
                  <a:srgbClr val="000099"/>
                </a:solidFill>
                <a:latin typeface="Arial"/>
                <a:cs typeface="Arial"/>
              </a:rPr>
              <a:t>BITS</a:t>
            </a:r>
            <a:r>
              <a:rPr sz="2600" b="1" spc="-85" dirty="0">
                <a:solidFill>
                  <a:srgbClr val="000099"/>
                </a:solidFill>
                <a:latin typeface="Arial"/>
                <a:cs typeface="Arial"/>
              </a:rPr>
              <a:t> </a:t>
            </a:r>
            <a:r>
              <a:rPr sz="2600" dirty="0">
                <a:solidFill>
                  <a:srgbClr val="000099"/>
                </a:solidFill>
                <a:latin typeface="Arial"/>
                <a:cs typeface="Arial"/>
              </a:rPr>
              <a:t>Pilani</a:t>
            </a:r>
            <a:endParaRPr sz="2600">
              <a:latin typeface="Arial"/>
              <a:cs typeface="Arial"/>
            </a:endParaRPr>
          </a:p>
          <a:p>
            <a:pPr marL="13970">
              <a:lnSpc>
                <a:spcPts val="1610"/>
              </a:lnSpc>
            </a:pPr>
            <a:r>
              <a:rPr sz="1400" dirty="0">
                <a:solidFill>
                  <a:srgbClr val="000099"/>
                </a:solidFill>
                <a:latin typeface="Arial"/>
                <a:cs typeface="Arial"/>
              </a:rPr>
              <a:t>Pilani</a:t>
            </a:r>
            <a:r>
              <a:rPr sz="1400" spc="-20" dirty="0">
                <a:solidFill>
                  <a:srgbClr val="000099"/>
                </a:solidFill>
                <a:latin typeface="Arial"/>
                <a:cs typeface="Arial"/>
              </a:rPr>
              <a:t> </a:t>
            </a:r>
            <a:r>
              <a:rPr sz="1400" dirty="0">
                <a:solidFill>
                  <a:srgbClr val="000099"/>
                </a:solidFill>
                <a:latin typeface="Arial"/>
                <a:cs typeface="Arial"/>
              </a:rPr>
              <a:t>Campus</a:t>
            </a:r>
            <a:endParaRPr sz="1400">
              <a:latin typeface="Arial"/>
              <a:cs typeface="Arial"/>
            </a:endParaRPr>
          </a:p>
        </p:txBody>
      </p:sp>
      <p:sp>
        <p:nvSpPr>
          <p:cNvPr id="10" name="object 10"/>
          <p:cNvSpPr txBox="1">
            <a:spLocks noGrp="1"/>
          </p:cNvSpPr>
          <p:nvPr>
            <p:ph type="title"/>
          </p:nvPr>
        </p:nvSpPr>
        <p:spPr>
          <a:xfrm>
            <a:off x="3604386" y="245490"/>
            <a:ext cx="2190750"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001F5F"/>
                </a:solidFill>
                <a:latin typeface="Palatino Linotype"/>
                <a:cs typeface="Palatino Linotype"/>
              </a:rPr>
              <a:t>AI</a:t>
            </a:r>
            <a:r>
              <a:rPr sz="3600" spc="-90" dirty="0">
                <a:solidFill>
                  <a:srgbClr val="001F5F"/>
                </a:solidFill>
                <a:latin typeface="Palatino Linotype"/>
                <a:cs typeface="Palatino Linotype"/>
              </a:rPr>
              <a:t> </a:t>
            </a:r>
            <a:r>
              <a:rPr sz="3600" spc="-5" dirty="0">
                <a:solidFill>
                  <a:srgbClr val="001F5F"/>
                </a:solidFill>
                <a:latin typeface="Palatino Linotype"/>
                <a:cs typeface="Palatino Linotype"/>
              </a:rPr>
              <a:t>History</a:t>
            </a:r>
            <a:endParaRPr sz="3600">
              <a:latin typeface="Palatino Linotype"/>
              <a:cs typeface="Palatino Linotype"/>
            </a:endParaRPr>
          </a:p>
        </p:txBody>
      </p:sp>
      <p:sp>
        <p:nvSpPr>
          <p:cNvPr id="11" name="object 11"/>
          <p:cNvSpPr txBox="1"/>
          <p:nvPr/>
        </p:nvSpPr>
        <p:spPr>
          <a:xfrm>
            <a:off x="688340" y="1619452"/>
            <a:ext cx="10816590" cy="4153535"/>
          </a:xfrm>
          <a:prstGeom prst="rect">
            <a:avLst/>
          </a:prstGeom>
        </p:spPr>
        <p:txBody>
          <a:bodyPr vert="horz" wrap="square" lIns="0" tIns="13335" rIns="0" bIns="0" rtlCol="0">
            <a:spAutoFit/>
          </a:bodyPr>
          <a:lstStyle/>
          <a:p>
            <a:pPr marL="355600" marR="8890" indent="-342900" algn="just">
              <a:lnSpc>
                <a:spcPct val="100000"/>
              </a:lnSpc>
              <a:spcBef>
                <a:spcPts val="105"/>
              </a:spcBef>
              <a:buFont typeface="Wingdings"/>
              <a:buChar char=""/>
              <a:tabLst>
                <a:tab pos="355600" algn="l"/>
              </a:tabLst>
            </a:pPr>
            <a:r>
              <a:rPr sz="3200" dirty="0">
                <a:latin typeface="Times New Roman"/>
                <a:cs typeface="Times New Roman"/>
              </a:rPr>
              <a:t>The advent of electronic </a:t>
            </a:r>
            <a:r>
              <a:rPr sz="3200" spc="-5" dirty="0">
                <a:latin typeface="Times New Roman"/>
                <a:cs typeface="Times New Roman"/>
              </a:rPr>
              <a:t>computers </a:t>
            </a:r>
            <a:r>
              <a:rPr sz="3200" dirty="0">
                <a:latin typeface="Times New Roman"/>
                <a:cs typeface="Times New Roman"/>
              </a:rPr>
              <a:t>provided a </a:t>
            </a:r>
            <a:r>
              <a:rPr sz="3200" spc="-5" dirty="0">
                <a:latin typeface="Times New Roman"/>
                <a:cs typeface="Times New Roman"/>
              </a:rPr>
              <a:t>revolutionary  </a:t>
            </a:r>
            <a:r>
              <a:rPr sz="3200" spc="5" dirty="0">
                <a:latin typeface="Times New Roman"/>
                <a:cs typeface="Times New Roman"/>
              </a:rPr>
              <a:t>advance </a:t>
            </a:r>
            <a:r>
              <a:rPr sz="3200" spc="-5" dirty="0">
                <a:latin typeface="Times New Roman"/>
                <a:cs typeface="Times New Roman"/>
              </a:rPr>
              <a:t>in </a:t>
            </a:r>
            <a:r>
              <a:rPr sz="3200" dirty="0">
                <a:latin typeface="Times New Roman"/>
                <a:cs typeface="Times New Roman"/>
              </a:rPr>
              <a:t>the ability </a:t>
            </a:r>
            <a:r>
              <a:rPr sz="3200" spc="-5" dirty="0">
                <a:latin typeface="Times New Roman"/>
                <a:cs typeface="Times New Roman"/>
              </a:rPr>
              <a:t>to </a:t>
            </a:r>
            <a:r>
              <a:rPr sz="3200" dirty="0">
                <a:latin typeface="Times New Roman"/>
                <a:cs typeface="Times New Roman"/>
              </a:rPr>
              <a:t>study</a:t>
            </a:r>
            <a:r>
              <a:rPr sz="3200" spc="-75" dirty="0">
                <a:latin typeface="Times New Roman"/>
                <a:cs typeface="Times New Roman"/>
              </a:rPr>
              <a:t> </a:t>
            </a:r>
            <a:r>
              <a:rPr sz="3200" dirty="0">
                <a:latin typeface="Times New Roman"/>
                <a:cs typeface="Times New Roman"/>
              </a:rPr>
              <a:t>intelligence.</a:t>
            </a:r>
            <a:endParaRPr sz="3200">
              <a:latin typeface="Times New Roman"/>
              <a:cs typeface="Times New Roman"/>
            </a:endParaRPr>
          </a:p>
          <a:p>
            <a:pPr marL="355600" marR="6985" indent="-342900" algn="just">
              <a:lnSpc>
                <a:spcPct val="100000"/>
              </a:lnSpc>
              <a:spcBef>
                <a:spcPts val="680"/>
              </a:spcBef>
              <a:buFont typeface="Wingdings"/>
              <a:buChar char=""/>
              <a:tabLst>
                <a:tab pos="355600" algn="l"/>
              </a:tabLst>
            </a:pPr>
            <a:r>
              <a:rPr sz="2800" spc="-5" dirty="0">
                <a:latin typeface="Times New Roman"/>
                <a:cs typeface="Times New Roman"/>
              </a:rPr>
              <a:t>In 1950 </a:t>
            </a:r>
            <a:r>
              <a:rPr sz="2800" spc="-20" dirty="0">
                <a:latin typeface="Times New Roman"/>
                <a:cs typeface="Times New Roman"/>
              </a:rPr>
              <a:t>Turing </a:t>
            </a:r>
            <a:r>
              <a:rPr sz="2800" spc="-5" dirty="0">
                <a:latin typeface="Times New Roman"/>
                <a:cs typeface="Times New Roman"/>
              </a:rPr>
              <a:t>wrote </a:t>
            </a:r>
            <a:r>
              <a:rPr sz="2800" spc="-10" dirty="0">
                <a:latin typeface="Times New Roman"/>
                <a:cs typeface="Times New Roman"/>
              </a:rPr>
              <a:t>an </a:t>
            </a:r>
            <a:r>
              <a:rPr sz="2800" spc="-5" dirty="0">
                <a:latin typeface="Times New Roman"/>
                <a:cs typeface="Times New Roman"/>
              </a:rPr>
              <a:t>article </a:t>
            </a:r>
            <a:r>
              <a:rPr sz="2800" spc="-10" dirty="0">
                <a:latin typeface="Times New Roman"/>
                <a:cs typeface="Times New Roman"/>
              </a:rPr>
              <a:t>on </a:t>
            </a:r>
            <a:r>
              <a:rPr sz="2800" spc="-5" dirty="0">
                <a:latin typeface="Times New Roman"/>
                <a:cs typeface="Times New Roman"/>
              </a:rPr>
              <a:t>“Computing Machinery </a:t>
            </a:r>
            <a:r>
              <a:rPr sz="2800" spc="-15" dirty="0">
                <a:latin typeface="Times New Roman"/>
                <a:cs typeface="Times New Roman"/>
              </a:rPr>
              <a:t>and  </a:t>
            </a:r>
            <a:r>
              <a:rPr sz="2800" spc="-5" dirty="0">
                <a:latin typeface="Times New Roman"/>
                <a:cs typeface="Times New Roman"/>
              </a:rPr>
              <a:t>Intelligence” which articulated a complete </a:t>
            </a:r>
            <a:r>
              <a:rPr sz="2800" dirty="0">
                <a:latin typeface="Times New Roman"/>
                <a:cs typeface="Times New Roman"/>
              </a:rPr>
              <a:t>vision of</a:t>
            </a:r>
            <a:r>
              <a:rPr sz="2800" spc="-210" dirty="0">
                <a:latin typeface="Times New Roman"/>
                <a:cs typeface="Times New Roman"/>
              </a:rPr>
              <a:t> </a:t>
            </a:r>
            <a:r>
              <a:rPr sz="2800" spc="-5" dirty="0">
                <a:latin typeface="Times New Roman"/>
                <a:cs typeface="Times New Roman"/>
              </a:rPr>
              <a:t>AI.</a:t>
            </a:r>
            <a:endParaRPr sz="2800">
              <a:latin typeface="Times New Roman"/>
              <a:cs typeface="Times New Roman"/>
            </a:endParaRPr>
          </a:p>
          <a:p>
            <a:pPr marL="355600" marR="5080" indent="-342900" algn="just">
              <a:lnSpc>
                <a:spcPct val="99600"/>
              </a:lnSpc>
              <a:spcBef>
                <a:spcPts val="685"/>
              </a:spcBef>
              <a:buFont typeface="Wingdings"/>
              <a:buChar char=""/>
              <a:tabLst>
                <a:tab pos="355600" algn="l"/>
              </a:tabLst>
            </a:pPr>
            <a:r>
              <a:rPr sz="2800" spc="-35" dirty="0">
                <a:latin typeface="Times New Roman"/>
                <a:cs typeface="Times New Roman"/>
              </a:rPr>
              <a:t>Turing’s </a:t>
            </a:r>
            <a:r>
              <a:rPr sz="2800" spc="-5" dirty="0">
                <a:latin typeface="Times New Roman"/>
                <a:cs typeface="Times New Roman"/>
              </a:rPr>
              <a:t>paper talked </a:t>
            </a:r>
            <a:r>
              <a:rPr sz="2800" dirty="0">
                <a:latin typeface="Times New Roman"/>
                <a:cs typeface="Times New Roman"/>
              </a:rPr>
              <a:t>of </a:t>
            </a:r>
            <a:r>
              <a:rPr sz="2800" spc="-10" dirty="0">
                <a:latin typeface="Times New Roman"/>
                <a:cs typeface="Times New Roman"/>
              </a:rPr>
              <a:t>many </a:t>
            </a:r>
            <a:r>
              <a:rPr sz="2800" spc="-5" dirty="0">
                <a:latin typeface="Times New Roman"/>
                <a:cs typeface="Times New Roman"/>
              </a:rPr>
              <a:t>things, </a:t>
            </a:r>
            <a:r>
              <a:rPr sz="2800" dirty="0">
                <a:latin typeface="Times New Roman"/>
                <a:cs typeface="Times New Roman"/>
              </a:rPr>
              <a:t>of </a:t>
            </a:r>
            <a:r>
              <a:rPr sz="2800" spc="-5" dirty="0">
                <a:latin typeface="Times New Roman"/>
                <a:cs typeface="Times New Roman"/>
              </a:rPr>
              <a:t>solving problems </a:t>
            </a:r>
            <a:r>
              <a:rPr sz="2800" dirty="0">
                <a:latin typeface="Times New Roman"/>
                <a:cs typeface="Times New Roman"/>
              </a:rPr>
              <a:t>by </a:t>
            </a:r>
            <a:r>
              <a:rPr sz="2800" spc="-5" dirty="0">
                <a:latin typeface="Times New Roman"/>
                <a:cs typeface="Times New Roman"/>
              </a:rPr>
              <a:t>searching  </a:t>
            </a:r>
            <a:r>
              <a:rPr sz="2800" dirty="0">
                <a:latin typeface="Times New Roman"/>
                <a:cs typeface="Times New Roman"/>
              </a:rPr>
              <a:t>through </a:t>
            </a:r>
            <a:r>
              <a:rPr sz="2800" spc="-5" dirty="0">
                <a:latin typeface="Times New Roman"/>
                <a:cs typeface="Times New Roman"/>
              </a:rPr>
              <a:t>the space </a:t>
            </a:r>
            <a:r>
              <a:rPr sz="2800" dirty="0">
                <a:latin typeface="Times New Roman"/>
                <a:cs typeface="Times New Roman"/>
              </a:rPr>
              <a:t>of </a:t>
            </a:r>
            <a:r>
              <a:rPr sz="2800" spc="-5" dirty="0">
                <a:latin typeface="Times New Roman"/>
                <a:cs typeface="Times New Roman"/>
              </a:rPr>
              <a:t>possible solutions, guided </a:t>
            </a:r>
            <a:r>
              <a:rPr sz="2800" dirty="0">
                <a:latin typeface="Times New Roman"/>
                <a:cs typeface="Times New Roman"/>
              </a:rPr>
              <a:t>by </a:t>
            </a:r>
            <a:r>
              <a:rPr sz="2800" spc="-5" dirty="0">
                <a:latin typeface="Times New Roman"/>
                <a:cs typeface="Times New Roman"/>
              </a:rPr>
              <a:t>heuristics. </a:t>
            </a:r>
            <a:r>
              <a:rPr sz="2800" spc="-10" dirty="0">
                <a:latin typeface="Times New Roman"/>
                <a:cs typeface="Times New Roman"/>
              </a:rPr>
              <a:t>He  </a:t>
            </a:r>
            <a:r>
              <a:rPr sz="2800" spc="-5" dirty="0">
                <a:latin typeface="Times New Roman"/>
                <a:cs typeface="Times New Roman"/>
              </a:rPr>
              <a:t>illustrated </a:t>
            </a:r>
            <a:r>
              <a:rPr sz="2800" dirty="0">
                <a:latin typeface="Times New Roman"/>
                <a:cs typeface="Times New Roman"/>
              </a:rPr>
              <a:t>his </a:t>
            </a:r>
            <a:r>
              <a:rPr sz="2800" spc="-5" dirty="0">
                <a:latin typeface="Times New Roman"/>
                <a:cs typeface="Times New Roman"/>
              </a:rPr>
              <a:t>ideas </a:t>
            </a:r>
            <a:r>
              <a:rPr sz="2800" dirty="0">
                <a:latin typeface="Times New Roman"/>
                <a:cs typeface="Times New Roman"/>
              </a:rPr>
              <a:t>on </a:t>
            </a:r>
            <a:r>
              <a:rPr sz="2800" spc="-10" dirty="0">
                <a:latin typeface="Times New Roman"/>
                <a:cs typeface="Times New Roman"/>
              </a:rPr>
              <a:t>machine </a:t>
            </a:r>
            <a:r>
              <a:rPr sz="2800" spc="-5" dirty="0">
                <a:latin typeface="Times New Roman"/>
                <a:cs typeface="Times New Roman"/>
              </a:rPr>
              <a:t>intelligence </a:t>
            </a:r>
            <a:r>
              <a:rPr sz="2800" dirty="0">
                <a:latin typeface="Times New Roman"/>
                <a:cs typeface="Times New Roman"/>
              </a:rPr>
              <a:t>by </a:t>
            </a:r>
            <a:r>
              <a:rPr sz="2800" spc="-5" dirty="0">
                <a:latin typeface="Times New Roman"/>
                <a:cs typeface="Times New Roman"/>
              </a:rPr>
              <a:t>reference to chess. </a:t>
            </a:r>
            <a:r>
              <a:rPr sz="2800" dirty="0">
                <a:latin typeface="Times New Roman"/>
                <a:cs typeface="Times New Roman"/>
              </a:rPr>
              <a:t>He  </a:t>
            </a:r>
            <a:r>
              <a:rPr sz="2800" spc="-5" dirty="0">
                <a:latin typeface="Times New Roman"/>
                <a:cs typeface="Times New Roman"/>
              </a:rPr>
              <a:t>even propounded the possibility of letting the machine alter its</a:t>
            </a:r>
            <a:r>
              <a:rPr sz="2800" spc="555" dirty="0">
                <a:latin typeface="Times New Roman"/>
                <a:cs typeface="Times New Roman"/>
              </a:rPr>
              <a:t> </a:t>
            </a:r>
            <a:r>
              <a:rPr sz="2800" dirty="0">
                <a:latin typeface="Times New Roman"/>
                <a:cs typeface="Times New Roman"/>
              </a:rPr>
              <a:t>own  instructions </a:t>
            </a:r>
            <a:r>
              <a:rPr sz="2800" spc="-5" dirty="0">
                <a:latin typeface="Times New Roman"/>
                <a:cs typeface="Times New Roman"/>
              </a:rPr>
              <a:t>so that </a:t>
            </a:r>
            <a:r>
              <a:rPr sz="2800" spc="-10" dirty="0">
                <a:latin typeface="Times New Roman"/>
                <a:cs typeface="Times New Roman"/>
              </a:rPr>
              <a:t>machines can </a:t>
            </a:r>
            <a:r>
              <a:rPr sz="2800" spc="-5" dirty="0">
                <a:latin typeface="Times New Roman"/>
                <a:cs typeface="Times New Roman"/>
              </a:rPr>
              <a:t>learn from</a:t>
            </a:r>
            <a:r>
              <a:rPr sz="2800" dirty="0">
                <a:latin typeface="Times New Roman"/>
                <a:cs typeface="Times New Roman"/>
              </a:rPr>
              <a:t> </a:t>
            </a:r>
            <a:r>
              <a:rPr sz="2800" spc="-5" dirty="0">
                <a:latin typeface="Times New Roman"/>
                <a:cs typeface="Times New Roman"/>
              </a:rPr>
              <a:t>experience.</a:t>
            </a:r>
            <a:endParaRPr sz="2800">
              <a:latin typeface="Times New Roman"/>
              <a:cs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73723" y="6484620"/>
            <a:ext cx="3106420" cy="0"/>
          </a:xfrm>
          <a:custGeom>
            <a:avLst/>
            <a:gdLst/>
            <a:ahLst/>
            <a:cxnLst/>
            <a:rect l="l" t="t" r="r" b="b"/>
            <a:pathLst>
              <a:path w="3106420">
                <a:moveTo>
                  <a:pt x="0" y="0"/>
                </a:moveTo>
                <a:lnTo>
                  <a:pt x="3105912" y="0"/>
                </a:lnTo>
              </a:path>
            </a:pathLst>
          </a:custGeom>
          <a:ln w="48768">
            <a:solidFill>
              <a:srgbClr val="8EB4E2"/>
            </a:solidFill>
          </a:ln>
        </p:spPr>
        <p:txBody>
          <a:bodyPr wrap="square" lIns="0" tIns="0" rIns="0" bIns="0" rtlCol="0"/>
          <a:lstStyle/>
          <a:p>
            <a:endParaRPr/>
          </a:p>
        </p:txBody>
      </p:sp>
      <p:sp>
        <p:nvSpPr>
          <p:cNvPr id="3" name="object 3"/>
          <p:cNvSpPr/>
          <p:nvPr/>
        </p:nvSpPr>
        <p:spPr>
          <a:xfrm>
            <a:off x="9209531" y="6483096"/>
            <a:ext cx="2982595" cy="0"/>
          </a:xfrm>
          <a:custGeom>
            <a:avLst/>
            <a:gdLst/>
            <a:ahLst/>
            <a:cxnLst/>
            <a:rect l="l" t="t" r="r" b="b"/>
            <a:pathLst>
              <a:path w="2982595">
                <a:moveTo>
                  <a:pt x="0" y="0"/>
                </a:moveTo>
                <a:lnTo>
                  <a:pt x="2982468" y="0"/>
                </a:lnTo>
              </a:path>
            </a:pathLst>
          </a:custGeom>
          <a:ln w="45720">
            <a:solidFill>
              <a:srgbClr val="FF0000"/>
            </a:solidFill>
          </a:ln>
        </p:spPr>
        <p:txBody>
          <a:bodyPr wrap="square" lIns="0" tIns="0" rIns="0" bIns="0" rtlCol="0"/>
          <a:lstStyle/>
          <a:p>
            <a:endParaRPr/>
          </a:p>
        </p:txBody>
      </p:sp>
      <p:sp>
        <p:nvSpPr>
          <p:cNvPr id="4" name="object 4"/>
          <p:cNvSpPr/>
          <p:nvPr/>
        </p:nvSpPr>
        <p:spPr>
          <a:xfrm>
            <a:off x="2779776" y="6484620"/>
            <a:ext cx="3439795" cy="0"/>
          </a:xfrm>
          <a:custGeom>
            <a:avLst/>
            <a:gdLst/>
            <a:ahLst/>
            <a:cxnLst/>
            <a:rect l="l" t="t" r="r" b="b"/>
            <a:pathLst>
              <a:path w="3439795">
                <a:moveTo>
                  <a:pt x="0" y="0"/>
                </a:moveTo>
                <a:lnTo>
                  <a:pt x="3439667" y="0"/>
                </a:lnTo>
              </a:path>
            </a:pathLst>
          </a:custGeom>
          <a:ln w="48768">
            <a:solidFill>
              <a:srgbClr val="FFCE00"/>
            </a:solidFill>
          </a:ln>
        </p:spPr>
        <p:txBody>
          <a:bodyPr wrap="square" lIns="0" tIns="0" rIns="0" bIns="0" rtlCol="0"/>
          <a:lstStyle/>
          <a:p>
            <a:endParaRPr/>
          </a:p>
        </p:txBody>
      </p:sp>
      <p:sp>
        <p:nvSpPr>
          <p:cNvPr id="5" name="object 5"/>
          <p:cNvSpPr/>
          <p:nvPr/>
        </p:nvSpPr>
        <p:spPr>
          <a:xfrm>
            <a:off x="0" y="0"/>
            <a:ext cx="9400540" cy="1126490"/>
          </a:xfrm>
          <a:custGeom>
            <a:avLst/>
            <a:gdLst/>
            <a:ahLst/>
            <a:cxnLst/>
            <a:rect l="l" t="t" r="r" b="b"/>
            <a:pathLst>
              <a:path w="9400540" h="1126490">
                <a:moveTo>
                  <a:pt x="0" y="1126236"/>
                </a:moveTo>
                <a:lnTo>
                  <a:pt x="9400032" y="1126236"/>
                </a:lnTo>
                <a:lnTo>
                  <a:pt x="9400032" y="0"/>
                </a:lnTo>
                <a:lnTo>
                  <a:pt x="0" y="0"/>
                </a:lnTo>
                <a:lnTo>
                  <a:pt x="0" y="1126236"/>
                </a:lnTo>
                <a:close/>
              </a:path>
            </a:pathLst>
          </a:custGeom>
          <a:solidFill>
            <a:srgbClr val="FFFF00"/>
          </a:solidFill>
        </p:spPr>
        <p:txBody>
          <a:bodyPr wrap="square" lIns="0" tIns="0" rIns="0" bIns="0" rtlCol="0"/>
          <a:lstStyle/>
          <a:p>
            <a:endParaRPr/>
          </a:p>
        </p:txBody>
      </p:sp>
      <p:sp>
        <p:nvSpPr>
          <p:cNvPr id="6" name="object 6"/>
          <p:cNvSpPr/>
          <p:nvPr/>
        </p:nvSpPr>
        <p:spPr>
          <a:xfrm>
            <a:off x="3381755" y="1149858"/>
            <a:ext cx="3106420" cy="0"/>
          </a:xfrm>
          <a:custGeom>
            <a:avLst/>
            <a:gdLst/>
            <a:ahLst/>
            <a:cxnLst/>
            <a:rect l="l" t="t" r="r" b="b"/>
            <a:pathLst>
              <a:path w="3106420">
                <a:moveTo>
                  <a:pt x="0" y="0"/>
                </a:moveTo>
                <a:lnTo>
                  <a:pt x="3105912" y="0"/>
                </a:lnTo>
              </a:path>
            </a:pathLst>
          </a:custGeom>
          <a:ln w="47244">
            <a:solidFill>
              <a:srgbClr val="8EB4E2"/>
            </a:solidFill>
          </a:ln>
        </p:spPr>
        <p:txBody>
          <a:bodyPr wrap="square" lIns="0" tIns="0" rIns="0" bIns="0" rtlCol="0"/>
          <a:lstStyle/>
          <a:p>
            <a:endParaRPr/>
          </a:p>
        </p:txBody>
      </p:sp>
      <p:sp>
        <p:nvSpPr>
          <p:cNvPr id="7" name="object 7"/>
          <p:cNvSpPr/>
          <p:nvPr/>
        </p:nvSpPr>
        <p:spPr>
          <a:xfrm>
            <a:off x="6420611" y="1148333"/>
            <a:ext cx="2979420" cy="0"/>
          </a:xfrm>
          <a:custGeom>
            <a:avLst/>
            <a:gdLst/>
            <a:ahLst/>
            <a:cxnLst/>
            <a:rect l="l" t="t" r="r" b="b"/>
            <a:pathLst>
              <a:path w="2979420">
                <a:moveTo>
                  <a:pt x="0" y="0"/>
                </a:moveTo>
                <a:lnTo>
                  <a:pt x="2979419" y="0"/>
                </a:lnTo>
              </a:path>
            </a:pathLst>
          </a:custGeom>
          <a:ln w="44196">
            <a:solidFill>
              <a:srgbClr val="FF0000"/>
            </a:solidFill>
          </a:ln>
        </p:spPr>
        <p:txBody>
          <a:bodyPr wrap="square" lIns="0" tIns="0" rIns="0" bIns="0" rtlCol="0"/>
          <a:lstStyle/>
          <a:p>
            <a:endParaRPr/>
          </a:p>
        </p:txBody>
      </p:sp>
      <p:sp>
        <p:nvSpPr>
          <p:cNvPr id="8" name="object 8"/>
          <p:cNvSpPr/>
          <p:nvPr/>
        </p:nvSpPr>
        <p:spPr>
          <a:xfrm>
            <a:off x="0" y="1149858"/>
            <a:ext cx="3429000" cy="0"/>
          </a:xfrm>
          <a:custGeom>
            <a:avLst/>
            <a:gdLst/>
            <a:ahLst/>
            <a:cxnLst/>
            <a:rect l="l" t="t" r="r" b="b"/>
            <a:pathLst>
              <a:path w="3429000">
                <a:moveTo>
                  <a:pt x="0" y="0"/>
                </a:moveTo>
                <a:lnTo>
                  <a:pt x="3429000" y="0"/>
                </a:lnTo>
              </a:path>
            </a:pathLst>
          </a:custGeom>
          <a:ln w="47244">
            <a:solidFill>
              <a:srgbClr val="FFCE00"/>
            </a:solidFill>
          </a:ln>
        </p:spPr>
        <p:txBody>
          <a:bodyPr wrap="square" lIns="0" tIns="0" rIns="0" bIns="0" rtlCol="0"/>
          <a:lstStyle/>
          <a:p>
            <a:endParaRPr/>
          </a:p>
        </p:txBody>
      </p:sp>
      <p:sp>
        <p:nvSpPr>
          <p:cNvPr id="9" name="object 9"/>
          <p:cNvSpPr txBox="1"/>
          <p:nvPr/>
        </p:nvSpPr>
        <p:spPr>
          <a:xfrm>
            <a:off x="9774428" y="595630"/>
            <a:ext cx="1678305" cy="617855"/>
          </a:xfrm>
          <a:prstGeom prst="rect">
            <a:avLst/>
          </a:prstGeom>
        </p:spPr>
        <p:txBody>
          <a:bodyPr vert="horz" wrap="square" lIns="0" tIns="13335" rIns="0" bIns="0" rtlCol="0">
            <a:spAutoFit/>
          </a:bodyPr>
          <a:lstStyle/>
          <a:p>
            <a:pPr marL="12700">
              <a:lnSpc>
                <a:spcPts val="3050"/>
              </a:lnSpc>
              <a:spcBef>
                <a:spcPts val="105"/>
              </a:spcBef>
            </a:pPr>
            <a:r>
              <a:rPr sz="2600" b="1" dirty="0">
                <a:solidFill>
                  <a:srgbClr val="000099"/>
                </a:solidFill>
                <a:latin typeface="Arial"/>
                <a:cs typeface="Arial"/>
              </a:rPr>
              <a:t>BITS</a:t>
            </a:r>
            <a:r>
              <a:rPr sz="2600" b="1" spc="-85" dirty="0">
                <a:solidFill>
                  <a:srgbClr val="000099"/>
                </a:solidFill>
                <a:latin typeface="Arial"/>
                <a:cs typeface="Arial"/>
              </a:rPr>
              <a:t> </a:t>
            </a:r>
            <a:r>
              <a:rPr sz="2600" dirty="0">
                <a:solidFill>
                  <a:srgbClr val="000099"/>
                </a:solidFill>
                <a:latin typeface="Arial"/>
                <a:cs typeface="Arial"/>
              </a:rPr>
              <a:t>Pilani</a:t>
            </a:r>
            <a:endParaRPr sz="2600">
              <a:latin typeface="Arial"/>
              <a:cs typeface="Arial"/>
            </a:endParaRPr>
          </a:p>
          <a:p>
            <a:pPr marL="13970">
              <a:lnSpc>
                <a:spcPts val="1610"/>
              </a:lnSpc>
            </a:pPr>
            <a:r>
              <a:rPr sz="1400" dirty="0">
                <a:solidFill>
                  <a:srgbClr val="000099"/>
                </a:solidFill>
                <a:latin typeface="Arial"/>
                <a:cs typeface="Arial"/>
              </a:rPr>
              <a:t>Pilani</a:t>
            </a:r>
            <a:r>
              <a:rPr sz="1400" spc="-20" dirty="0">
                <a:solidFill>
                  <a:srgbClr val="000099"/>
                </a:solidFill>
                <a:latin typeface="Arial"/>
                <a:cs typeface="Arial"/>
              </a:rPr>
              <a:t> </a:t>
            </a:r>
            <a:r>
              <a:rPr sz="1400" dirty="0">
                <a:solidFill>
                  <a:srgbClr val="000099"/>
                </a:solidFill>
                <a:latin typeface="Arial"/>
                <a:cs typeface="Arial"/>
              </a:rPr>
              <a:t>Campus</a:t>
            </a:r>
            <a:endParaRPr sz="1400">
              <a:latin typeface="Arial"/>
              <a:cs typeface="Arial"/>
            </a:endParaRPr>
          </a:p>
        </p:txBody>
      </p:sp>
      <p:sp>
        <p:nvSpPr>
          <p:cNvPr id="10" name="object 10"/>
          <p:cNvSpPr txBox="1">
            <a:spLocks noGrp="1"/>
          </p:cNvSpPr>
          <p:nvPr>
            <p:ph type="title"/>
          </p:nvPr>
        </p:nvSpPr>
        <p:spPr>
          <a:xfrm>
            <a:off x="5001005" y="659384"/>
            <a:ext cx="2190750"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001F5F"/>
                </a:solidFill>
                <a:latin typeface="Palatino Linotype"/>
                <a:cs typeface="Palatino Linotype"/>
              </a:rPr>
              <a:t>AI</a:t>
            </a:r>
            <a:r>
              <a:rPr sz="3600" spc="-90" dirty="0">
                <a:solidFill>
                  <a:srgbClr val="001F5F"/>
                </a:solidFill>
                <a:latin typeface="Palatino Linotype"/>
                <a:cs typeface="Palatino Linotype"/>
              </a:rPr>
              <a:t> </a:t>
            </a:r>
            <a:r>
              <a:rPr sz="3600" spc="-5" dirty="0">
                <a:solidFill>
                  <a:srgbClr val="001F5F"/>
                </a:solidFill>
                <a:latin typeface="Palatino Linotype"/>
                <a:cs typeface="Palatino Linotype"/>
              </a:rPr>
              <a:t>History</a:t>
            </a:r>
            <a:endParaRPr sz="3600">
              <a:latin typeface="Palatino Linotype"/>
              <a:cs typeface="Palatino Linotype"/>
            </a:endParaRPr>
          </a:p>
        </p:txBody>
      </p:sp>
      <p:sp>
        <p:nvSpPr>
          <p:cNvPr id="11" name="object 11"/>
          <p:cNvSpPr txBox="1"/>
          <p:nvPr/>
        </p:nvSpPr>
        <p:spPr>
          <a:xfrm>
            <a:off x="916939" y="1609471"/>
            <a:ext cx="9549130" cy="1732280"/>
          </a:xfrm>
          <a:prstGeom prst="rect">
            <a:avLst/>
          </a:prstGeom>
        </p:spPr>
        <p:txBody>
          <a:bodyPr vert="horz" wrap="square" lIns="0" tIns="12065" rIns="0" bIns="0" rtlCol="0">
            <a:spAutoFit/>
          </a:bodyPr>
          <a:lstStyle/>
          <a:p>
            <a:pPr marL="355600" marR="556260" indent="-343535">
              <a:lnSpc>
                <a:spcPct val="100000"/>
              </a:lnSpc>
              <a:spcBef>
                <a:spcPts val="95"/>
              </a:spcBef>
              <a:buFont typeface="Wingdings"/>
              <a:buChar char=""/>
              <a:tabLst>
                <a:tab pos="356235" algn="l"/>
              </a:tabLst>
            </a:pPr>
            <a:r>
              <a:rPr sz="2800" spc="-5" dirty="0">
                <a:latin typeface="Times New Roman"/>
                <a:cs typeface="Times New Roman"/>
              </a:rPr>
              <a:t>In 1956 a famous conference took place in Dartmouth. The  conference </a:t>
            </a:r>
            <a:r>
              <a:rPr sz="2800" dirty="0">
                <a:latin typeface="Times New Roman"/>
                <a:cs typeface="Times New Roman"/>
              </a:rPr>
              <a:t>brought </a:t>
            </a:r>
            <a:r>
              <a:rPr sz="2800" spc="-5" dirty="0">
                <a:latin typeface="Times New Roman"/>
                <a:cs typeface="Times New Roman"/>
              </a:rPr>
              <a:t>together </a:t>
            </a:r>
            <a:r>
              <a:rPr sz="2800" dirty="0">
                <a:latin typeface="Times New Roman"/>
                <a:cs typeface="Times New Roman"/>
              </a:rPr>
              <a:t>the founding </a:t>
            </a:r>
            <a:r>
              <a:rPr sz="2800" spc="-5" dirty="0">
                <a:latin typeface="Times New Roman"/>
                <a:cs typeface="Times New Roman"/>
              </a:rPr>
              <a:t>fathers of</a:t>
            </a:r>
            <a:r>
              <a:rPr sz="2800" spc="-30" dirty="0">
                <a:latin typeface="Times New Roman"/>
                <a:cs typeface="Times New Roman"/>
              </a:rPr>
              <a:t> </a:t>
            </a:r>
            <a:r>
              <a:rPr sz="2800" spc="-5" dirty="0">
                <a:latin typeface="Times New Roman"/>
                <a:cs typeface="Times New Roman"/>
              </a:rPr>
              <a:t>artificial</a:t>
            </a:r>
            <a:endParaRPr sz="2800">
              <a:latin typeface="Times New Roman"/>
              <a:cs typeface="Times New Roman"/>
            </a:endParaRPr>
          </a:p>
          <a:p>
            <a:pPr marL="355600" marR="5080">
              <a:lnSpc>
                <a:spcPct val="100000"/>
              </a:lnSpc>
            </a:pPr>
            <a:r>
              <a:rPr sz="2800" spc="-5" dirty="0">
                <a:latin typeface="Times New Roman"/>
                <a:cs typeface="Times New Roman"/>
              </a:rPr>
              <a:t>intelligence </a:t>
            </a:r>
            <a:r>
              <a:rPr sz="2800" dirty="0">
                <a:latin typeface="Times New Roman"/>
                <a:cs typeface="Times New Roman"/>
              </a:rPr>
              <a:t>for </a:t>
            </a:r>
            <a:r>
              <a:rPr sz="2800" spc="-5" dirty="0">
                <a:latin typeface="Times New Roman"/>
                <a:cs typeface="Times New Roman"/>
              </a:rPr>
              <a:t>the </a:t>
            </a:r>
            <a:r>
              <a:rPr sz="2800" dirty="0">
                <a:latin typeface="Times New Roman"/>
                <a:cs typeface="Times New Roman"/>
              </a:rPr>
              <a:t>first </a:t>
            </a:r>
            <a:r>
              <a:rPr sz="2800" spc="-5" dirty="0">
                <a:latin typeface="Times New Roman"/>
                <a:cs typeface="Times New Roman"/>
              </a:rPr>
              <a:t>time. In this meeting the term “Artificial  Intelligence” </a:t>
            </a:r>
            <a:r>
              <a:rPr sz="2800" spc="-10" dirty="0">
                <a:latin typeface="Times New Roman"/>
                <a:cs typeface="Times New Roman"/>
              </a:rPr>
              <a:t>was</a:t>
            </a:r>
            <a:r>
              <a:rPr sz="2800" spc="-40" dirty="0">
                <a:latin typeface="Times New Roman"/>
                <a:cs typeface="Times New Roman"/>
              </a:rPr>
              <a:t> </a:t>
            </a:r>
            <a:r>
              <a:rPr sz="2800" spc="-5" dirty="0">
                <a:latin typeface="Times New Roman"/>
                <a:cs typeface="Times New Roman"/>
              </a:rPr>
              <a:t>adopted.</a:t>
            </a:r>
            <a:endParaRPr sz="2800">
              <a:latin typeface="Times New Roman"/>
              <a:cs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73723" y="6484620"/>
            <a:ext cx="3106420" cy="0"/>
          </a:xfrm>
          <a:custGeom>
            <a:avLst/>
            <a:gdLst/>
            <a:ahLst/>
            <a:cxnLst/>
            <a:rect l="l" t="t" r="r" b="b"/>
            <a:pathLst>
              <a:path w="3106420">
                <a:moveTo>
                  <a:pt x="0" y="0"/>
                </a:moveTo>
                <a:lnTo>
                  <a:pt x="3105912" y="0"/>
                </a:lnTo>
              </a:path>
            </a:pathLst>
          </a:custGeom>
          <a:ln w="48768">
            <a:solidFill>
              <a:srgbClr val="8EB4E2"/>
            </a:solidFill>
          </a:ln>
        </p:spPr>
        <p:txBody>
          <a:bodyPr wrap="square" lIns="0" tIns="0" rIns="0" bIns="0" rtlCol="0"/>
          <a:lstStyle/>
          <a:p>
            <a:endParaRPr/>
          </a:p>
        </p:txBody>
      </p:sp>
      <p:sp>
        <p:nvSpPr>
          <p:cNvPr id="3" name="object 3"/>
          <p:cNvSpPr/>
          <p:nvPr/>
        </p:nvSpPr>
        <p:spPr>
          <a:xfrm>
            <a:off x="9209531" y="6483096"/>
            <a:ext cx="2982595" cy="0"/>
          </a:xfrm>
          <a:custGeom>
            <a:avLst/>
            <a:gdLst/>
            <a:ahLst/>
            <a:cxnLst/>
            <a:rect l="l" t="t" r="r" b="b"/>
            <a:pathLst>
              <a:path w="2982595">
                <a:moveTo>
                  <a:pt x="0" y="0"/>
                </a:moveTo>
                <a:lnTo>
                  <a:pt x="2982468" y="0"/>
                </a:lnTo>
              </a:path>
            </a:pathLst>
          </a:custGeom>
          <a:ln w="45720">
            <a:solidFill>
              <a:srgbClr val="FF0000"/>
            </a:solidFill>
          </a:ln>
        </p:spPr>
        <p:txBody>
          <a:bodyPr wrap="square" lIns="0" tIns="0" rIns="0" bIns="0" rtlCol="0"/>
          <a:lstStyle/>
          <a:p>
            <a:endParaRPr/>
          </a:p>
        </p:txBody>
      </p:sp>
      <p:sp>
        <p:nvSpPr>
          <p:cNvPr id="4" name="object 4"/>
          <p:cNvSpPr/>
          <p:nvPr/>
        </p:nvSpPr>
        <p:spPr>
          <a:xfrm>
            <a:off x="2779776" y="6484620"/>
            <a:ext cx="3439795" cy="0"/>
          </a:xfrm>
          <a:custGeom>
            <a:avLst/>
            <a:gdLst/>
            <a:ahLst/>
            <a:cxnLst/>
            <a:rect l="l" t="t" r="r" b="b"/>
            <a:pathLst>
              <a:path w="3439795">
                <a:moveTo>
                  <a:pt x="0" y="0"/>
                </a:moveTo>
                <a:lnTo>
                  <a:pt x="3439667" y="0"/>
                </a:lnTo>
              </a:path>
            </a:pathLst>
          </a:custGeom>
          <a:ln w="48768">
            <a:solidFill>
              <a:srgbClr val="FFCE00"/>
            </a:solidFill>
          </a:ln>
        </p:spPr>
        <p:txBody>
          <a:bodyPr wrap="square" lIns="0" tIns="0" rIns="0" bIns="0" rtlCol="0"/>
          <a:lstStyle/>
          <a:p>
            <a:endParaRPr/>
          </a:p>
        </p:txBody>
      </p:sp>
      <p:sp>
        <p:nvSpPr>
          <p:cNvPr id="5" name="object 5"/>
          <p:cNvSpPr/>
          <p:nvPr/>
        </p:nvSpPr>
        <p:spPr>
          <a:xfrm>
            <a:off x="0" y="0"/>
            <a:ext cx="9400540" cy="1126490"/>
          </a:xfrm>
          <a:custGeom>
            <a:avLst/>
            <a:gdLst/>
            <a:ahLst/>
            <a:cxnLst/>
            <a:rect l="l" t="t" r="r" b="b"/>
            <a:pathLst>
              <a:path w="9400540" h="1126490">
                <a:moveTo>
                  <a:pt x="0" y="1126236"/>
                </a:moveTo>
                <a:lnTo>
                  <a:pt x="9400032" y="1126236"/>
                </a:lnTo>
                <a:lnTo>
                  <a:pt x="9400032" y="0"/>
                </a:lnTo>
                <a:lnTo>
                  <a:pt x="0" y="0"/>
                </a:lnTo>
                <a:lnTo>
                  <a:pt x="0" y="1126236"/>
                </a:lnTo>
                <a:close/>
              </a:path>
            </a:pathLst>
          </a:custGeom>
          <a:solidFill>
            <a:srgbClr val="FFFF00"/>
          </a:solidFill>
        </p:spPr>
        <p:txBody>
          <a:bodyPr wrap="square" lIns="0" tIns="0" rIns="0" bIns="0" rtlCol="0"/>
          <a:lstStyle/>
          <a:p>
            <a:endParaRPr/>
          </a:p>
        </p:txBody>
      </p:sp>
      <p:sp>
        <p:nvSpPr>
          <p:cNvPr id="6" name="object 6"/>
          <p:cNvSpPr/>
          <p:nvPr/>
        </p:nvSpPr>
        <p:spPr>
          <a:xfrm>
            <a:off x="3381755" y="1149858"/>
            <a:ext cx="3106420" cy="0"/>
          </a:xfrm>
          <a:custGeom>
            <a:avLst/>
            <a:gdLst/>
            <a:ahLst/>
            <a:cxnLst/>
            <a:rect l="l" t="t" r="r" b="b"/>
            <a:pathLst>
              <a:path w="3106420">
                <a:moveTo>
                  <a:pt x="0" y="0"/>
                </a:moveTo>
                <a:lnTo>
                  <a:pt x="3105912" y="0"/>
                </a:lnTo>
              </a:path>
            </a:pathLst>
          </a:custGeom>
          <a:ln w="47244">
            <a:solidFill>
              <a:srgbClr val="8EB4E2"/>
            </a:solidFill>
          </a:ln>
        </p:spPr>
        <p:txBody>
          <a:bodyPr wrap="square" lIns="0" tIns="0" rIns="0" bIns="0" rtlCol="0"/>
          <a:lstStyle/>
          <a:p>
            <a:endParaRPr/>
          </a:p>
        </p:txBody>
      </p:sp>
      <p:sp>
        <p:nvSpPr>
          <p:cNvPr id="7" name="object 7"/>
          <p:cNvSpPr/>
          <p:nvPr/>
        </p:nvSpPr>
        <p:spPr>
          <a:xfrm>
            <a:off x="6420611" y="1148333"/>
            <a:ext cx="2979420" cy="0"/>
          </a:xfrm>
          <a:custGeom>
            <a:avLst/>
            <a:gdLst/>
            <a:ahLst/>
            <a:cxnLst/>
            <a:rect l="l" t="t" r="r" b="b"/>
            <a:pathLst>
              <a:path w="2979420">
                <a:moveTo>
                  <a:pt x="0" y="0"/>
                </a:moveTo>
                <a:lnTo>
                  <a:pt x="2979419" y="0"/>
                </a:lnTo>
              </a:path>
            </a:pathLst>
          </a:custGeom>
          <a:ln w="44196">
            <a:solidFill>
              <a:srgbClr val="FF0000"/>
            </a:solidFill>
          </a:ln>
        </p:spPr>
        <p:txBody>
          <a:bodyPr wrap="square" lIns="0" tIns="0" rIns="0" bIns="0" rtlCol="0"/>
          <a:lstStyle/>
          <a:p>
            <a:endParaRPr/>
          </a:p>
        </p:txBody>
      </p:sp>
      <p:sp>
        <p:nvSpPr>
          <p:cNvPr id="8" name="object 8"/>
          <p:cNvSpPr/>
          <p:nvPr/>
        </p:nvSpPr>
        <p:spPr>
          <a:xfrm>
            <a:off x="0" y="1149858"/>
            <a:ext cx="3429000" cy="0"/>
          </a:xfrm>
          <a:custGeom>
            <a:avLst/>
            <a:gdLst/>
            <a:ahLst/>
            <a:cxnLst/>
            <a:rect l="l" t="t" r="r" b="b"/>
            <a:pathLst>
              <a:path w="3429000">
                <a:moveTo>
                  <a:pt x="0" y="0"/>
                </a:moveTo>
                <a:lnTo>
                  <a:pt x="3429000" y="0"/>
                </a:lnTo>
              </a:path>
            </a:pathLst>
          </a:custGeom>
          <a:ln w="47244">
            <a:solidFill>
              <a:srgbClr val="FFCE00"/>
            </a:solidFill>
          </a:ln>
        </p:spPr>
        <p:txBody>
          <a:bodyPr wrap="square" lIns="0" tIns="0" rIns="0" bIns="0" rtlCol="0"/>
          <a:lstStyle/>
          <a:p>
            <a:endParaRPr/>
          </a:p>
        </p:txBody>
      </p:sp>
      <p:sp>
        <p:nvSpPr>
          <p:cNvPr id="9" name="object 9"/>
          <p:cNvSpPr txBox="1"/>
          <p:nvPr/>
        </p:nvSpPr>
        <p:spPr>
          <a:xfrm>
            <a:off x="9774428" y="595630"/>
            <a:ext cx="1678305" cy="617855"/>
          </a:xfrm>
          <a:prstGeom prst="rect">
            <a:avLst/>
          </a:prstGeom>
        </p:spPr>
        <p:txBody>
          <a:bodyPr vert="horz" wrap="square" lIns="0" tIns="13335" rIns="0" bIns="0" rtlCol="0">
            <a:spAutoFit/>
          </a:bodyPr>
          <a:lstStyle/>
          <a:p>
            <a:pPr marL="12700">
              <a:lnSpc>
                <a:spcPts val="3050"/>
              </a:lnSpc>
              <a:spcBef>
                <a:spcPts val="105"/>
              </a:spcBef>
            </a:pPr>
            <a:r>
              <a:rPr sz="2600" b="1" dirty="0">
                <a:solidFill>
                  <a:srgbClr val="000099"/>
                </a:solidFill>
                <a:latin typeface="Arial"/>
                <a:cs typeface="Arial"/>
              </a:rPr>
              <a:t>BITS</a:t>
            </a:r>
            <a:r>
              <a:rPr sz="2600" b="1" spc="-85" dirty="0">
                <a:solidFill>
                  <a:srgbClr val="000099"/>
                </a:solidFill>
                <a:latin typeface="Arial"/>
                <a:cs typeface="Arial"/>
              </a:rPr>
              <a:t> </a:t>
            </a:r>
            <a:r>
              <a:rPr sz="2600" dirty="0">
                <a:solidFill>
                  <a:srgbClr val="000099"/>
                </a:solidFill>
                <a:latin typeface="Arial"/>
                <a:cs typeface="Arial"/>
              </a:rPr>
              <a:t>Pilani</a:t>
            </a:r>
            <a:endParaRPr sz="2600">
              <a:latin typeface="Arial"/>
              <a:cs typeface="Arial"/>
            </a:endParaRPr>
          </a:p>
          <a:p>
            <a:pPr marL="13970">
              <a:lnSpc>
                <a:spcPts val="1610"/>
              </a:lnSpc>
            </a:pPr>
            <a:r>
              <a:rPr sz="1400" dirty="0">
                <a:solidFill>
                  <a:srgbClr val="000099"/>
                </a:solidFill>
                <a:latin typeface="Arial"/>
                <a:cs typeface="Arial"/>
              </a:rPr>
              <a:t>Pilani</a:t>
            </a:r>
            <a:r>
              <a:rPr sz="1400" spc="-20" dirty="0">
                <a:solidFill>
                  <a:srgbClr val="000099"/>
                </a:solidFill>
                <a:latin typeface="Arial"/>
                <a:cs typeface="Arial"/>
              </a:rPr>
              <a:t> </a:t>
            </a:r>
            <a:r>
              <a:rPr sz="1400" dirty="0">
                <a:solidFill>
                  <a:srgbClr val="000099"/>
                </a:solidFill>
                <a:latin typeface="Arial"/>
                <a:cs typeface="Arial"/>
              </a:rPr>
              <a:t>Campus</a:t>
            </a:r>
            <a:endParaRPr sz="1400">
              <a:latin typeface="Arial"/>
              <a:cs typeface="Arial"/>
            </a:endParaRPr>
          </a:p>
        </p:txBody>
      </p:sp>
      <p:sp>
        <p:nvSpPr>
          <p:cNvPr id="10" name="object 10"/>
          <p:cNvSpPr txBox="1">
            <a:spLocks noGrp="1"/>
          </p:cNvSpPr>
          <p:nvPr>
            <p:ph type="title"/>
          </p:nvPr>
        </p:nvSpPr>
        <p:spPr>
          <a:xfrm>
            <a:off x="3604386" y="245490"/>
            <a:ext cx="2190750"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001F5F"/>
                </a:solidFill>
                <a:latin typeface="Palatino Linotype"/>
                <a:cs typeface="Palatino Linotype"/>
              </a:rPr>
              <a:t>AI</a:t>
            </a:r>
            <a:r>
              <a:rPr sz="3600" spc="-90" dirty="0">
                <a:solidFill>
                  <a:srgbClr val="001F5F"/>
                </a:solidFill>
                <a:latin typeface="Palatino Linotype"/>
                <a:cs typeface="Palatino Linotype"/>
              </a:rPr>
              <a:t> </a:t>
            </a:r>
            <a:r>
              <a:rPr sz="3600" spc="-5" dirty="0">
                <a:solidFill>
                  <a:srgbClr val="001F5F"/>
                </a:solidFill>
                <a:latin typeface="Palatino Linotype"/>
                <a:cs typeface="Palatino Linotype"/>
              </a:rPr>
              <a:t>History</a:t>
            </a:r>
            <a:endParaRPr sz="3600">
              <a:latin typeface="Palatino Linotype"/>
              <a:cs typeface="Palatino Linotype"/>
            </a:endParaRPr>
          </a:p>
        </p:txBody>
      </p:sp>
      <p:sp>
        <p:nvSpPr>
          <p:cNvPr id="11" name="object 11"/>
          <p:cNvSpPr txBox="1"/>
          <p:nvPr/>
        </p:nvSpPr>
        <p:spPr>
          <a:xfrm>
            <a:off x="688340" y="1561846"/>
            <a:ext cx="10815320" cy="4415790"/>
          </a:xfrm>
          <a:prstGeom prst="rect">
            <a:avLst/>
          </a:prstGeom>
        </p:spPr>
        <p:txBody>
          <a:bodyPr vert="horz" wrap="square" lIns="0" tIns="64135" rIns="0" bIns="0" rtlCol="0">
            <a:spAutoFit/>
          </a:bodyPr>
          <a:lstStyle/>
          <a:p>
            <a:pPr marL="12700" marR="5080">
              <a:lnSpc>
                <a:spcPts val="3240"/>
              </a:lnSpc>
              <a:spcBef>
                <a:spcPts val="505"/>
              </a:spcBef>
            </a:pPr>
            <a:r>
              <a:rPr sz="3000" dirty="0">
                <a:solidFill>
                  <a:srgbClr val="001F5F"/>
                </a:solidFill>
                <a:latin typeface="Palatino Linotype"/>
                <a:cs typeface="Palatino Linotype"/>
              </a:rPr>
              <a:t>The </a:t>
            </a:r>
            <a:r>
              <a:rPr sz="3000" spc="-5" dirty="0">
                <a:solidFill>
                  <a:srgbClr val="001F5F"/>
                </a:solidFill>
                <a:latin typeface="Palatino Linotype"/>
                <a:cs typeface="Palatino Linotype"/>
              </a:rPr>
              <a:t>1990's </a:t>
            </a:r>
            <a:r>
              <a:rPr sz="3000" dirty="0">
                <a:solidFill>
                  <a:srgbClr val="001F5F"/>
                </a:solidFill>
                <a:latin typeface="Palatino Linotype"/>
                <a:cs typeface="Palatino Linotype"/>
              </a:rPr>
              <a:t>saw </a:t>
            </a:r>
            <a:r>
              <a:rPr sz="3000" spc="-5" dirty="0">
                <a:solidFill>
                  <a:srgbClr val="001F5F"/>
                </a:solidFill>
                <a:latin typeface="Palatino Linotype"/>
                <a:cs typeface="Palatino Linotype"/>
              </a:rPr>
              <a:t>major </a:t>
            </a:r>
            <a:r>
              <a:rPr sz="3000" spc="-10" dirty="0">
                <a:solidFill>
                  <a:srgbClr val="001F5F"/>
                </a:solidFill>
                <a:latin typeface="Palatino Linotype"/>
                <a:cs typeface="Palatino Linotype"/>
              </a:rPr>
              <a:t>advances </a:t>
            </a:r>
            <a:r>
              <a:rPr sz="3000" dirty="0">
                <a:solidFill>
                  <a:srgbClr val="001F5F"/>
                </a:solidFill>
                <a:latin typeface="Palatino Linotype"/>
                <a:cs typeface="Palatino Linotype"/>
              </a:rPr>
              <a:t>in all areas </a:t>
            </a:r>
            <a:r>
              <a:rPr sz="3000" spc="-5" dirty="0">
                <a:solidFill>
                  <a:srgbClr val="001F5F"/>
                </a:solidFill>
                <a:latin typeface="Palatino Linotype"/>
                <a:cs typeface="Palatino Linotype"/>
              </a:rPr>
              <a:t>of AI </a:t>
            </a:r>
            <a:r>
              <a:rPr sz="3000" dirty="0">
                <a:solidFill>
                  <a:srgbClr val="001F5F"/>
                </a:solidFill>
                <a:latin typeface="Palatino Linotype"/>
                <a:cs typeface="Palatino Linotype"/>
              </a:rPr>
              <a:t>including </a:t>
            </a:r>
            <a:r>
              <a:rPr sz="3000" spc="-5" dirty="0">
                <a:solidFill>
                  <a:srgbClr val="001F5F"/>
                </a:solidFill>
                <a:latin typeface="Palatino Linotype"/>
                <a:cs typeface="Palatino Linotype"/>
              </a:rPr>
              <a:t>the  following:</a:t>
            </a:r>
            <a:endParaRPr sz="3000">
              <a:latin typeface="Palatino Linotype"/>
              <a:cs typeface="Palatino Linotype"/>
            </a:endParaRPr>
          </a:p>
          <a:p>
            <a:pPr marL="338455" indent="-326390">
              <a:lnSpc>
                <a:spcPct val="100000"/>
              </a:lnSpc>
              <a:spcBef>
                <a:spcPts val="315"/>
              </a:spcBef>
              <a:buChar char="•"/>
              <a:tabLst>
                <a:tab pos="339090" algn="l"/>
              </a:tabLst>
            </a:pPr>
            <a:r>
              <a:rPr sz="3000" dirty="0">
                <a:solidFill>
                  <a:srgbClr val="001F5F"/>
                </a:solidFill>
                <a:latin typeface="Palatino Linotype"/>
                <a:cs typeface="Palatino Linotype"/>
              </a:rPr>
              <a:t>machine learning, data</a:t>
            </a:r>
            <a:r>
              <a:rPr sz="3000" spc="-30" dirty="0">
                <a:solidFill>
                  <a:srgbClr val="001F5F"/>
                </a:solidFill>
                <a:latin typeface="Palatino Linotype"/>
                <a:cs typeface="Palatino Linotype"/>
              </a:rPr>
              <a:t> </a:t>
            </a:r>
            <a:r>
              <a:rPr sz="3000" dirty="0">
                <a:solidFill>
                  <a:srgbClr val="001F5F"/>
                </a:solidFill>
                <a:latin typeface="Palatino Linotype"/>
                <a:cs typeface="Palatino Linotype"/>
              </a:rPr>
              <a:t>mining</a:t>
            </a:r>
            <a:endParaRPr sz="3000">
              <a:latin typeface="Palatino Linotype"/>
              <a:cs typeface="Palatino Linotype"/>
            </a:endParaRPr>
          </a:p>
          <a:p>
            <a:pPr marL="338455" indent="-326390">
              <a:lnSpc>
                <a:spcPct val="100000"/>
              </a:lnSpc>
              <a:spcBef>
                <a:spcPts val="360"/>
              </a:spcBef>
              <a:buChar char="•"/>
              <a:tabLst>
                <a:tab pos="339090" algn="l"/>
              </a:tabLst>
            </a:pPr>
            <a:r>
              <a:rPr sz="3000" dirty="0">
                <a:solidFill>
                  <a:srgbClr val="001F5F"/>
                </a:solidFill>
                <a:latin typeface="Palatino Linotype"/>
                <a:cs typeface="Palatino Linotype"/>
              </a:rPr>
              <a:t>intelligent</a:t>
            </a:r>
            <a:r>
              <a:rPr sz="3000" spc="-45" dirty="0">
                <a:solidFill>
                  <a:srgbClr val="001F5F"/>
                </a:solidFill>
                <a:latin typeface="Palatino Linotype"/>
                <a:cs typeface="Palatino Linotype"/>
              </a:rPr>
              <a:t> </a:t>
            </a:r>
            <a:r>
              <a:rPr sz="3000" dirty="0">
                <a:solidFill>
                  <a:srgbClr val="001F5F"/>
                </a:solidFill>
                <a:latin typeface="Palatino Linotype"/>
                <a:cs typeface="Palatino Linotype"/>
              </a:rPr>
              <a:t>tutoring,</a:t>
            </a:r>
            <a:endParaRPr sz="3000">
              <a:latin typeface="Palatino Linotype"/>
              <a:cs typeface="Palatino Linotype"/>
            </a:endParaRPr>
          </a:p>
          <a:p>
            <a:pPr marL="338455" indent="-326390">
              <a:lnSpc>
                <a:spcPct val="100000"/>
              </a:lnSpc>
              <a:spcBef>
                <a:spcPts val="365"/>
              </a:spcBef>
              <a:buChar char="•"/>
              <a:tabLst>
                <a:tab pos="339090" algn="l"/>
              </a:tabLst>
            </a:pPr>
            <a:r>
              <a:rPr sz="3000" spc="-5" dirty="0">
                <a:solidFill>
                  <a:srgbClr val="001F5F"/>
                </a:solidFill>
                <a:latin typeface="Palatino Linotype"/>
                <a:cs typeface="Palatino Linotype"/>
              </a:rPr>
              <a:t>case-based</a:t>
            </a:r>
            <a:r>
              <a:rPr sz="3000" spc="15" dirty="0">
                <a:solidFill>
                  <a:srgbClr val="001F5F"/>
                </a:solidFill>
                <a:latin typeface="Palatino Linotype"/>
                <a:cs typeface="Palatino Linotype"/>
              </a:rPr>
              <a:t> </a:t>
            </a:r>
            <a:r>
              <a:rPr sz="3000" spc="-5" dirty="0">
                <a:solidFill>
                  <a:srgbClr val="001F5F"/>
                </a:solidFill>
                <a:latin typeface="Palatino Linotype"/>
                <a:cs typeface="Palatino Linotype"/>
              </a:rPr>
              <a:t>reasoning,</a:t>
            </a:r>
            <a:endParaRPr sz="3000">
              <a:latin typeface="Palatino Linotype"/>
              <a:cs typeface="Palatino Linotype"/>
            </a:endParaRPr>
          </a:p>
          <a:p>
            <a:pPr marL="338455" indent="-326390">
              <a:lnSpc>
                <a:spcPct val="100000"/>
              </a:lnSpc>
              <a:spcBef>
                <a:spcPts val="359"/>
              </a:spcBef>
              <a:buChar char="•"/>
              <a:tabLst>
                <a:tab pos="339090" algn="l"/>
              </a:tabLst>
            </a:pPr>
            <a:r>
              <a:rPr sz="3000" dirty="0">
                <a:solidFill>
                  <a:srgbClr val="001F5F"/>
                </a:solidFill>
                <a:latin typeface="Palatino Linotype"/>
                <a:cs typeface="Palatino Linotype"/>
              </a:rPr>
              <a:t>multi-agent </a:t>
            </a:r>
            <a:r>
              <a:rPr sz="3000" spc="-5" dirty="0">
                <a:solidFill>
                  <a:srgbClr val="001F5F"/>
                </a:solidFill>
                <a:latin typeface="Palatino Linotype"/>
                <a:cs typeface="Palatino Linotype"/>
              </a:rPr>
              <a:t>planning,</a:t>
            </a:r>
            <a:r>
              <a:rPr sz="3000" spc="-25" dirty="0">
                <a:solidFill>
                  <a:srgbClr val="001F5F"/>
                </a:solidFill>
                <a:latin typeface="Palatino Linotype"/>
                <a:cs typeface="Palatino Linotype"/>
              </a:rPr>
              <a:t> </a:t>
            </a:r>
            <a:r>
              <a:rPr sz="3000" spc="-5" dirty="0">
                <a:solidFill>
                  <a:srgbClr val="001F5F"/>
                </a:solidFill>
                <a:latin typeface="Palatino Linotype"/>
                <a:cs typeface="Palatino Linotype"/>
              </a:rPr>
              <a:t>scheduling,</a:t>
            </a:r>
            <a:endParaRPr sz="3000">
              <a:latin typeface="Palatino Linotype"/>
              <a:cs typeface="Palatino Linotype"/>
            </a:endParaRPr>
          </a:p>
          <a:p>
            <a:pPr marL="338455" indent="-326390">
              <a:lnSpc>
                <a:spcPct val="100000"/>
              </a:lnSpc>
              <a:spcBef>
                <a:spcPts val="359"/>
              </a:spcBef>
              <a:buChar char="•"/>
              <a:tabLst>
                <a:tab pos="339090" algn="l"/>
              </a:tabLst>
            </a:pPr>
            <a:r>
              <a:rPr sz="3000" dirty="0">
                <a:solidFill>
                  <a:srgbClr val="001F5F"/>
                </a:solidFill>
                <a:latin typeface="Palatino Linotype"/>
                <a:cs typeface="Palatino Linotype"/>
              </a:rPr>
              <a:t>uncertain</a:t>
            </a:r>
            <a:r>
              <a:rPr sz="3000" spc="-25" dirty="0">
                <a:solidFill>
                  <a:srgbClr val="001F5F"/>
                </a:solidFill>
                <a:latin typeface="Palatino Linotype"/>
                <a:cs typeface="Palatino Linotype"/>
              </a:rPr>
              <a:t> </a:t>
            </a:r>
            <a:r>
              <a:rPr sz="3000" spc="-5" dirty="0">
                <a:solidFill>
                  <a:srgbClr val="001F5F"/>
                </a:solidFill>
                <a:latin typeface="Palatino Linotype"/>
                <a:cs typeface="Palatino Linotype"/>
              </a:rPr>
              <a:t>reasoning,</a:t>
            </a:r>
            <a:endParaRPr sz="3000">
              <a:latin typeface="Palatino Linotype"/>
              <a:cs typeface="Palatino Linotype"/>
            </a:endParaRPr>
          </a:p>
          <a:p>
            <a:pPr marL="338455" indent="-326390">
              <a:lnSpc>
                <a:spcPct val="100000"/>
              </a:lnSpc>
              <a:spcBef>
                <a:spcPts val="360"/>
              </a:spcBef>
              <a:buChar char="•"/>
              <a:tabLst>
                <a:tab pos="339090" algn="l"/>
              </a:tabLst>
            </a:pPr>
            <a:r>
              <a:rPr sz="3000" spc="-5" dirty="0">
                <a:solidFill>
                  <a:srgbClr val="001F5F"/>
                </a:solidFill>
                <a:latin typeface="Palatino Linotype"/>
                <a:cs typeface="Palatino Linotype"/>
              </a:rPr>
              <a:t>natural </a:t>
            </a:r>
            <a:r>
              <a:rPr sz="3000" dirty="0">
                <a:solidFill>
                  <a:srgbClr val="001F5F"/>
                </a:solidFill>
                <a:latin typeface="Palatino Linotype"/>
                <a:cs typeface="Palatino Linotype"/>
              </a:rPr>
              <a:t>language understanding and</a:t>
            </a:r>
            <a:r>
              <a:rPr sz="3000" spc="-20" dirty="0">
                <a:solidFill>
                  <a:srgbClr val="001F5F"/>
                </a:solidFill>
                <a:latin typeface="Palatino Linotype"/>
                <a:cs typeface="Palatino Linotype"/>
              </a:rPr>
              <a:t> </a:t>
            </a:r>
            <a:r>
              <a:rPr sz="3000" spc="-5" dirty="0">
                <a:solidFill>
                  <a:srgbClr val="001F5F"/>
                </a:solidFill>
                <a:latin typeface="Palatino Linotype"/>
                <a:cs typeface="Palatino Linotype"/>
              </a:rPr>
              <a:t>translation,</a:t>
            </a:r>
            <a:endParaRPr sz="3000">
              <a:latin typeface="Palatino Linotype"/>
              <a:cs typeface="Palatino Linotype"/>
            </a:endParaRPr>
          </a:p>
          <a:p>
            <a:pPr marL="338455" indent="-326390">
              <a:lnSpc>
                <a:spcPct val="100000"/>
              </a:lnSpc>
              <a:spcBef>
                <a:spcPts val="360"/>
              </a:spcBef>
              <a:buChar char="•"/>
              <a:tabLst>
                <a:tab pos="339090" algn="l"/>
              </a:tabLst>
            </a:pPr>
            <a:r>
              <a:rPr sz="3000" dirty="0">
                <a:solidFill>
                  <a:srgbClr val="001F5F"/>
                </a:solidFill>
                <a:latin typeface="Palatino Linotype"/>
                <a:cs typeface="Palatino Linotype"/>
              </a:rPr>
              <a:t>vision, virtual </a:t>
            </a:r>
            <a:r>
              <a:rPr sz="3000" spc="-40" dirty="0">
                <a:solidFill>
                  <a:srgbClr val="001F5F"/>
                </a:solidFill>
                <a:latin typeface="Palatino Linotype"/>
                <a:cs typeface="Palatino Linotype"/>
              </a:rPr>
              <a:t>reality, </a:t>
            </a:r>
            <a:r>
              <a:rPr sz="3000" spc="-5" dirty="0">
                <a:solidFill>
                  <a:srgbClr val="001F5F"/>
                </a:solidFill>
                <a:latin typeface="Palatino Linotype"/>
                <a:cs typeface="Palatino Linotype"/>
              </a:rPr>
              <a:t>games, </a:t>
            </a:r>
            <a:r>
              <a:rPr sz="3000" dirty="0">
                <a:solidFill>
                  <a:srgbClr val="001F5F"/>
                </a:solidFill>
                <a:latin typeface="Palatino Linotype"/>
                <a:cs typeface="Palatino Linotype"/>
              </a:rPr>
              <a:t>and other</a:t>
            </a:r>
            <a:r>
              <a:rPr sz="3000" spc="-5" dirty="0">
                <a:solidFill>
                  <a:srgbClr val="001F5F"/>
                </a:solidFill>
                <a:latin typeface="Palatino Linotype"/>
                <a:cs typeface="Palatino Linotype"/>
              </a:rPr>
              <a:t> topics.</a:t>
            </a:r>
            <a:endParaRPr sz="3000">
              <a:latin typeface="Palatino Linotype"/>
              <a:cs typeface="Palatino Linotype"/>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73723" y="6484620"/>
            <a:ext cx="3106420" cy="0"/>
          </a:xfrm>
          <a:custGeom>
            <a:avLst/>
            <a:gdLst/>
            <a:ahLst/>
            <a:cxnLst/>
            <a:rect l="l" t="t" r="r" b="b"/>
            <a:pathLst>
              <a:path w="3106420">
                <a:moveTo>
                  <a:pt x="0" y="0"/>
                </a:moveTo>
                <a:lnTo>
                  <a:pt x="3105912" y="0"/>
                </a:lnTo>
              </a:path>
            </a:pathLst>
          </a:custGeom>
          <a:ln w="48768">
            <a:solidFill>
              <a:srgbClr val="8EB4E2"/>
            </a:solidFill>
          </a:ln>
        </p:spPr>
        <p:txBody>
          <a:bodyPr wrap="square" lIns="0" tIns="0" rIns="0" bIns="0" rtlCol="0"/>
          <a:lstStyle/>
          <a:p>
            <a:endParaRPr/>
          </a:p>
        </p:txBody>
      </p:sp>
      <p:sp>
        <p:nvSpPr>
          <p:cNvPr id="3" name="object 3"/>
          <p:cNvSpPr/>
          <p:nvPr/>
        </p:nvSpPr>
        <p:spPr>
          <a:xfrm>
            <a:off x="9209531" y="6483096"/>
            <a:ext cx="2982595" cy="0"/>
          </a:xfrm>
          <a:custGeom>
            <a:avLst/>
            <a:gdLst/>
            <a:ahLst/>
            <a:cxnLst/>
            <a:rect l="l" t="t" r="r" b="b"/>
            <a:pathLst>
              <a:path w="2982595">
                <a:moveTo>
                  <a:pt x="0" y="0"/>
                </a:moveTo>
                <a:lnTo>
                  <a:pt x="2982468" y="0"/>
                </a:lnTo>
              </a:path>
            </a:pathLst>
          </a:custGeom>
          <a:ln w="45720">
            <a:solidFill>
              <a:srgbClr val="FF0000"/>
            </a:solidFill>
          </a:ln>
        </p:spPr>
        <p:txBody>
          <a:bodyPr wrap="square" lIns="0" tIns="0" rIns="0" bIns="0" rtlCol="0"/>
          <a:lstStyle/>
          <a:p>
            <a:endParaRPr/>
          </a:p>
        </p:txBody>
      </p:sp>
      <p:sp>
        <p:nvSpPr>
          <p:cNvPr id="4" name="object 4"/>
          <p:cNvSpPr/>
          <p:nvPr/>
        </p:nvSpPr>
        <p:spPr>
          <a:xfrm>
            <a:off x="2779776" y="6484620"/>
            <a:ext cx="3439795" cy="0"/>
          </a:xfrm>
          <a:custGeom>
            <a:avLst/>
            <a:gdLst/>
            <a:ahLst/>
            <a:cxnLst/>
            <a:rect l="l" t="t" r="r" b="b"/>
            <a:pathLst>
              <a:path w="3439795">
                <a:moveTo>
                  <a:pt x="0" y="0"/>
                </a:moveTo>
                <a:lnTo>
                  <a:pt x="3439667" y="0"/>
                </a:lnTo>
              </a:path>
            </a:pathLst>
          </a:custGeom>
          <a:ln w="48768">
            <a:solidFill>
              <a:srgbClr val="FFCE00"/>
            </a:solidFill>
          </a:ln>
        </p:spPr>
        <p:txBody>
          <a:bodyPr wrap="square" lIns="0" tIns="0" rIns="0" bIns="0" rtlCol="0"/>
          <a:lstStyle/>
          <a:p>
            <a:endParaRPr/>
          </a:p>
        </p:txBody>
      </p:sp>
      <p:sp>
        <p:nvSpPr>
          <p:cNvPr id="5" name="object 5"/>
          <p:cNvSpPr/>
          <p:nvPr/>
        </p:nvSpPr>
        <p:spPr>
          <a:xfrm>
            <a:off x="0" y="0"/>
            <a:ext cx="9400540" cy="1126490"/>
          </a:xfrm>
          <a:custGeom>
            <a:avLst/>
            <a:gdLst/>
            <a:ahLst/>
            <a:cxnLst/>
            <a:rect l="l" t="t" r="r" b="b"/>
            <a:pathLst>
              <a:path w="9400540" h="1126490">
                <a:moveTo>
                  <a:pt x="0" y="1126236"/>
                </a:moveTo>
                <a:lnTo>
                  <a:pt x="9400032" y="1126236"/>
                </a:lnTo>
                <a:lnTo>
                  <a:pt x="9400032" y="0"/>
                </a:lnTo>
                <a:lnTo>
                  <a:pt x="0" y="0"/>
                </a:lnTo>
                <a:lnTo>
                  <a:pt x="0" y="1126236"/>
                </a:lnTo>
                <a:close/>
              </a:path>
            </a:pathLst>
          </a:custGeom>
          <a:solidFill>
            <a:srgbClr val="FFFF00"/>
          </a:solidFill>
        </p:spPr>
        <p:txBody>
          <a:bodyPr wrap="square" lIns="0" tIns="0" rIns="0" bIns="0" rtlCol="0"/>
          <a:lstStyle/>
          <a:p>
            <a:endParaRPr/>
          </a:p>
        </p:txBody>
      </p:sp>
      <p:sp>
        <p:nvSpPr>
          <p:cNvPr id="6" name="object 6"/>
          <p:cNvSpPr/>
          <p:nvPr/>
        </p:nvSpPr>
        <p:spPr>
          <a:xfrm>
            <a:off x="3381755" y="1149858"/>
            <a:ext cx="3106420" cy="0"/>
          </a:xfrm>
          <a:custGeom>
            <a:avLst/>
            <a:gdLst/>
            <a:ahLst/>
            <a:cxnLst/>
            <a:rect l="l" t="t" r="r" b="b"/>
            <a:pathLst>
              <a:path w="3106420">
                <a:moveTo>
                  <a:pt x="0" y="0"/>
                </a:moveTo>
                <a:lnTo>
                  <a:pt x="3105912" y="0"/>
                </a:lnTo>
              </a:path>
            </a:pathLst>
          </a:custGeom>
          <a:ln w="47244">
            <a:solidFill>
              <a:srgbClr val="8EB4E2"/>
            </a:solidFill>
          </a:ln>
        </p:spPr>
        <p:txBody>
          <a:bodyPr wrap="square" lIns="0" tIns="0" rIns="0" bIns="0" rtlCol="0"/>
          <a:lstStyle/>
          <a:p>
            <a:endParaRPr/>
          </a:p>
        </p:txBody>
      </p:sp>
      <p:sp>
        <p:nvSpPr>
          <p:cNvPr id="7" name="object 7"/>
          <p:cNvSpPr/>
          <p:nvPr/>
        </p:nvSpPr>
        <p:spPr>
          <a:xfrm>
            <a:off x="6420611" y="1148333"/>
            <a:ext cx="2979420" cy="0"/>
          </a:xfrm>
          <a:custGeom>
            <a:avLst/>
            <a:gdLst/>
            <a:ahLst/>
            <a:cxnLst/>
            <a:rect l="l" t="t" r="r" b="b"/>
            <a:pathLst>
              <a:path w="2979420">
                <a:moveTo>
                  <a:pt x="0" y="0"/>
                </a:moveTo>
                <a:lnTo>
                  <a:pt x="2979419" y="0"/>
                </a:lnTo>
              </a:path>
            </a:pathLst>
          </a:custGeom>
          <a:ln w="44196">
            <a:solidFill>
              <a:srgbClr val="FF0000"/>
            </a:solidFill>
          </a:ln>
        </p:spPr>
        <p:txBody>
          <a:bodyPr wrap="square" lIns="0" tIns="0" rIns="0" bIns="0" rtlCol="0"/>
          <a:lstStyle/>
          <a:p>
            <a:endParaRPr/>
          </a:p>
        </p:txBody>
      </p:sp>
      <p:sp>
        <p:nvSpPr>
          <p:cNvPr id="8" name="object 8"/>
          <p:cNvSpPr/>
          <p:nvPr/>
        </p:nvSpPr>
        <p:spPr>
          <a:xfrm>
            <a:off x="0" y="1149858"/>
            <a:ext cx="3429000" cy="0"/>
          </a:xfrm>
          <a:custGeom>
            <a:avLst/>
            <a:gdLst/>
            <a:ahLst/>
            <a:cxnLst/>
            <a:rect l="l" t="t" r="r" b="b"/>
            <a:pathLst>
              <a:path w="3429000">
                <a:moveTo>
                  <a:pt x="0" y="0"/>
                </a:moveTo>
                <a:lnTo>
                  <a:pt x="3429000" y="0"/>
                </a:lnTo>
              </a:path>
            </a:pathLst>
          </a:custGeom>
          <a:ln w="47244">
            <a:solidFill>
              <a:srgbClr val="FFCE00"/>
            </a:solidFill>
          </a:ln>
        </p:spPr>
        <p:txBody>
          <a:bodyPr wrap="square" lIns="0" tIns="0" rIns="0" bIns="0" rtlCol="0"/>
          <a:lstStyle/>
          <a:p>
            <a:endParaRPr/>
          </a:p>
        </p:txBody>
      </p:sp>
      <p:sp>
        <p:nvSpPr>
          <p:cNvPr id="9" name="object 9"/>
          <p:cNvSpPr txBox="1">
            <a:spLocks noGrp="1"/>
          </p:cNvSpPr>
          <p:nvPr>
            <p:ph type="title"/>
          </p:nvPr>
        </p:nvSpPr>
        <p:spPr>
          <a:prstGeom prst="rect">
            <a:avLst/>
          </a:prstGeom>
        </p:spPr>
        <p:txBody>
          <a:bodyPr vert="horz" wrap="square" lIns="0" tIns="13335" rIns="0" bIns="0" rtlCol="0">
            <a:spAutoFit/>
          </a:bodyPr>
          <a:lstStyle/>
          <a:p>
            <a:pPr marL="9047480">
              <a:lnSpc>
                <a:spcPts val="3050"/>
              </a:lnSpc>
              <a:spcBef>
                <a:spcPts val="105"/>
              </a:spcBef>
            </a:pPr>
            <a:r>
              <a:rPr b="1" dirty="0">
                <a:latin typeface="Arial"/>
                <a:cs typeface="Arial"/>
              </a:rPr>
              <a:t>BITS</a:t>
            </a:r>
            <a:r>
              <a:rPr b="1" spc="-85" dirty="0">
                <a:latin typeface="Arial"/>
                <a:cs typeface="Arial"/>
              </a:rPr>
              <a:t> </a:t>
            </a:r>
            <a:r>
              <a:rPr dirty="0"/>
              <a:t>Pilani</a:t>
            </a:r>
          </a:p>
          <a:p>
            <a:pPr marL="9048750">
              <a:lnSpc>
                <a:spcPts val="1610"/>
              </a:lnSpc>
            </a:pPr>
            <a:r>
              <a:rPr sz="1400" dirty="0"/>
              <a:t>Pilani</a:t>
            </a:r>
            <a:r>
              <a:rPr sz="1400" spc="-20" dirty="0"/>
              <a:t> </a:t>
            </a:r>
            <a:r>
              <a:rPr sz="1400" dirty="0"/>
              <a:t>Campus</a:t>
            </a:r>
            <a:endParaRPr sz="1400"/>
          </a:p>
        </p:txBody>
      </p:sp>
      <p:sp>
        <p:nvSpPr>
          <p:cNvPr id="10" name="object 10"/>
          <p:cNvSpPr txBox="1"/>
          <p:nvPr/>
        </p:nvSpPr>
        <p:spPr>
          <a:xfrm>
            <a:off x="4592573" y="3398901"/>
            <a:ext cx="3007995" cy="756920"/>
          </a:xfrm>
          <a:prstGeom prst="rect">
            <a:avLst/>
          </a:prstGeom>
        </p:spPr>
        <p:txBody>
          <a:bodyPr vert="horz" wrap="square" lIns="0" tIns="12700" rIns="0" bIns="0" rtlCol="0">
            <a:spAutoFit/>
          </a:bodyPr>
          <a:lstStyle/>
          <a:p>
            <a:pPr marL="12700">
              <a:lnSpc>
                <a:spcPct val="100000"/>
              </a:lnSpc>
              <a:spcBef>
                <a:spcPts val="100"/>
              </a:spcBef>
            </a:pPr>
            <a:r>
              <a:rPr sz="4800" spc="-5" dirty="0">
                <a:solidFill>
                  <a:srgbClr val="001F5F"/>
                </a:solidFill>
                <a:latin typeface="Palatino Linotype"/>
                <a:cs typeface="Palatino Linotype"/>
              </a:rPr>
              <a:t>Modern</a:t>
            </a:r>
            <a:r>
              <a:rPr sz="4800" spc="-220" dirty="0">
                <a:solidFill>
                  <a:srgbClr val="001F5F"/>
                </a:solidFill>
                <a:latin typeface="Palatino Linotype"/>
                <a:cs typeface="Palatino Linotype"/>
              </a:rPr>
              <a:t> </a:t>
            </a:r>
            <a:r>
              <a:rPr sz="4800" dirty="0">
                <a:solidFill>
                  <a:srgbClr val="001F5F"/>
                </a:solidFill>
                <a:latin typeface="Palatino Linotype"/>
                <a:cs typeface="Palatino Linotype"/>
              </a:rPr>
              <a:t>AI</a:t>
            </a:r>
            <a:endParaRPr sz="4800">
              <a:latin typeface="Palatino Linotype"/>
              <a:cs typeface="Palatino Linotype"/>
            </a:endParaRPr>
          </a:p>
        </p:txBody>
      </p:sp>
      <p:sp>
        <p:nvSpPr>
          <p:cNvPr id="11" name="object 11"/>
          <p:cNvSpPr txBox="1"/>
          <p:nvPr/>
        </p:nvSpPr>
        <p:spPr>
          <a:xfrm>
            <a:off x="2853944" y="6563055"/>
            <a:ext cx="1240155" cy="208915"/>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Calibri"/>
                <a:cs typeface="Calibri"/>
              </a:rPr>
              <a:t>8/29/2020 7:42</a:t>
            </a:r>
            <a:r>
              <a:rPr sz="1200" spc="-65" dirty="0">
                <a:solidFill>
                  <a:srgbClr val="888888"/>
                </a:solidFill>
                <a:latin typeface="Calibri"/>
                <a:cs typeface="Calibri"/>
              </a:rPr>
              <a:t> </a:t>
            </a:r>
            <a:r>
              <a:rPr sz="1200" dirty="0">
                <a:solidFill>
                  <a:srgbClr val="888888"/>
                </a:solidFill>
                <a:latin typeface="Calibri"/>
                <a:cs typeface="Calibri"/>
              </a:rPr>
              <a:t>PM</a:t>
            </a:r>
            <a:endParaRPr sz="1200">
              <a:latin typeface="Calibri"/>
              <a:cs typeface="Calibri"/>
            </a:endParaRPr>
          </a:p>
        </p:txBody>
      </p:sp>
      <p:sp>
        <p:nvSpPr>
          <p:cNvPr id="12" name="object 12"/>
          <p:cNvSpPr txBox="1"/>
          <p:nvPr/>
        </p:nvSpPr>
        <p:spPr>
          <a:xfrm>
            <a:off x="11741911" y="6563055"/>
            <a:ext cx="180975" cy="208915"/>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Calibri"/>
                <a:cs typeface="Calibri"/>
              </a:rPr>
              <a:t>37</a:t>
            </a:r>
            <a:endParaRPr sz="1200">
              <a:latin typeface="Calibri"/>
              <a:cs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73723" y="6484620"/>
            <a:ext cx="3106420" cy="0"/>
          </a:xfrm>
          <a:custGeom>
            <a:avLst/>
            <a:gdLst/>
            <a:ahLst/>
            <a:cxnLst/>
            <a:rect l="l" t="t" r="r" b="b"/>
            <a:pathLst>
              <a:path w="3106420">
                <a:moveTo>
                  <a:pt x="0" y="0"/>
                </a:moveTo>
                <a:lnTo>
                  <a:pt x="3105912" y="0"/>
                </a:lnTo>
              </a:path>
            </a:pathLst>
          </a:custGeom>
          <a:ln w="48768">
            <a:solidFill>
              <a:srgbClr val="8EB4E2"/>
            </a:solidFill>
          </a:ln>
        </p:spPr>
        <p:txBody>
          <a:bodyPr wrap="square" lIns="0" tIns="0" rIns="0" bIns="0" rtlCol="0"/>
          <a:lstStyle/>
          <a:p>
            <a:endParaRPr/>
          </a:p>
        </p:txBody>
      </p:sp>
      <p:sp>
        <p:nvSpPr>
          <p:cNvPr id="3" name="object 3"/>
          <p:cNvSpPr/>
          <p:nvPr/>
        </p:nvSpPr>
        <p:spPr>
          <a:xfrm>
            <a:off x="9209531" y="6483096"/>
            <a:ext cx="2982595" cy="0"/>
          </a:xfrm>
          <a:custGeom>
            <a:avLst/>
            <a:gdLst/>
            <a:ahLst/>
            <a:cxnLst/>
            <a:rect l="l" t="t" r="r" b="b"/>
            <a:pathLst>
              <a:path w="2982595">
                <a:moveTo>
                  <a:pt x="0" y="0"/>
                </a:moveTo>
                <a:lnTo>
                  <a:pt x="2982468" y="0"/>
                </a:lnTo>
              </a:path>
            </a:pathLst>
          </a:custGeom>
          <a:ln w="45720">
            <a:solidFill>
              <a:srgbClr val="FF0000"/>
            </a:solidFill>
          </a:ln>
        </p:spPr>
        <p:txBody>
          <a:bodyPr wrap="square" lIns="0" tIns="0" rIns="0" bIns="0" rtlCol="0"/>
          <a:lstStyle/>
          <a:p>
            <a:endParaRPr/>
          </a:p>
        </p:txBody>
      </p:sp>
      <p:sp>
        <p:nvSpPr>
          <p:cNvPr id="4" name="object 4"/>
          <p:cNvSpPr/>
          <p:nvPr/>
        </p:nvSpPr>
        <p:spPr>
          <a:xfrm>
            <a:off x="2779776" y="6484620"/>
            <a:ext cx="3439795" cy="0"/>
          </a:xfrm>
          <a:custGeom>
            <a:avLst/>
            <a:gdLst/>
            <a:ahLst/>
            <a:cxnLst/>
            <a:rect l="l" t="t" r="r" b="b"/>
            <a:pathLst>
              <a:path w="3439795">
                <a:moveTo>
                  <a:pt x="0" y="0"/>
                </a:moveTo>
                <a:lnTo>
                  <a:pt x="3439667" y="0"/>
                </a:lnTo>
              </a:path>
            </a:pathLst>
          </a:custGeom>
          <a:ln w="48768">
            <a:solidFill>
              <a:srgbClr val="FFCE00"/>
            </a:solidFill>
          </a:ln>
        </p:spPr>
        <p:txBody>
          <a:bodyPr wrap="square" lIns="0" tIns="0" rIns="0" bIns="0" rtlCol="0"/>
          <a:lstStyle/>
          <a:p>
            <a:endParaRPr/>
          </a:p>
        </p:txBody>
      </p:sp>
      <p:sp>
        <p:nvSpPr>
          <p:cNvPr id="5" name="object 5"/>
          <p:cNvSpPr/>
          <p:nvPr/>
        </p:nvSpPr>
        <p:spPr>
          <a:xfrm>
            <a:off x="0" y="0"/>
            <a:ext cx="9400540" cy="1126490"/>
          </a:xfrm>
          <a:custGeom>
            <a:avLst/>
            <a:gdLst/>
            <a:ahLst/>
            <a:cxnLst/>
            <a:rect l="l" t="t" r="r" b="b"/>
            <a:pathLst>
              <a:path w="9400540" h="1126490">
                <a:moveTo>
                  <a:pt x="0" y="1126236"/>
                </a:moveTo>
                <a:lnTo>
                  <a:pt x="9400032" y="1126236"/>
                </a:lnTo>
                <a:lnTo>
                  <a:pt x="9400032" y="0"/>
                </a:lnTo>
                <a:lnTo>
                  <a:pt x="0" y="0"/>
                </a:lnTo>
                <a:lnTo>
                  <a:pt x="0" y="1126236"/>
                </a:lnTo>
                <a:close/>
              </a:path>
            </a:pathLst>
          </a:custGeom>
          <a:solidFill>
            <a:srgbClr val="FFFF00"/>
          </a:solidFill>
        </p:spPr>
        <p:txBody>
          <a:bodyPr wrap="square" lIns="0" tIns="0" rIns="0" bIns="0" rtlCol="0"/>
          <a:lstStyle/>
          <a:p>
            <a:endParaRPr/>
          </a:p>
        </p:txBody>
      </p:sp>
      <p:sp>
        <p:nvSpPr>
          <p:cNvPr id="6" name="object 6"/>
          <p:cNvSpPr/>
          <p:nvPr/>
        </p:nvSpPr>
        <p:spPr>
          <a:xfrm>
            <a:off x="3381755" y="1149858"/>
            <a:ext cx="3106420" cy="0"/>
          </a:xfrm>
          <a:custGeom>
            <a:avLst/>
            <a:gdLst/>
            <a:ahLst/>
            <a:cxnLst/>
            <a:rect l="l" t="t" r="r" b="b"/>
            <a:pathLst>
              <a:path w="3106420">
                <a:moveTo>
                  <a:pt x="0" y="0"/>
                </a:moveTo>
                <a:lnTo>
                  <a:pt x="3105912" y="0"/>
                </a:lnTo>
              </a:path>
            </a:pathLst>
          </a:custGeom>
          <a:ln w="47244">
            <a:solidFill>
              <a:srgbClr val="8EB4E2"/>
            </a:solidFill>
          </a:ln>
        </p:spPr>
        <p:txBody>
          <a:bodyPr wrap="square" lIns="0" tIns="0" rIns="0" bIns="0" rtlCol="0"/>
          <a:lstStyle/>
          <a:p>
            <a:endParaRPr/>
          </a:p>
        </p:txBody>
      </p:sp>
      <p:sp>
        <p:nvSpPr>
          <p:cNvPr id="7" name="object 7"/>
          <p:cNvSpPr/>
          <p:nvPr/>
        </p:nvSpPr>
        <p:spPr>
          <a:xfrm>
            <a:off x="6420611" y="1148333"/>
            <a:ext cx="2979420" cy="0"/>
          </a:xfrm>
          <a:custGeom>
            <a:avLst/>
            <a:gdLst/>
            <a:ahLst/>
            <a:cxnLst/>
            <a:rect l="l" t="t" r="r" b="b"/>
            <a:pathLst>
              <a:path w="2979420">
                <a:moveTo>
                  <a:pt x="0" y="0"/>
                </a:moveTo>
                <a:lnTo>
                  <a:pt x="2979419" y="0"/>
                </a:lnTo>
              </a:path>
            </a:pathLst>
          </a:custGeom>
          <a:ln w="44196">
            <a:solidFill>
              <a:srgbClr val="FF0000"/>
            </a:solidFill>
          </a:ln>
        </p:spPr>
        <p:txBody>
          <a:bodyPr wrap="square" lIns="0" tIns="0" rIns="0" bIns="0" rtlCol="0"/>
          <a:lstStyle/>
          <a:p>
            <a:endParaRPr/>
          </a:p>
        </p:txBody>
      </p:sp>
      <p:sp>
        <p:nvSpPr>
          <p:cNvPr id="8" name="object 8"/>
          <p:cNvSpPr/>
          <p:nvPr/>
        </p:nvSpPr>
        <p:spPr>
          <a:xfrm>
            <a:off x="0" y="1149858"/>
            <a:ext cx="3429000" cy="0"/>
          </a:xfrm>
          <a:custGeom>
            <a:avLst/>
            <a:gdLst/>
            <a:ahLst/>
            <a:cxnLst/>
            <a:rect l="l" t="t" r="r" b="b"/>
            <a:pathLst>
              <a:path w="3429000">
                <a:moveTo>
                  <a:pt x="0" y="0"/>
                </a:moveTo>
                <a:lnTo>
                  <a:pt x="3429000" y="0"/>
                </a:lnTo>
              </a:path>
            </a:pathLst>
          </a:custGeom>
          <a:ln w="47244">
            <a:solidFill>
              <a:srgbClr val="FFCE00"/>
            </a:solidFill>
          </a:ln>
        </p:spPr>
        <p:txBody>
          <a:bodyPr wrap="square" lIns="0" tIns="0" rIns="0" bIns="0" rtlCol="0"/>
          <a:lstStyle/>
          <a:p>
            <a:endParaRPr/>
          </a:p>
        </p:txBody>
      </p:sp>
      <p:sp>
        <p:nvSpPr>
          <p:cNvPr id="9" name="object 9"/>
          <p:cNvSpPr txBox="1"/>
          <p:nvPr/>
        </p:nvSpPr>
        <p:spPr>
          <a:xfrm>
            <a:off x="9774428" y="595630"/>
            <a:ext cx="1678305" cy="617855"/>
          </a:xfrm>
          <a:prstGeom prst="rect">
            <a:avLst/>
          </a:prstGeom>
        </p:spPr>
        <p:txBody>
          <a:bodyPr vert="horz" wrap="square" lIns="0" tIns="13335" rIns="0" bIns="0" rtlCol="0">
            <a:spAutoFit/>
          </a:bodyPr>
          <a:lstStyle/>
          <a:p>
            <a:pPr marL="12700">
              <a:lnSpc>
                <a:spcPts val="3050"/>
              </a:lnSpc>
              <a:spcBef>
                <a:spcPts val="105"/>
              </a:spcBef>
            </a:pPr>
            <a:r>
              <a:rPr sz="2600" b="1" dirty="0">
                <a:solidFill>
                  <a:srgbClr val="000099"/>
                </a:solidFill>
                <a:latin typeface="Arial"/>
                <a:cs typeface="Arial"/>
              </a:rPr>
              <a:t>BITS</a:t>
            </a:r>
            <a:r>
              <a:rPr sz="2600" b="1" spc="-85" dirty="0">
                <a:solidFill>
                  <a:srgbClr val="000099"/>
                </a:solidFill>
                <a:latin typeface="Arial"/>
                <a:cs typeface="Arial"/>
              </a:rPr>
              <a:t> </a:t>
            </a:r>
            <a:r>
              <a:rPr sz="2600" dirty="0">
                <a:solidFill>
                  <a:srgbClr val="000099"/>
                </a:solidFill>
                <a:latin typeface="Arial"/>
                <a:cs typeface="Arial"/>
              </a:rPr>
              <a:t>Pilani</a:t>
            </a:r>
            <a:endParaRPr sz="2600">
              <a:latin typeface="Arial"/>
              <a:cs typeface="Arial"/>
            </a:endParaRPr>
          </a:p>
          <a:p>
            <a:pPr marL="13970">
              <a:lnSpc>
                <a:spcPts val="1610"/>
              </a:lnSpc>
            </a:pPr>
            <a:r>
              <a:rPr sz="1400" dirty="0">
                <a:solidFill>
                  <a:srgbClr val="000099"/>
                </a:solidFill>
                <a:latin typeface="Arial"/>
                <a:cs typeface="Arial"/>
              </a:rPr>
              <a:t>Pilani</a:t>
            </a:r>
            <a:r>
              <a:rPr sz="1400" spc="-20" dirty="0">
                <a:solidFill>
                  <a:srgbClr val="000099"/>
                </a:solidFill>
                <a:latin typeface="Arial"/>
                <a:cs typeface="Arial"/>
              </a:rPr>
              <a:t> </a:t>
            </a:r>
            <a:r>
              <a:rPr sz="1400" dirty="0">
                <a:solidFill>
                  <a:srgbClr val="000099"/>
                </a:solidFill>
                <a:latin typeface="Arial"/>
                <a:cs typeface="Arial"/>
              </a:rPr>
              <a:t>Campus</a:t>
            </a:r>
            <a:endParaRPr sz="1400">
              <a:latin typeface="Arial"/>
              <a:cs typeface="Arial"/>
            </a:endParaRPr>
          </a:p>
        </p:txBody>
      </p:sp>
      <p:sp>
        <p:nvSpPr>
          <p:cNvPr id="10" name="object 10"/>
          <p:cNvSpPr/>
          <p:nvPr/>
        </p:nvSpPr>
        <p:spPr>
          <a:xfrm>
            <a:off x="7142226" y="1616202"/>
            <a:ext cx="3520440" cy="2112645"/>
          </a:xfrm>
          <a:custGeom>
            <a:avLst/>
            <a:gdLst/>
            <a:ahLst/>
            <a:cxnLst/>
            <a:rect l="l" t="t" r="r" b="b"/>
            <a:pathLst>
              <a:path w="3520440" h="2112645">
                <a:moveTo>
                  <a:pt x="0" y="352044"/>
                </a:moveTo>
                <a:lnTo>
                  <a:pt x="3175" y="304292"/>
                </a:lnTo>
                <a:lnTo>
                  <a:pt x="12573" y="258445"/>
                </a:lnTo>
                <a:lnTo>
                  <a:pt x="27685" y="215011"/>
                </a:lnTo>
                <a:lnTo>
                  <a:pt x="48005" y="174371"/>
                </a:lnTo>
                <a:lnTo>
                  <a:pt x="73405" y="136906"/>
                </a:lnTo>
                <a:lnTo>
                  <a:pt x="103124" y="103124"/>
                </a:lnTo>
                <a:lnTo>
                  <a:pt x="136905" y="73406"/>
                </a:lnTo>
                <a:lnTo>
                  <a:pt x="174371" y="48006"/>
                </a:lnTo>
                <a:lnTo>
                  <a:pt x="215010" y="27686"/>
                </a:lnTo>
                <a:lnTo>
                  <a:pt x="258445" y="12573"/>
                </a:lnTo>
                <a:lnTo>
                  <a:pt x="304292" y="3175"/>
                </a:lnTo>
                <a:lnTo>
                  <a:pt x="352044" y="0"/>
                </a:lnTo>
                <a:lnTo>
                  <a:pt x="3168396" y="0"/>
                </a:lnTo>
                <a:lnTo>
                  <a:pt x="3216148" y="3175"/>
                </a:lnTo>
                <a:lnTo>
                  <a:pt x="3261995" y="12573"/>
                </a:lnTo>
                <a:lnTo>
                  <a:pt x="3305429" y="27686"/>
                </a:lnTo>
                <a:lnTo>
                  <a:pt x="3346069" y="48006"/>
                </a:lnTo>
                <a:lnTo>
                  <a:pt x="3383533" y="73406"/>
                </a:lnTo>
                <a:lnTo>
                  <a:pt x="3417316" y="103124"/>
                </a:lnTo>
                <a:lnTo>
                  <a:pt x="3447033" y="136906"/>
                </a:lnTo>
                <a:lnTo>
                  <a:pt x="3472433" y="174371"/>
                </a:lnTo>
                <a:lnTo>
                  <a:pt x="3492754" y="215011"/>
                </a:lnTo>
                <a:lnTo>
                  <a:pt x="3507867" y="258445"/>
                </a:lnTo>
                <a:lnTo>
                  <a:pt x="3517265" y="304292"/>
                </a:lnTo>
                <a:lnTo>
                  <a:pt x="3520440" y="352044"/>
                </a:lnTo>
                <a:lnTo>
                  <a:pt x="3520440" y="1760220"/>
                </a:lnTo>
                <a:lnTo>
                  <a:pt x="3517265" y="1807972"/>
                </a:lnTo>
                <a:lnTo>
                  <a:pt x="3507867" y="1853819"/>
                </a:lnTo>
                <a:lnTo>
                  <a:pt x="3492754" y="1897252"/>
                </a:lnTo>
                <a:lnTo>
                  <a:pt x="3472433" y="1937893"/>
                </a:lnTo>
                <a:lnTo>
                  <a:pt x="3447033" y="1975358"/>
                </a:lnTo>
                <a:lnTo>
                  <a:pt x="3417316" y="2009140"/>
                </a:lnTo>
                <a:lnTo>
                  <a:pt x="3383533" y="2038858"/>
                </a:lnTo>
                <a:lnTo>
                  <a:pt x="3346069" y="2064258"/>
                </a:lnTo>
                <a:lnTo>
                  <a:pt x="3305429" y="2084578"/>
                </a:lnTo>
                <a:lnTo>
                  <a:pt x="3261995" y="2099691"/>
                </a:lnTo>
                <a:lnTo>
                  <a:pt x="3216148" y="2109089"/>
                </a:lnTo>
                <a:lnTo>
                  <a:pt x="3168396" y="2112264"/>
                </a:lnTo>
                <a:lnTo>
                  <a:pt x="352044" y="2112264"/>
                </a:lnTo>
                <a:lnTo>
                  <a:pt x="304292" y="2109089"/>
                </a:lnTo>
                <a:lnTo>
                  <a:pt x="258445" y="2099691"/>
                </a:lnTo>
                <a:lnTo>
                  <a:pt x="215010" y="2084578"/>
                </a:lnTo>
                <a:lnTo>
                  <a:pt x="174371" y="2064258"/>
                </a:lnTo>
                <a:lnTo>
                  <a:pt x="136905" y="2038858"/>
                </a:lnTo>
                <a:lnTo>
                  <a:pt x="103124" y="2009140"/>
                </a:lnTo>
                <a:lnTo>
                  <a:pt x="73405" y="1975358"/>
                </a:lnTo>
                <a:lnTo>
                  <a:pt x="48005" y="1937893"/>
                </a:lnTo>
                <a:lnTo>
                  <a:pt x="27685" y="1897252"/>
                </a:lnTo>
                <a:lnTo>
                  <a:pt x="12573" y="1853819"/>
                </a:lnTo>
                <a:lnTo>
                  <a:pt x="3175" y="1807972"/>
                </a:lnTo>
                <a:lnTo>
                  <a:pt x="0" y="1760220"/>
                </a:lnTo>
                <a:lnTo>
                  <a:pt x="0" y="352044"/>
                </a:lnTo>
                <a:close/>
              </a:path>
            </a:pathLst>
          </a:custGeom>
          <a:ln w="25919">
            <a:solidFill>
              <a:srgbClr val="00ACED"/>
            </a:solidFill>
          </a:ln>
        </p:spPr>
        <p:txBody>
          <a:bodyPr wrap="square" lIns="0" tIns="0" rIns="0" bIns="0" rtlCol="0"/>
          <a:lstStyle/>
          <a:p>
            <a:endParaRPr/>
          </a:p>
        </p:txBody>
      </p:sp>
      <p:sp>
        <p:nvSpPr>
          <p:cNvPr id="11" name="object 11"/>
          <p:cNvSpPr/>
          <p:nvPr/>
        </p:nvSpPr>
        <p:spPr>
          <a:xfrm>
            <a:off x="8921495" y="1795272"/>
            <a:ext cx="1229868" cy="2461260"/>
          </a:xfrm>
          <a:prstGeom prst="rect">
            <a:avLst/>
          </a:prstGeom>
          <a:blipFill>
            <a:blip r:embed="rId2" cstate="print"/>
            <a:stretch>
              <a:fillRect/>
            </a:stretch>
          </a:blipFill>
        </p:spPr>
        <p:txBody>
          <a:bodyPr wrap="square" lIns="0" tIns="0" rIns="0" bIns="0" rtlCol="0"/>
          <a:lstStyle/>
          <a:p>
            <a:endParaRPr/>
          </a:p>
        </p:txBody>
      </p:sp>
      <p:sp>
        <p:nvSpPr>
          <p:cNvPr id="12" name="object 12"/>
          <p:cNvSpPr txBox="1">
            <a:spLocks noGrp="1"/>
          </p:cNvSpPr>
          <p:nvPr>
            <p:ph type="title"/>
          </p:nvPr>
        </p:nvSpPr>
        <p:spPr>
          <a:xfrm>
            <a:off x="876401" y="0"/>
            <a:ext cx="8583295" cy="696595"/>
          </a:xfrm>
          <a:prstGeom prst="rect">
            <a:avLst/>
          </a:prstGeom>
        </p:spPr>
        <p:txBody>
          <a:bodyPr vert="horz" wrap="square" lIns="0" tIns="12700" rIns="0" bIns="0" rtlCol="0">
            <a:spAutoFit/>
          </a:bodyPr>
          <a:lstStyle/>
          <a:p>
            <a:pPr marL="12700">
              <a:lnSpc>
                <a:spcPct val="100000"/>
              </a:lnSpc>
              <a:spcBef>
                <a:spcPts val="100"/>
              </a:spcBef>
            </a:pPr>
            <a:r>
              <a:rPr sz="4400" spc="-5" dirty="0">
                <a:solidFill>
                  <a:srgbClr val="000000"/>
                </a:solidFill>
                <a:latin typeface="Calibri"/>
                <a:cs typeface="Calibri"/>
              </a:rPr>
              <a:t>Deep Learning </a:t>
            </a:r>
            <a:r>
              <a:rPr sz="4400" spc="-15" dirty="0">
                <a:solidFill>
                  <a:srgbClr val="000000"/>
                </a:solidFill>
                <a:latin typeface="Calibri"/>
                <a:cs typeface="Calibri"/>
              </a:rPr>
              <a:t>Breakthroughs </a:t>
            </a:r>
            <a:r>
              <a:rPr sz="4400" spc="-5" dirty="0">
                <a:solidFill>
                  <a:srgbClr val="000000"/>
                </a:solidFill>
                <a:latin typeface="Calibri"/>
                <a:cs typeface="Calibri"/>
              </a:rPr>
              <a:t>(2012</a:t>
            </a:r>
            <a:r>
              <a:rPr sz="4400" spc="30" dirty="0">
                <a:solidFill>
                  <a:srgbClr val="000000"/>
                </a:solidFill>
                <a:latin typeface="Calibri"/>
                <a:cs typeface="Calibri"/>
              </a:rPr>
              <a:t> </a:t>
            </a:r>
            <a:r>
              <a:rPr sz="4400" dirty="0">
                <a:solidFill>
                  <a:srgbClr val="000000"/>
                </a:solidFill>
                <a:latin typeface="Calibri"/>
                <a:cs typeface="Calibri"/>
              </a:rPr>
              <a:t>–</a:t>
            </a:r>
            <a:endParaRPr sz="4400">
              <a:latin typeface="Calibri"/>
              <a:cs typeface="Calibri"/>
            </a:endParaRPr>
          </a:p>
        </p:txBody>
      </p:sp>
      <p:sp>
        <p:nvSpPr>
          <p:cNvPr id="13" name="object 13"/>
          <p:cNvSpPr txBox="1"/>
          <p:nvPr/>
        </p:nvSpPr>
        <p:spPr>
          <a:xfrm>
            <a:off x="4205096" y="670051"/>
            <a:ext cx="1927225" cy="696595"/>
          </a:xfrm>
          <a:prstGeom prst="rect">
            <a:avLst/>
          </a:prstGeom>
        </p:spPr>
        <p:txBody>
          <a:bodyPr vert="horz" wrap="square" lIns="0" tIns="13335" rIns="0" bIns="0" rtlCol="0">
            <a:spAutoFit/>
          </a:bodyPr>
          <a:lstStyle/>
          <a:p>
            <a:pPr marL="12700">
              <a:lnSpc>
                <a:spcPct val="100000"/>
              </a:lnSpc>
              <a:spcBef>
                <a:spcPts val="105"/>
              </a:spcBef>
            </a:pPr>
            <a:r>
              <a:rPr sz="4400" dirty="0">
                <a:latin typeface="Calibri"/>
                <a:cs typeface="Calibri"/>
              </a:rPr>
              <a:t>P</a:t>
            </a:r>
            <a:r>
              <a:rPr sz="4400" spc="-60" dirty="0">
                <a:latin typeface="Calibri"/>
                <a:cs typeface="Calibri"/>
              </a:rPr>
              <a:t>r</a:t>
            </a:r>
            <a:r>
              <a:rPr sz="4400" dirty="0">
                <a:latin typeface="Calibri"/>
                <a:cs typeface="Calibri"/>
              </a:rPr>
              <a:t>ese</a:t>
            </a:r>
            <a:r>
              <a:rPr sz="4400" spc="-25" dirty="0">
                <a:latin typeface="Calibri"/>
                <a:cs typeface="Calibri"/>
              </a:rPr>
              <a:t>n</a:t>
            </a:r>
            <a:r>
              <a:rPr sz="4400" dirty="0">
                <a:latin typeface="Calibri"/>
                <a:cs typeface="Calibri"/>
              </a:rPr>
              <a:t>t)</a:t>
            </a:r>
            <a:endParaRPr sz="4400">
              <a:latin typeface="Calibri"/>
              <a:cs typeface="Calibri"/>
            </a:endParaRPr>
          </a:p>
        </p:txBody>
      </p:sp>
      <p:sp>
        <p:nvSpPr>
          <p:cNvPr id="14" name="object 14"/>
          <p:cNvSpPr txBox="1"/>
          <p:nvPr/>
        </p:nvSpPr>
        <p:spPr>
          <a:xfrm>
            <a:off x="920902" y="1910333"/>
            <a:ext cx="4463415" cy="452120"/>
          </a:xfrm>
          <a:prstGeom prst="rect">
            <a:avLst/>
          </a:prstGeom>
        </p:spPr>
        <p:txBody>
          <a:bodyPr vert="horz" wrap="square" lIns="0" tIns="12065" rIns="0" bIns="0" rtlCol="0">
            <a:spAutoFit/>
          </a:bodyPr>
          <a:lstStyle/>
          <a:p>
            <a:pPr marL="12700">
              <a:lnSpc>
                <a:spcPct val="100000"/>
              </a:lnSpc>
              <a:spcBef>
                <a:spcPts val="95"/>
              </a:spcBef>
              <a:tabLst>
                <a:tab pos="2046605" algn="l"/>
                <a:tab pos="4072890" algn="l"/>
              </a:tabLst>
            </a:pPr>
            <a:r>
              <a:rPr sz="2800" spc="-10" dirty="0">
                <a:latin typeface="Calibri"/>
                <a:cs typeface="Calibri"/>
              </a:rPr>
              <a:t>p</a:t>
            </a:r>
            <a:r>
              <a:rPr sz="2800" spc="-55" dirty="0">
                <a:latin typeface="Calibri"/>
                <a:cs typeface="Calibri"/>
              </a:rPr>
              <a:t>r</a:t>
            </a:r>
            <a:r>
              <a:rPr sz="2800" spc="-15" dirty="0">
                <a:latin typeface="Calibri"/>
                <a:cs typeface="Calibri"/>
              </a:rPr>
              <a:t>e</a:t>
            </a:r>
            <a:r>
              <a:rPr sz="2800" spc="-5" dirty="0">
                <a:latin typeface="Calibri"/>
                <a:cs typeface="Calibri"/>
              </a:rPr>
              <a:t>v</a:t>
            </a:r>
            <a:r>
              <a:rPr sz="2800" spc="-20" dirty="0">
                <a:latin typeface="Calibri"/>
                <a:cs typeface="Calibri"/>
              </a:rPr>
              <a:t>i</a:t>
            </a:r>
            <a:r>
              <a:rPr sz="2800" spc="5" dirty="0">
                <a:latin typeface="Calibri"/>
                <a:cs typeface="Calibri"/>
              </a:rPr>
              <a:t>o</a:t>
            </a:r>
            <a:r>
              <a:rPr sz="2800" spc="-10" dirty="0">
                <a:latin typeface="Calibri"/>
                <a:cs typeface="Calibri"/>
              </a:rPr>
              <a:t>u</a:t>
            </a:r>
            <a:r>
              <a:rPr sz="2800" spc="-5" dirty="0">
                <a:latin typeface="Calibri"/>
                <a:cs typeface="Calibri"/>
              </a:rPr>
              <a:t>s</a:t>
            </a:r>
            <a:r>
              <a:rPr sz="2800" dirty="0">
                <a:latin typeface="Calibri"/>
                <a:cs typeface="Calibri"/>
              </a:rPr>
              <a:t>	</a:t>
            </a:r>
            <a:r>
              <a:rPr sz="2800" spc="-10" dirty="0">
                <a:latin typeface="Calibri"/>
                <a:cs typeface="Calibri"/>
              </a:rPr>
              <a:t>ben</a:t>
            </a:r>
            <a:r>
              <a:rPr sz="2800" spc="10" dirty="0">
                <a:latin typeface="Calibri"/>
                <a:cs typeface="Calibri"/>
              </a:rPr>
              <a:t>c</a:t>
            </a:r>
            <a:r>
              <a:rPr sz="2800" spc="-10" dirty="0">
                <a:latin typeface="Calibri"/>
                <a:cs typeface="Calibri"/>
              </a:rPr>
              <a:t>hmar</a:t>
            </a:r>
            <a:r>
              <a:rPr sz="2800" spc="-5" dirty="0">
                <a:latin typeface="Calibri"/>
                <a:cs typeface="Calibri"/>
              </a:rPr>
              <a:t>k</a:t>
            </a:r>
            <a:r>
              <a:rPr sz="2800" dirty="0">
                <a:latin typeface="Calibri"/>
                <a:cs typeface="Calibri"/>
              </a:rPr>
              <a:t>	</a:t>
            </a:r>
            <a:r>
              <a:rPr sz="2800" spc="5" dirty="0">
                <a:latin typeface="Calibri"/>
                <a:cs typeface="Calibri"/>
              </a:rPr>
              <a:t>on</a:t>
            </a:r>
            <a:endParaRPr sz="2800">
              <a:latin typeface="Calibri"/>
              <a:cs typeface="Calibri"/>
            </a:endParaRPr>
          </a:p>
        </p:txBody>
      </p:sp>
      <p:sp>
        <p:nvSpPr>
          <p:cNvPr id="15" name="object 15"/>
          <p:cNvSpPr txBox="1"/>
          <p:nvPr/>
        </p:nvSpPr>
        <p:spPr>
          <a:xfrm>
            <a:off x="463397" y="1525599"/>
            <a:ext cx="5800725" cy="836294"/>
          </a:xfrm>
          <a:prstGeom prst="rect">
            <a:avLst/>
          </a:prstGeom>
        </p:spPr>
        <p:txBody>
          <a:bodyPr vert="horz" wrap="square" lIns="0" tIns="12065" rIns="0" bIns="0" rtlCol="0">
            <a:spAutoFit/>
          </a:bodyPr>
          <a:lstStyle/>
          <a:p>
            <a:pPr marL="457200" marR="5080" indent="-457200" algn="r">
              <a:lnSpc>
                <a:spcPts val="3195"/>
              </a:lnSpc>
              <a:spcBef>
                <a:spcPts val="95"/>
              </a:spcBef>
              <a:buClr>
                <a:srgbClr val="003A6F"/>
              </a:buClr>
              <a:buFont typeface="Arial"/>
              <a:buChar char="•"/>
              <a:tabLst>
                <a:tab pos="457200" algn="l"/>
                <a:tab pos="457834" algn="l"/>
                <a:tab pos="1118235" algn="l"/>
                <a:tab pos="2316480" algn="l"/>
                <a:tab pos="3427729" algn="l"/>
                <a:tab pos="4985385" algn="l"/>
              </a:tabLst>
            </a:pPr>
            <a:r>
              <a:rPr sz="2800" spc="-5" dirty="0">
                <a:latin typeface="Calibri"/>
                <a:cs typeface="Calibri"/>
              </a:rPr>
              <a:t>In	20</a:t>
            </a:r>
            <a:r>
              <a:rPr sz="2800" spc="5" dirty="0">
                <a:latin typeface="Calibri"/>
                <a:cs typeface="Calibri"/>
              </a:rPr>
              <a:t>1</a:t>
            </a:r>
            <a:r>
              <a:rPr sz="2800" spc="-10" dirty="0">
                <a:latin typeface="Calibri"/>
                <a:cs typeface="Calibri"/>
              </a:rPr>
              <a:t>2</a:t>
            </a:r>
            <a:r>
              <a:rPr sz="2800" spc="-5" dirty="0">
                <a:latin typeface="Calibri"/>
                <a:cs typeface="Calibri"/>
              </a:rPr>
              <a:t>,</a:t>
            </a:r>
            <a:r>
              <a:rPr sz="2800" dirty="0">
                <a:latin typeface="Calibri"/>
                <a:cs typeface="Calibri"/>
              </a:rPr>
              <a:t>	</a:t>
            </a:r>
            <a:r>
              <a:rPr sz="2800" spc="-10" dirty="0">
                <a:latin typeface="Calibri"/>
                <a:cs typeface="Calibri"/>
              </a:rPr>
              <a:t>dee</a:t>
            </a:r>
            <a:r>
              <a:rPr sz="2800" spc="-5" dirty="0">
                <a:latin typeface="Calibri"/>
                <a:cs typeface="Calibri"/>
              </a:rPr>
              <a:t>p</a:t>
            </a:r>
            <a:r>
              <a:rPr sz="2800" dirty="0">
                <a:latin typeface="Calibri"/>
                <a:cs typeface="Calibri"/>
              </a:rPr>
              <a:t>	</a:t>
            </a:r>
            <a:r>
              <a:rPr sz="2800" spc="-5" dirty="0">
                <a:latin typeface="Calibri"/>
                <a:cs typeface="Calibri"/>
              </a:rPr>
              <a:t>l</a:t>
            </a:r>
            <a:r>
              <a:rPr sz="2800" spc="-15" dirty="0">
                <a:latin typeface="Calibri"/>
                <a:cs typeface="Calibri"/>
              </a:rPr>
              <a:t>e</a:t>
            </a:r>
            <a:r>
              <a:rPr sz="2800" spc="-5" dirty="0">
                <a:latin typeface="Calibri"/>
                <a:cs typeface="Calibri"/>
              </a:rPr>
              <a:t>arn</a:t>
            </a:r>
            <a:r>
              <a:rPr sz="2800" spc="-20" dirty="0">
                <a:latin typeface="Calibri"/>
                <a:cs typeface="Calibri"/>
              </a:rPr>
              <a:t>i</a:t>
            </a:r>
            <a:r>
              <a:rPr sz="2800" spc="-10" dirty="0">
                <a:latin typeface="Calibri"/>
                <a:cs typeface="Calibri"/>
              </a:rPr>
              <a:t>n</a:t>
            </a:r>
            <a:r>
              <a:rPr sz="2800" spc="-5" dirty="0">
                <a:latin typeface="Calibri"/>
                <a:cs typeface="Calibri"/>
              </a:rPr>
              <a:t>g</a:t>
            </a:r>
            <a:r>
              <a:rPr sz="2800" dirty="0">
                <a:latin typeface="Calibri"/>
                <a:cs typeface="Calibri"/>
              </a:rPr>
              <a:t>	</a:t>
            </a:r>
            <a:r>
              <a:rPr sz="2800" spc="-10" dirty="0">
                <a:latin typeface="Calibri"/>
                <a:cs typeface="Calibri"/>
              </a:rPr>
              <a:t>be</a:t>
            </a:r>
            <a:r>
              <a:rPr sz="2800" spc="-35" dirty="0">
                <a:latin typeface="Calibri"/>
                <a:cs typeface="Calibri"/>
              </a:rPr>
              <a:t>a</a:t>
            </a:r>
            <a:r>
              <a:rPr sz="2800" dirty="0">
                <a:latin typeface="Calibri"/>
                <a:cs typeface="Calibri"/>
              </a:rPr>
              <a:t>t</a:t>
            </a:r>
            <a:r>
              <a:rPr sz="2800" spc="-5" dirty="0">
                <a:latin typeface="Calibri"/>
                <a:cs typeface="Calibri"/>
              </a:rPr>
              <a:t>s</a:t>
            </a:r>
            <a:endParaRPr sz="2800">
              <a:latin typeface="Calibri"/>
              <a:cs typeface="Calibri"/>
            </a:endParaRPr>
          </a:p>
          <a:p>
            <a:pPr marR="5080" algn="r">
              <a:lnSpc>
                <a:spcPts val="3195"/>
              </a:lnSpc>
            </a:pPr>
            <a:r>
              <a:rPr sz="2800" dirty="0">
                <a:latin typeface="Calibri"/>
                <a:cs typeface="Calibri"/>
              </a:rPr>
              <a:t>t</a:t>
            </a:r>
            <a:r>
              <a:rPr sz="2800" spc="-10" dirty="0">
                <a:latin typeface="Calibri"/>
                <a:cs typeface="Calibri"/>
              </a:rPr>
              <a:t>he</a:t>
            </a:r>
            <a:endParaRPr sz="2800">
              <a:latin typeface="Calibri"/>
              <a:cs typeface="Calibri"/>
            </a:endParaRPr>
          </a:p>
        </p:txBody>
      </p:sp>
      <p:sp>
        <p:nvSpPr>
          <p:cNvPr id="16" name="object 16"/>
          <p:cNvSpPr txBox="1"/>
          <p:nvPr/>
        </p:nvSpPr>
        <p:spPr>
          <a:xfrm>
            <a:off x="382625" y="2223668"/>
            <a:ext cx="6241415" cy="3987165"/>
          </a:xfrm>
          <a:prstGeom prst="rect">
            <a:avLst/>
          </a:prstGeom>
        </p:spPr>
        <p:txBody>
          <a:bodyPr vert="horz" wrap="square" lIns="0" tIns="82550" rIns="0" bIns="0" rtlCol="0">
            <a:spAutoFit/>
          </a:bodyPr>
          <a:lstStyle/>
          <a:p>
            <a:pPr marL="550545">
              <a:lnSpc>
                <a:spcPct val="100000"/>
              </a:lnSpc>
              <a:spcBef>
                <a:spcPts val="650"/>
              </a:spcBef>
            </a:pPr>
            <a:r>
              <a:rPr sz="2800" spc="-10" dirty="0">
                <a:latin typeface="Calibri"/>
                <a:cs typeface="Calibri"/>
              </a:rPr>
              <a:t>ImageNet</a:t>
            </a:r>
            <a:r>
              <a:rPr sz="2800" spc="-15" dirty="0">
                <a:latin typeface="Calibri"/>
                <a:cs typeface="Calibri"/>
              </a:rPr>
              <a:t> </a:t>
            </a:r>
            <a:r>
              <a:rPr sz="2800" spc="-10" dirty="0">
                <a:latin typeface="Calibri"/>
                <a:cs typeface="Calibri"/>
              </a:rPr>
              <a:t>competition.</a:t>
            </a:r>
            <a:endParaRPr sz="2800">
              <a:latin typeface="Calibri"/>
              <a:cs typeface="Calibri"/>
            </a:endParaRPr>
          </a:p>
          <a:p>
            <a:pPr marL="299085" marR="1245870" indent="-287020">
              <a:lnSpc>
                <a:spcPct val="100000"/>
              </a:lnSpc>
              <a:spcBef>
                <a:spcPts val="555"/>
              </a:spcBef>
              <a:buClr>
                <a:srgbClr val="003A6F"/>
              </a:buClr>
              <a:buFont typeface="Symbol"/>
              <a:buChar char=""/>
              <a:tabLst>
                <a:tab pos="299720" algn="l"/>
              </a:tabLst>
            </a:pPr>
            <a:r>
              <a:rPr sz="2800" spc="-5" dirty="0">
                <a:latin typeface="Calibri"/>
                <a:cs typeface="Calibri"/>
              </a:rPr>
              <a:t>In 2013, </a:t>
            </a:r>
            <a:r>
              <a:rPr sz="2800" spc="-10" dirty="0">
                <a:latin typeface="Calibri"/>
                <a:cs typeface="Calibri"/>
              </a:rPr>
              <a:t>deep </a:t>
            </a:r>
            <a:r>
              <a:rPr sz="2800" spc="-5" dirty="0">
                <a:latin typeface="Calibri"/>
                <a:cs typeface="Calibri"/>
              </a:rPr>
              <a:t>learning is </a:t>
            </a:r>
            <a:r>
              <a:rPr sz="2800" spc="-10" dirty="0">
                <a:latin typeface="Calibri"/>
                <a:cs typeface="Calibri"/>
              </a:rPr>
              <a:t>used </a:t>
            </a:r>
            <a:r>
              <a:rPr sz="2800" spc="-20" dirty="0">
                <a:latin typeface="Calibri"/>
                <a:cs typeface="Calibri"/>
              </a:rPr>
              <a:t>to  understand</a:t>
            </a:r>
            <a:endParaRPr sz="2800">
              <a:latin typeface="Calibri"/>
              <a:cs typeface="Calibri"/>
            </a:endParaRPr>
          </a:p>
          <a:p>
            <a:pPr marL="299085">
              <a:lnSpc>
                <a:spcPct val="100000"/>
              </a:lnSpc>
            </a:pPr>
            <a:r>
              <a:rPr sz="2800" spc="-20" dirty="0">
                <a:latin typeface="Calibri"/>
                <a:cs typeface="Calibri"/>
              </a:rPr>
              <a:t>“conceptual </a:t>
            </a:r>
            <a:r>
              <a:rPr sz="2800" spc="5" dirty="0">
                <a:latin typeface="Calibri"/>
                <a:cs typeface="Calibri"/>
              </a:rPr>
              <a:t>meaning” </a:t>
            </a:r>
            <a:r>
              <a:rPr sz="2800" spc="-5" dirty="0">
                <a:latin typeface="Calibri"/>
                <a:cs typeface="Calibri"/>
              </a:rPr>
              <a:t>of</a:t>
            </a:r>
            <a:r>
              <a:rPr sz="2800" spc="45" dirty="0">
                <a:latin typeface="Calibri"/>
                <a:cs typeface="Calibri"/>
              </a:rPr>
              <a:t> </a:t>
            </a:r>
            <a:r>
              <a:rPr sz="2800" spc="-20" dirty="0">
                <a:latin typeface="Calibri"/>
                <a:cs typeface="Calibri"/>
              </a:rPr>
              <a:t>words.</a:t>
            </a:r>
            <a:endParaRPr sz="2800">
              <a:latin typeface="Calibri"/>
              <a:cs typeface="Calibri"/>
            </a:endParaRPr>
          </a:p>
          <a:p>
            <a:pPr marL="299085" marR="5080" indent="-287020">
              <a:lnSpc>
                <a:spcPct val="100000"/>
              </a:lnSpc>
              <a:spcBef>
                <a:spcPts val="1610"/>
              </a:spcBef>
              <a:buClr>
                <a:srgbClr val="003A6F"/>
              </a:buClr>
              <a:buFont typeface="Symbol"/>
              <a:buChar char=""/>
              <a:tabLst>
                <a:tab pos="299720" algn="l"/>
                <a:tab pos="4855845" algn="l"/>
              </a:tabLst>
            </a:pPr>
            <a:r>
              <a:rPr sz="2800" spc="-5" dirty="0">
                <a:latin typeface="Calibri"/>
                <a:cs typeface="Calibri"/>
              </a:rPr>
              <a:t>In 2014,</a:t>
            </a:r>
            <a:r>
              <a:rPr sz="2800" spc="40" dirty="0">
                <a:latin typeface="Calibri"/>
                <a:cs typeface="Calibri"/>
              </a:rPr>
              <a:t> </a:t>
            </a:r>
            <a:r>
              <a:rPr sz="2800" spc="-10" dirty="0">
                <a:latin typeface="Calibri"/>
                <a:cs typeface="Calibri"/>
              </a:rPr>
              <a:t>si</a:t>
            </a:r>
            <a:r>
              <a:rPr sz="2800" spc="-20" dirty="0">
                <a:latin typeface="Calibri"/>
                <a:cs typeface="Calibri"/>
              </a:rPr>
              <a:t>m</a:t>
            </a:r>
            <a:r>
              <a:rPr sz="2800" spc="-5" dirty="0">
                <a:latin typeface="Calibri"/>
                <a:cs typeface="Calibri"/>
              </a:rPr>
              <a:t>i</a:t>
            </a:r>
            <a:r>
              <a:rPr sz="2800" spc="-20" dirty="0">
                <a:latin typeface="Calibri"/>
                <a:cs typeface="Calibri"/>
              </a:rPr>
              <a:t>l</a:t>
            </a:r>
            <a:r>
              <a:rPr sz="2800" spc="-5" dirty="0">
                <a:latin typeface="Calibri"/>
                <a:cs typeface="Calibri"/>
              </a:rPr>
              <a:t>ar</a:t>
            </a:r>
            <a:r>
              <a:rPr sz="2800" spc="10" dirty="0">
                <a:latin typeface="Calibri"/>
                <a:cs typeface="Calibri"/>
              </a:rPr>
              <a:t> </a:t>
            </a:r>
            <a:r>
              <a:rPr sz="2800" spc="-10" dirty="0">
                <a:latin typeface="Calibri"/>
                <a:cs typeface="Calibri"/>
              </a:rPr>
              <a:t>b</a:t>
            </a:r>
            <a:r>
              <a:rPr sz="2800" spc="-55" dirty="0">
                <a:latin typeface="Calibri"/>
                <a:cs typeface="Calibri"/>
              </a:rPr>
              <a:t>r</a:t>
            </a:r>
            <a:r>
              <a:rPr sz="2800" spc="-5" dirty="0">
                <a:latin typeface="Calibri"/>
                <a:cs typeface="Calibri"/>
              </a:rPr>
              <a:t>eak</a:t>
            </a:r>
            <a:r>
              <a:rPr sz="2800" spc="-15" dirty="0">
                <a:latin typeface="Calibri"/>
                <a:cs typeface="Calibri"/>
              </a:rPr>
              <a:t>t</a:t>
            </a:r>
            <a:r>
              <a:rPr sz="2800" spc="-10" dirty="0">
                <a:latin typeface="Calibri"/>
                <a:cs typeface="Calibri"/>
              </a:rPr>
              <a:t>h</a:t>
            </a:r>
            <a:r>
              <a:rPr sz="2800" spc="-65" dirty="0">
                <a:latin typeface="Calibri"/>
                <a:cs typeface="Calibri"/>
              </a:rPr>
              <a:t>r</a:t>
            </a:r>
            <a:r>
              <a:rPr sz="2800" spc="-10" dirty="0">
                <a:latin typeface="Calibri"/>
                <a:cs typeface="Calibri"/>
              </a:rPr>
              <a:t>ough</a:t>
            </a:r>
            <a:r>
              <a:rPr sz="2800" spc="-5" dirty="0">
                <a:latin typeface="Calibri"/>
                <a:cs typeface="Calibri"/>
              </a:rPr>
              <a:t>s</a:t>
            </a:r>
            <a:r>
              <a:rPr sz="2800" dirty="0">
                <a:latin typeface="Calibri"/>
                <a:cs typeface="Calibri"/>
              </a:rPr>
              <a:t>	a</a:t>
            </a:r>
            <a:r>
              <a:rPr sz="2800" spc="-10" dirty="0">
                <a:latin typeface="Calibri"/>
                <a:cs typeface="Calibri"/>
              </a:rPr>
              <a:t>ppea</a:t>
            </a:r>
            <a:r>
              <a:rPr sz="2800" spc="-50" dirty="0">
                <a:latin typeface="Calibri"/>
                <a:cs typeface="Calibri"/>
              </a:rPr>
              <a:t>r</a:t>
            </a:r>
            <a:r>
              <a:rPr sz="2800" spc="-5" dirty="0">
                <a:latin typeface="Calibri"/>
                <a:cs typeface="Calibri"/>
              </a:rPr>
              <a:t>ed  in </a:t>
            </a:r>
            <a:r>
              <a:rPr sz="2800" spc="-10" dirty="0">
                <a:latin typeface="Calibri"/>
                <a:cs typeface="Calibri"/>
              </a:rPr>
              <a:t>language</a:t>
            </a:r>
            <a:r>
              <a:rPr sz="2800" dirty="0">
                <a:latin typeface="Calibri"/>
                <a:cs typeface="Calibri"/>
              </a:rPr>
              <a:t> </a:t>
            </a:r>
            <a:r>
              <a:rPr sz="2800" spc="-15" dirty="0">
                <a:latin typeface="Calibri"/>
                <a:cs typeface="Calibri"/>
              </a:rPr>
              <a:t>translation.</a:t>
            </a:r>
            <a:endParaRPr sz="2800">
              <a:latin typeface="Calibri"/>
              <a:cs typeface="Calibri"/>
            </a:endParaRPr>
          </a:p>
          <a:p>
            <a:pPr marL="299085" marR="132715" indent="-287020">
              <a:lnSpc>
                <a:spcPct val="100000"/>
              </a:lnSpc>
              <a:spcBef>
                <a:spcPts val="1595"/>
              </a:spcBef>
              <a:buClr>
                <a:srgbClr val="003A6F"/>
              </a:buClr>
              <a:buFont typeface="Symbol"/>
              <a:buChar char=""/>
              <a:tabLst>
                <a:tab pos="299720" algn="l"/>
              </a:tabLst>
            </a:pPr>
            <a:r>
              <a:rPr sz="2800" spc="-10" dirty="0">
                <a:latin typeface="Calibri"/>
                <a:cs typeface="Calibri"/>
              </a:rPr>
              <a:t>These </a:t>
            </a:r>
            <a:r>
              <a:rPr sz="2800" spc="-25" dirty="0">
                <a:latin typeface="Calibri"/>
                <a:cs typeface="Calibri"/>
              </a:rPr>
              <a:t>have </a:t>
            </a:r>
            <a:r>
              <a:rPr sz="2800" spc="-5" dirty="0">
                <a:latin typeface="Calibri"/>
                <a:cs typeface="Calibri"/>
              </a:rPr>
              <a:t>led </a:t>
            </a:r>
            <a:r>
              <a:rPr sz="2800" spc="-15" dirty="0">
                <a:latin typeface="Calibri"/>
                <a:cs typeface="Calibri"/>
              </a:rPr>
              <a:t>to </a:t>
            </a:r>
            <a:r>
              <a:rPr sz="2800" spc="-10" dirty="0">
                <a:latin typeface="Calibri"/>
                <a:cs typeface="Calibri"/>
              </a:rPr>
              <a:t>advancements </a:t>
            </a:r>
            <a:r>
              <a:rPr sz="2800" spc="-5" dirty="0">
                <a:latin typeface="Calibri"/>
                <a:cs typeface="Calibri"/>
              </a:rPr>
              <a:t>in </a:t>
            </a:r>
            <a:r>
              <a:rPr sz="2800" spc="-45" dirty="0">
                <a:latin typeface="Calibri"/>
                <a:cs typeface="Calibri"/>
              </a:rPr>
              <a:t>Web  </a:t>
            </a:r>
            <a:r>
              <a:rPr sz="2800" spc="-10" dirty="0">
                <a:latin typeface="Calibri"/>
                <a:cs typeface="Calibri"/>
              </a:rPr>
              <a:t>Search, </a:t>
            </a:r>
            <a:r>
              <a:rPr sz="2800" spc="-15" dirty="0">
                <a:latin typeface="Calibri"/>
                <a:cs typeface="Calibri"/>
              </a:rPr>
              <a:t>Document </a:t>
            </a:r>
            <a:r>
              <a:rPr sz="2800" spc="-10" dirty="0">
                <a:latin typeface="Calibri"/>
                <a:cs typeface="Calibri"/>
              </a:rPr>
              <a:t>Search,</a:t>
            </a:r>
            <a:r>
              <a:rPr sz="2800" spc="60" dirty="0">
                <a:latin typeface="Calibri"/>
                <a:cs typeface="Calibri"/>
              </a:rPr>
              <a:t> </a:t>
            </a:r>
            <a:r>
              <a:rPr sz="2800" spc="-15" dirty="0">
                <a:latin typeface="Calibri"/>
                <a:cs typeface="Calibri"/>
              </a:rPr>
              <a:t>Document</a:t>
            </a:r>
            <a:endParaRPr sz="2800">
              <a:latin typeface="Calibri"/>
              <a:cs typeface="Calibri"/>
            </a:endParaRPr>
          </a:p>
        </p:txBody>
      </p:sp>
      <p:sp>
        <p:nvSpPr>
          <p:cNvPr id="17" name="object 17"/>
          <p:cNvSpPr txBox="1"/>
          <p:nvPr/>
        </p:nvSpPr>
        <p:spPr>
          <a:xfrm>
            <a:off x="7271384" y="2612847"/>
            <a:ext cx="921385" cy="391795"/>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003960"/>
                </a:solidFill>
                <a:latin typeface="Arial"/>
                <a:cs typeface="Arial"/>
              </a:rPr>
              <a:t>“He</a:t>
            </a:r>
            <a:r>
              <a:rPr sz="2400" spc="-15" dirty="0">
                <a:solidFill>
                  <a:srgbClr val="003960"/>
                </a:solidFill>
                <a:latin typeface="Arial"/>
                <a:cs typeface="Arial"/>
              </a:rPr>
              <a:t>l</a:t>
            </a:r>
            <a:r>
              <a:rPr sz="2400" spc="-5" dirty="0">
                <a:solidFill>
                  <a:srgbClr val="003960"/>
                </a:solidFill>
                <a:latin typeface="Arial"/>
                <a:cs typeface="Arial"/>
              </a:rPr>
              <a:t>l</a:t>
            </a:r>
            <a:r>
              <a:rPr sz="2400" spc="-10" dirty="0">
                <a:solidFill>
                  <a:srgbClr val="003960"/>
                </a:solidFill>
                <a:latin typeface="Arial"/>
                <a:cs typeface="Arial"/>
              </a:rPr>
              <a:t>o</a:t>
            </a:r>
            <a:r>
              <a:rPr sz="2400" dirty="0">
                <a:solidFill>
                  <a:srgbClr val="003960"/>
                </a:solidFill>
                <a:latin typeface="Arial"/>
                <a:cs typeface="Arial"/>
              </a:rPr>
              <a:t>”</a:t>
            </a:r>
            <a:endParaRPr sz="2400">
              <a:latin typeface="Arial"/>
              <a:cs typeface="Arial"/>
            </a:endParaRPr>
          </a:p>
        </p:txBody>
      </p:sp>
      <p:sp>
        <p:nvSpPr>
          <p:cNvPr id="18" name="object 18"/>
          <p:cNvSpPr/>
          <p:nvPr/>
        </p:nvSpPr>
        <p:spPr>
          <a:xfrm>
            <a:off x="8325611" y="2759964"/>
            <a:ext cx="386080" cy="151130"/>
          </a:xfrm>
          <a:custGeom>
            <a:avLst/>
            <a:gdLst/>
            <a:ahLst/>
            <a:cxnLst/>
            <a:rect l="l" t="t" r="r" b="b"/>
            <a:pathLst>
              <a:path w="386079" h="151130">
                <a:moveTo>
                  <a:pt x="234696" y="0"/>
                </a:moveTo>
                <a:lnTo>
                  <a:pt x="234696" y="50291"/>
                </a:lnTo>
                <a:lnTo>
                  <a:pt x="0" y="50291"/>
                </a:lnTo>
                <a:lnTo>
                  <a:pt x="0" y="100584"/>
                </a:lnTo>
                <a:lnTo>
                  <a:pt x="234696" y="100584"/>
                </a:lnTo>
                <a:lnTo>
                  <a:pt x="234696" y="150875"/>
                </a:lnTo>
                <a:lnTo>
                  <a:pt x="385572" y="75437"/>
                </a:lnTo>
                <a:lnTo>
                  <a:pt x="234696" y="0"/>
                </a:lnTo>
                <a:close/>
              </a:path>
            </a:pathLst>
          </a:custGeom>
          <a:solidFill>
            <a:srgbClr val="003960"/>
          </a:solidFill>
        </p:spPr>
        <p:txBody>
          <a:bodyPr wrap="square" lIns="0" tIns="0" rIns="0" bIns="0" rtlCol="0"/>
          <a:lstStyle/>
          <a:p>
            <a:endParaRPr/>
          </a:p>
        </p:txBody>
      </p:sp>
      <p:sp>
        <p:nvSpPr>
          <p:cNvPr id="19" name="object 19"/>
          <p:cNvSpPr/>
          <p:nvPr/>
        </p:nvSpPr>
        <p:spPr>
          <a:xfrm>
            <a:off x="9755123" y="2759964"/>
            <a:ext cx="387350" cy="151130"/>
          </a:xfrm>
          <a:custGeom>
            <a:avLst/>
            <a:gdLst/>
            <a:ahLst/>
            <a:cxnLst/>
            <a:rect l="l" t="t" r="r" b="b"/>
            <a:pathLst>
              <a:path w="387350" h="151130">
                <a:moveTo>
                  <a:pt x="236220" y="0"/>
                </a:moveTo>
                <a:lnTo>
                  <a:pt x="236220" y="50291"/>
                </a:lnTo>
                <a:lnTo>
                  <a:pt x="0" y="50291"/>
                </a:lnTo>
                <a:lnTo>
                  <a:pt x="0" y="100584"/>
                </a:lnTo>
                <a:lnTo>
                  <a:pt x="236220" y="100584"/>
                </a:lnTo>
                <a:lnTo>
                  <a:pt x="236220" y="150875"/>
                </a:lnTo>
                <a:lnTo>
                  <a:pt x="387096" y="75437"/>
                </a:lnTo>
                <a:lnTo>
                  <a:pt x="236220" y="0"/>
                </a:lnTo>
                <a:close/>
              </a:path>
            </a:pathLst>
          </a:custGeom>
          <a:solidFill>
            <a:srgbClr val="003960"/>
          </a:solidFill>
        </p:spPr>
        <p:txBody>
          <a:bodyPr wrap="square" lIns="0" tIns="0" rIns="0" bIns="0" rtlCol="0"/>
          <a:lstStyle/>
          <a:p>
            <a:endParaRPr/>
          </a:p>
        </p:txBody>
      </p:sp>
      <p:sp>
        <p:nvSpPr>
          <p:cNvPr id="20" name="object 20"/>
          <p:cNvSpPr txBox="1"/>
          <p:nvPr/>
        </p:nvSpPr>
        <p:spPr>
          <a:xfrm>
            <a:off x="10787888" y="2618054"/>
            <a:ext cx="838835" cy="391795"/>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003960"/>
                </a:solidFill>
                <a:latin typeface="Arial"/>
                <a:cs typeface="Arial"/>
              </a:rPr>
              <a:t>“</a:t>
            </a:r>
            <a:r>
              <a:rPr sz="2400" spc="-5" dirty="0">
                <a:solidFill>
                  <a:srgbClr val="003960"/>
                </a:solidFill>
                <a:latin typeface="SimSun"/>
                <a:cs typeface="SimSun"/>
              </a:rPr>
              <a:t>你好</a:t>
            </a:r>
            <a:r>
              <a:rPr sz="2400" dirty="0">
                <a:solidFill>
                  <a:srgbClr val="003960"/>
                </a:solidFill>
                <a:latin typeface="Arial"/>
                <a:cs typeface="Arial"/>
              </a:rPr>
              <a:t>”</a:t>
            </a:r>
            <a:endParaRPr sz="2400">
              <a:latin typeface="Arial"/>
              <a:cs typeface="Arial"/>
            </a:endParaRPr>
          </a:p>
        </p:txBody>
      </p:sp>
      <p:sp>
        <p:nvSpPr>
          <p:cNvPr id="21" name="object 21"/>
          <p:cNvSpPr/>
          <p:nvPr/>
        </p:nvSpPr>
        <p:spPr>
          <a:xfrm>
            <a:off x="9011411" y="2420111"/>
            <a:ext cx="1056131" cy="1053084"/>
          </a:xfrm>
          <a:prstGeom prst="rect">
            <a:avLst/>
          </a:prstGeom>
          <a:blipFill>
            <a:blip r:embed="rId3" cstate="print"/>
            <a:stretch>
              <a:fillRect/>
            </a:stretch>
          </a:blipFill>
        </p:spPr>
        <p:txBody>
          <a:bodyPr wrap="square" lIns="0" tIns="0" rIns="0" bIns="0" rtlCol="0"/>
          <a:lstStyle/>
          <a:p>
            <a:endParaRPr/>
          </a:p>
        </p:txBody>
      </p:sp>
      <p:sp>
        <p:nvSpPr>
          <p:cNvPr id="22" name="object 22"/>
          <p:cNvSpPr txBox="1"/>
          <p:nvPr/>
        </p:nvSpPr>
        <p:spPr>
          <a:xfrm>
            <a:off x="8281161" y="4482845"/>
            <a:ext cx="2341245" cy="391160"/>
          </a:xfrm>
          <a:prstGeom prst="rect">
            <a:avLst/>
          </a:prstGeom>
        </p:spPr>
        <p:txBody>
          <a:bodyPr vert="horz" wrap="square" lIns="0" tIns="12700" rIns="0" bIns="0" rtlCol="0">
            <a:spAutoFit/>
          </a:bodyPr>
          <a:lstStyle/>
          <a:p>
            <a:pPr marL="12700">
              <a:lnSpc>
                <a:spcPct val="100000"/>
              </a:lnSpc>
              <a:spcBef>
                <a:spcPts val="100"/>
              </a:spcBef>
            </a:pPr>
            <a:r>
              <a:rPr sz="2400" i="1" spc="-5" dirty="0">
                <a:solidFill>
                  <a:srgbClr val="003960"/>
                </a:solidFill>
                <a:latin typeface="Arial"/>
                <a:cs typeface="Arial"/>
              </a:rPr>
              <a:t>Google</a:t>
            </a:r>
            <a:r>
              <a:rPr sz="2400" i="1" spc="-30" dirty="0">
                <a:solidFill>
                  <a:srgbClr val="003960"/>
                </a:solidFill>
                <a:latin typeface="Arial"/>
                <a:cs typeface="Arial"/>
              </a:rPr>
              <a:t> </a:t>
            </a:r>
            <a:r>
              <a:rPr sz="2400" i="1" spc="-25" dirty="0">
                <a:solidFill>
                  <a:srgbClr val="003960"/>
                </a:solidFill>
                <a:latin typeface="Arial"/>
                <a:cs typeface="Arial"/>
              </a:rPr>
              <a:t>Translate</a:t>
            </a:r>
            <a:endParaRPr sz="2400">
              <a:latin typeface="Arial"/>
              <a:cs typeface="Arial"/>
            </a:endParaRPr>
          </a:p>
        </p:txBody>
      </p:sp>
      <p:sp>
        <p:nvSpPr>
          <p:cNvPr id="23" name="object 23"/>
          <p:cNvSpPr txBox="1"/>
          <p:nvPr/>
        </p:nvSpPr>
        <p:spPr>
          <a:xfrm>
            <a:off x="643737" y="6185408"/>
            <a:ext cx="4251325" cy="452120"/>
          </a:xfrm>
          <a:prstGeom prst="rect">
            <a:avLst/>
          </a:prstGeom>
        </p:spPr>
        <p:txBody>
          <a:bodyPr vert="horz" wrap="square" lIns="0" tIns="12065" rIns="0" bIns="0" rtlCol="0">
            <a:spAutoFit/>
          </a:bodyPr>
          <a:lstStyle/>
          <a:p>
            <a:pPr marL="38100">
              <a:lnSpc>
                <a:spcPct val="100000"/>
              </a:lnSpc>
              <a:spcBef>
                <a:spcPts val="95"/>
              </a:spcBef>
            </a:pPr>
            <a:r>
              <a:rPr sz="2800" spc="-10" dirty="0">
                <a:latin typeface="Calibri"/>
                <a:cs typeface="Calibri"/>
              </a:rPr>
              <a:t>Su</a:t>
            </a:r>
            <a:r>
              <a:rPr sz="2800" spc="-15" dirty="0">
                <a:latin typeface="Calibri"/>
                <a:cs typeface="Calibri"/>
              </a:rPr>
              <a:t>m</a:t>
            </a:r>
            <a:r>
              <a:rPr sz="2800" spc="-5" dirty="0">
                <a:latin typeface="Calibri"/>
                <a:cs typeface="Calibri"/>
              </a:rPr>
              <a:t>mar</a:t>
            </a:r>
            <a:r>
              <a:rPr sz="2800" spc="-20" dirty="0">
                <a:latin typeface="Calibri"/>
                <a:cs typeface="Calibri"/>
              </a:rPr>
              <a:t>i</a:t>
            </a:r>
            <a:r>
              <a:rPr sz="2800" spc="-60" dirty="0">
                <a:latin typeface="Calibri"/>
                <a:cs typeface="Calibri"/>
              </a:rPr>
              <a:t>z</a:t>
            </a:r>
            <a:r>
              <a:rPr sz="2800" spc="-25" dirty="0">
                <a:latin typeface="Calibri"/>
                <a:cs typeface="Calibri"/>
              </a:rPr>
              <a:t>a</a:t>
            </a:r>
            <a:r>
              <a:rPr sz="2800" spc="-5" dirty="0">
                <a:latin typeface="Calibri"/>
                <a:cs typeface="Calibri"/>
              </a:rPr>
              <a:t>t</a:t>
            </a:r>
            <a:r>
              <a:rPr sz="2800" spc="-15" dirty="0">
                <a:latin typeface="Calibri"/>
                <a:cs typeface="Calibri"/>
              </a:rPr>
              <a:t>i</a:t>
            </a:r>
            <a:r>
              <a:rPr sz="2800" spc="-10" dirty="0">
                <a:latin typeface="Calibri"/>
                <a:cs typeface="Calibri"/>
              </a:rPr>
              <a:t>on</a:t>
            </a:r>
            <a:r>
              <a:rPr sz="2800" spc="-5" dirty="0">
                <a:latin typeface="Calibri"/>
                <a:cs typeface="Calibri"/>
              </a:rPr>
              <a:t>,</a:t>
            </a:r>
            <a:r>
              <a:rPr sz="2800" spc="25" dirty="0">
                <a:latin typeface="Calibri"/>
                <a:cs typeface="Calibri"/>
              </a:rPr>
              <a:t> </a:t>
            </a:r>
            <a:r>
              <a:rPr sz="2800" spc="-5" dirty="0">
                <a:latin typeface="Calibri"/>
                <a:cs typeface="Calibri"/>
              </a:rPr>
              <a:t>and</a:t>
            </a:r>
            <a:r>
              <a:rPr sz="2800" spc="5" dirty="0">
                <a:latin typeface="Calibri"/>
                <a:cs typeface="Calibri"/>
              </a:rPr>
              <a:t> </a:t>
            </a:r>
            <a:r>
              <a:rPr sz="2800" spc="-5" dirty="0">
                <a:latin typeface="Calibri"/>
                <a:cs typeface="Calibri"/>
              </a:rPr>
              <a:t>Mach</a:t>
            </a:r>
            <a:r>
              <a:rPr sz="2800" spc="-15" dirty="0">
                <a:latin typeface="Calibri"/>
                <a:cs typeface="Calibri"/>
              </a:rPr>
              <a:t>i</a:t>
            </a:r>
            <a:r>
              <a:rPr sz="2800" spc="-1270" dirty="0">
                <a:latin typeface="Calibri"/>
                <a:cs typeface="Calibri"/>
              </a:rPr>
              <a:t>n</a:t>
            </a:r>
            <a:r>
              <a:rPr sz="1200" baseline="-34722" dirty="0">
                <a:solidFill>
                  <a:srgbClr val="FFFFFF"/>
                </a:solidFill>
                <a:latin typeface="Arial"/>
                <a:cs typeface="Arial"/>
              </a:rPr>
              <a:t>*Ot</a:t>
            </a:r>
            <a:r>
              <a:rPr sz="1200" spc="-187" baseline="-34722" dirty="0">
                <a:solidFill>
                  <a:srgbClr val="FFFFFF"/>
                </a:solidFill>
                <a:latin typeface="Arial"/>
                <a:cs typeface="Arial"/>
              </a:rPr>
              <a:t> </a:t>
            </a:r>
            <a:r>
              <a:rPr sz="2800" spc="-1055" dirty="0">
                <a:latin typeface="Calibri"/>
                <a:cs typeface="Calibri"/>
              </a:rPr>
              <a:t>e</a:t>
            </a:r>
            <a:r>
              <a:rPr sz="1200" spc="-7" baseline="-34722" dirty="0">
                <a:solidFill>
                  <a:srgbClr val="FFFFFF"/>
                </a:solidFill>
                <a:latin typeface="Arial"/>
                <a:cs typeface="Arial"/>
              </a:rPr>
              <a:t>e</a:t>
            </a:r>
            <a:r>
              <a:rPr sz="1200" baseline="-34722" dirty="0">
                <a:solidFill>
                  <a:srgbClr val="FFFFFF"/>
                </a:solidFill>
                <a:latin typeface="Arial"/>
                <a:cs typeface="Arial"/>
              </a:rPr>
              <a:t>r</a:t>
            </a:r>
            <a:endParaRPr sz="1200" baseline="-34722">
              <a:latin typeface="Arial"/>
              <a:cs typeface="Arial"/>
            </a:endParaRPr>
          </a:p>
        </p:txBody>
      </p:sp>
      <p:sp>
        <p:nvSpPr>
          <p:cNvPr id="24" name="object 24"/>
          <p:cNvSpPr txBox="1"/>
          <p:nvPr/>
        </p:nvSpPr>
        <p:spPr>
          <a:xfrm>
            <a:off x="4943185" y="6249720"/>
            <a:ext cx="1750060" cy="452120"/>
          </a:xfrm>
          <a:prstGeom prst="rect">
            <a:avLst/>
          </a:prstGeom>
        </p:spPr>
        <p:txBody>
          <a:bodyPr vert="horz" wrap="square" lIns="0" tIns="12065" rIns="0" bIns="0" rtlCol="0">
            <a:spAutoFit/>
          </a:bodyPr>
          <a:lstStyle/>
          <a:p>
            <a:pPr marL="38100">
              <a:lnSpc>
                <a:spcPct val="100000"/>
              </a:lnSpc>
              <a:spcBef>
                <a:spcPts val="95"/>
              </a:spcBef>
            </a:pPr>
            <a:r>
              <a:rPr sz="4200" spc="-1860" baseline="9920" dirty="0">
                <a:latin typeface="Calibri"/>
                <a:cs typeface="Calibri"/>
              </a:rPr>
              <a:t>T</a:t>
            </a:r>
            <a:r>
              <a:rPr sz="800" spc="5" dirty="0">
                <a:solidFill>
                  <a:srgbClr val="FFFFFF"/>
                </a:solidFill>
                <a:latin typeface="Arial"/>
                <a:cs typeface="Arial"/>
              </a:rPr>
              <a:t>m</a:t>
            </a:r>
            <a:r>
              <a:rPr sz="800" dirty="0">
                <a:solidFill>
                  <a:srgbClr val="FFFFFF"/>
                </a:solidFill>
                <a:latin typeface="Arial"/>
                <a:cs typeface="Arial"/>
              </a:rPr>
              <a:t> </a:t>
            </a:r>
            <a:r>
              <a:rPr sz="800" spc="-50" dirty="0">
                <a:solidFill>
                  <a:srgbClr val="FFFFFF"/>
                </a:solidFill>
                <a:latin typeface="Arial"/>
                <a:cs typeface="Arial"/>
              </a:rPr>
              <a:t> </a:t>
            </a:r>
            <a:r>
              <a:rPr sz="4200" spc="-1387" baseline="9920" dirty="0">
                <a:latin typeface="Calibri"/>
                <a:cs typeface="Calibri"/>
              </a:rPr>
              <a:t>r</a:t>
            </a:r>
            <a:r>
              <a:rPr sz="800" dirty="0">
                <a:solidFill>
                  <a:srgbClr val="FFFFFF"/>
                </a:solidFill>
                <a:latin typeface="Arial"/>
                <a:cs typeface="Arial"/>
              </a:rPr>
              <a:t>s </a:t>
            </a:r>
            <a:r>
              <a:rPr sz="800" spc="5" dirty="0">
                <a:solidFill>
                  <a:srgbClr val="FFFFFF"/>
                </a:solidFill>
                <a:latin typeface="Arial"/>
                <a:cs typeface="Arial"/>
              </a:rPr>
              <a:t> </a:t>
            </a:r>
            <a:r>
              <a:rPr sz="4200" spc="-1702" baseline="9920" dirty="0">
                <a:latin typeface="Calibri"/>
                <a:cs typeface="Calibri"/>
              </a:rPr>
              <a:t>a</a:t>
            </a:r>
            <a:r>
              <a:rPr sz="800" spc="-5" dirty="0">
                <a:solidFill>
                  <a:srgbClr val="FFFFFF"/>
                </a:solidFill>
                <a:latin typeface="Arial"/>
                <a:cs typeface="Arial"/>
              </a:rPr>
              <a:t>n</a:t>
            </a:r>
            <a:r>
              <a:rPr sz="800" dirty="0">
                <a:solidFill>
                  <a:srgbClr val="FFFFFF"/>
                </a:solidFill>
                <a:latin typeface="Arial"/>
                <a:cs typeface="Arial"/>
              </a:rPr>
              <a:t>d</a:t>
            </a:r>
            <a:r>
              <a:rPr sz="800" spc="10" dirty="0">
                <a:solidFill>
                  <a:srgbClr val="FFFFFF"/>
                </a:solidFill>
                <a:latin typeface="Arial"/>
                <a:cs typeface="Arial"/>
              </a:rPr>
              <a:t> </a:t>
            </a:r>
            <a:r>
              <a:rPr sz="4200" spc="-2197" baseline="9920" dirty="0">
                <a:latin typeface="Calibri"/>
                <a:cs typeface="Calibri"/>
              </a:rPr>
              <a:t>n</a:t>
            </a:r>
            <a:r>
              <a:rPr sz="800" spc="-5" dirty="0">
                <a:solidFill>
                  <a:srgbClr val="FFFFFF"/>
                </a:solidFill>
                <a:latin typeface="Arial"/>
                <a:cs typeface="Arial"/>
              </a:rPr>
              <a:t>bra</a:t>
            </a:r>
            <a:r>
              <a:rPr sz="800" spc="-145" dirty="0">
                <a:solidFill>
                  <a:srgbClr val="FFFFFF"/>
                </a:solidFill>
                <a:latin typeface="Arial"/>
                <a:cs typeface="Arial"/>
              </a:rPr>
              <a:t>n</a:t>
            </a:r>
            <a:r>
              <a:rPr sz="4200" spc="-1447" baseline="9920" dirty="0">
                <a:latin typeface="Calibri"/>
                <a:cs typeface="Calibri"/>
              </a:rPr>
              <a:t>s</a:t>
            </a:r>
            <a:r>
              <a:rPr sz="800" spc="-5" dirty="0">
                <a:solidFill>
                  <a:srgbClr val="FFFFFF"/>
                </a:solidFill>
                <a:latin typeface="Arial"/>
                <a:cs typeface="Arial"/>
              </a:rPr>
              <a:t>d</a:t>
            </a:r>
            <a:r>
              <a:rPr sz="800" dirty="0">
                <a:solidFill>
                  <a:srgbClr val="FFFFFF"/>
                </a:solidFill>
                <a:latin typeface="Arial"/>
                <a:cs typeface="Arial"/>
              </a:rPr>
              <a:t>s</a:t>
            </a:r>
            <a:r>
              <a:rPr sz="800" spc="-114" dirty="0">
                <a:solidFill>
                  <a:srgbClr val="FFFFFF"/>
                </a:solidFill>
                <a:latin typeface="Arial"/>
                <a:cs typeface="Arial"/>
              </a:rPr>
              <a:t> </a:t>
            </a:r>
            <a:r>
              <a:rPr sz="4200" spc="-787" baseline="9920" dirty="0">
                <a:latin typeface="Calibri"/>
                <a:cs typeface="Calibri"/>
              </a:rPr>
              <a:t>l</a:t>
            </a:r>
            <a:r>
              <a:rPr sz="800" spc="-160" dirty="0">
                <a:solidFill>
                  <a:srgbClr val="FFFFFF"/>
                </a:solidFill>
                <a:latin typeface="Arial"/>
                <a:cs typeface="Arial"/>
              </a:rPr>
              <a:t>m</a:t>
            </a:r>
            <a:r>
              <a:rPr sz="4200" spc="-1762" baseline="9920" dirty="0">
                <a:latin typeface="Calibri"/>
                <a:cs typeface="Calibri"/>
              </a:rPr>
              <a:t>a</a:t>
            </a:r>
            <a:r>
              <a:rPr sz="800" spc="-5" dirty="0">
                <a:solidFill>
                  <a:srgbClr val="FFFFFF"/>
                </a:solidFill>
                <a:latin typeface="Arial"/>
                <a:cs typeface="Arial"/>
              </a:rPr>
              <a:t>a</a:t>
            </a:r>
            <a:r>
              <a:rPr sz="800" dirty="0">
                <a:solidFill>
                  <a:srgbClr val="FFFFFF"/>
                </a:solidFill>
                <a:latin typeface="Arial"/>
                <a:cs typeface="Arial"/>
              </a:rPr>
              <a:t>y</a:t>
            </a:r>
            <a:r>
              <a:rPr sz="800" spc="75" dirty="0">
                <a:solidFill>
                  <a:srgbClr val="FFFFFF"/>
                </a:solidFill>
                <a:latin typeface="Arial"/>
                <a:cs typeface="Arial"/>
              </a:rPr>
              <a:t> </a:t>
            </a:r>
            <a:r>
              <a:rPr sz="4200" spc="-885" baseline="9920" dirty="0">
                <a:latin typeface="Calibri"/>
                <a:cs typeface="Calibri"/>
              </a:rPr>
              <a:t>t</a:t>
            </a:r>
            <a:r>
              <a:rPr sz="800" dirty="0">
                <a:solidFill>
                  <a:srgbClr val="FFFFFF"/>
                </a:solidFill>
                <a:latin typeface="Arial"/>
                <a:cs typeface="Arial"/>
              </a:rPr>
              <a:t>e</a:t>
            </a:r>
            <a:r>
              <a:rPr sz="800" spc="-90" dirty="0">
                <a:solidFill>
                  <a:srgbClr val="FFFFFF"/>
                </a:solidFill>
                <a:latin typeface="Arial"/>
                <a:cs typeface="Arial"/>
              </a:rPr>
              <a:t> </a:t>
            </a:r>
            <a:r>
              <a:rPr sz="4200" spc="-825" baseline="9920" dirty="0">
                <a:latin typeface="Calibri"/>
                <a:cs typeface="Calibri"/>
              </a:rPr>
              <a:t>i</a:t>
            </a:r>
            <a:r>
              <a:rPr sz="800" dirty="0">
                <a:solidFill>
                  <a:srgbClr val="FFFFFF"/>
                </a:solidFill>
                <a:latin typeface="Arial"/>
                <a:cs typeface="Arial"/>
              </a:rPr>
              <a:t>c</a:t>
            </a:r>
            <a:r>
              <a:rPr sz="800" spc="-55" dirty="0">
                <a:solidFill>
                  <a:srgbClr val="FFFFFF"/>
                </a:solidFill>
                <a:latin typeface="Arial"/>
                <a:cs typeface="Arial"/>
              </a:rPr>
              <a:t>l</a:t>
            </a:r>
            <a:r>
              <a:rPr sz="4200" spc="-2145" baseline="9920" dirty="0">
                <a:latin typeface="Calibri"/>
                <a:cs typeface="Calibri"/>
              </a:rPr>
              <a:t>o</a:t>
            </a:r>
            <a:r>
              <a:rPr sz="800" spc="-5" dirty="0">
                <a:solidFill>
                  <a:srgbClr val="FFFFFF"/>
                </a:solidFill>
                <a:latin typeface="Arial"/>
                <a:cs typeface="Arial"/>
              </a:rPr>
              <a:t>a</a:t>
            </a:r>
            <a:r>
              <a:rPr sz="800" dirty="0">
                <a:solidFill>
                  <a:srgbClr val="FFFFFF"/>
                </a:solidFill>
                <a:latin typeface="Arial"/>
                <a:cs typeface="Arial"/>
              </a:rPr>
              <a:t>i</a:t>
            </a:r>
            <a:r>
              <a:rPr sz="800" spc="15" dirty="0">
                <a:solidFill>
                  <a:srgbClr val="FFFFFF"/>
                </a:solidFill>
                <a:latin typeface="Arial"/>
                <a:cs typeface="Arial"/>
              </a:rPr>
              <a:t>m</a:t>
            </a:r>
            <a:r>
              <a:rPr sz="800" spc="-340" dirty="0">
                <a:solidFill>
                  <a:srgbClr val="FFFFFF"/>
                </a:solidFill>
                <a:latin typeface="Arial"/>
                <a:cs typeface="Arial"/>
              </a:rPr>
              <a:t>e</a:t>
            </a:r>
            <a:r>
              <a:rPr sz="4200" spc="-1717" baseline="9920" dirty="0">
                <a:latin typeface="Calibri"/>
                <a:cs typeface="Calibri"/>
              </a:rPr>
              <a:t>n</a:t>
            </a:r>
            <a:r>
              <a:rPr sz="800" dirty="0">
                <a:solidFill>
                  <a:srgbClr val="FFFFFF"/>
                </a:solidFill>
                <a:latin typeface="Arial"/>
                <a:cs typeface="Arial"/>
              </a:rPr>
              <a:t>d</a:t>
            </a:r>
            <a:r>
              <a:rPr sz="800" spc="-25" dirty="0">
                <a:solidFill>
                  <a:srgbClr val="FFFFFF"/>
                </a:solidFill>
                <a:latin typeface="Arial"/>
                <a:cs typeface="Arial"/>
              </a:rPr>
              <a:t> </a:t>
            </a:r>
            <a:r>
              <a:rPr sz="800" spc="-5" dirty="0">
                <a:solidFill>
                  <a:srgbClr val="FFFFFF"/>
                </a:solidFill>
                <a:latin typeface="Arial"/>
                <a:cs typeface="Arial"/>
              </a:rPr>
              <a:t>a</a:t>
            </a:r>
            <a:r>
              <a:rPr sz="800" spc="-335" dirty="0">
                <a:solidFill>
                  <a:srgbClr val="FFFFFF"/>
                </a:solidFill>
                <a:latin typeface="Arial"/>
                <a:cs typeface="Arial"/>
              </a:rPr>
              <a:t>s</a:t>
            </a:r>
            <a:r>
              <a:rPr sz="3600" baseline="11574" dirty="0">
                <a:solidFill>
                  <a:srgbClr val="003A6F"/>
                </a:solidFill>
                <a:latin typeface="Arial"/>
                <a:cs typeface="Arial"/>
              </a:rPr>
              <a:t>.</a:t>
            </a:r>
            <a:endParaRPr sz="3600" baseline="11574">
              <a:latin typeface="Arial"/>
              <a:cs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73723" y="6484620"/>
            <a:ext cx="3106420" cy="0"/>
          </a:xfrm>
          <a:custGeom>
            <a:avLst/>
            <a:gdLst/>
            <a:ahLst/>
            <a:cxnLst/>
            <a:rect l="l" t="t" r="r" b="b"/>
            <a:pathLst>
              <a:path w="3106420">
                <a:moveTo>
                  <a:pt x="0" y="0"/>
                </a:moveTo>
                <a:lnTo>
                  <a:pt x="3105912" y="0"/>
                </a:lnTo>
              </a:path>
            </a:pathLst>
          </a:custGeom>
          <a:ln w="48768">
            <a:solidFill>
              <a:srgbClr val="8EB4E2"/>
            </a:solidFill>
          </a:ln>
        </p:spPr>
        <p:txBody>
          <a:bodyPr wrap="square" lIns="0" tIns="0" rIns="0" bIns="0" rtlCol="0"/>
          <a:lstStyle/>
          <a:p>
            <a:endParaRPr/>
          </a:p>
        </p:txBody>
      </p:sp>
      <p:sp>
        <p:nvSpPr>
          <p:cNvPr id="3" name="object 3"/>
          <p:cNvSpPr/>
          <p:nvPr/>
        </p:nvSpPr>
        <p:spPr>
          <a:xfrm>
            <a:off x="9209531" y="6483096"/>
            <a:ext cx="2982595" cy="0"/>
          </a:xfrm>
          <a:custGeom>
            <a:avLst/>
            <a:gdLst/>
            <a:ahLst/>
            <a:cxnLst/>
            <a:rect l="l" t="t" r="r" b="b"/>
            <a:pathLst>
              <a:path w="2982595">
                <a:moveTo>
                  <a:pt x="0" y="0"/>
                </a:moveTo>
                <a:lnTo>
                  <a:pt x="2982468" y="0"/>
                </a:lnTo>
              </a:path>
            </a:pathLst>
          </a:custGeom>
          <a:ln w="45720">
            <a:solidFill>
              <a:srgbClr val="FF0000"/>
            </a:solidFill>
          </a:ln>
        </p:spPr>
        <p:txBody>
          <a:bodyPr wrap="square" lIns="0" tIns="0" rIns="0" bIns="0" rtlCol="0"/>
          <a:lstStyle/>
          <a:p>
            <a:endParaRPr/>
          </a:p>
        </p:txBody>
      </p:sp>
      <p:sp>
        <p:nvSpPr>
          <p:cNvPr id="4" name="object 4"/>
          <p:cNvSpPr/>
          <p:nvPr/>
        </p:nvSpPr>
        <p:spPr>
          <a:xfrm>
            <a:off x="2779776" y="6484620"/>
            <a:ext cx="3439795" cy="0"/>
          </a:xfrm>
          <a:custGeom>
            <a:avLst/>
            <a:gdLst/>
            <a:ahLst/>
            <a:cxnLst/>
            <a:rect l="l" t="t" r="r" b="b"/>
            <a:pathLst>
              <a:path w="3439795">
                <a:moveTo>
                  <a:pt x="0" y="0"/>
                </a:moveTo>
                <a:lnTo>
                  <a:pt x="3439667" y="0"/>
                </a:lnTo>
              </a:path>
            </a:pathLst>
          </a:custGeom>
          <a:ln w="48768">
            <a:solidFill>
              <a:srgbClr val="FFCE00"/>
            </a:solidFill>
          </a:ln>
        </p:spPr>
        <p:txBody>
          <a:bodyPr wrap="square" lIns="0" tIns="0" rIns="0" bIns="0" rtlCol="0"/>
          <a:lstStyle/>
          <a:p>
            <a:endParaRPr/>
          </a:p>
        </p:txBody>
      </p:sp>
      <p:sp>
        <p:nvSpPr>
          <p:cNvPr id="5" name="object 5"/>
          <p:cNvSpPr/>
          <p:nvPr/>
        </p:nvSpPr>
        <p:spPr>
          <a:xfrm>
            <a:off x="0" y="0"/>
            <a:ext cx="9400540" cy="1126490"/>
          </a:xfrm>
          <a:custGeom>
            <a:avLst/>
            <a:gdLst/>
            <a:ahLst/>
            <a:cxnLst/>
            <a:rect l="l" t="t" r="r" b="b"/>
            <a:pathLst>
              <a:path w="9400540" h="1126490">
                <a:moveTo>
                  <a:pt x="0" y="1126236"/>
                </a:moveTo>
                <a:lnTo>
                  <a:pt x="9400032" y="1126236"/>
                </a:lnTo>
                <a:lnTo>
                  <a:pt x="9400032" y="0"/>
                </a:lnTo>
                <a:lnTo>
                  <a:pt x="0" y="0"/>
                </a:lnTo>
                <a:lnTo>
                  <a:pt x="0" y="1126236"/>
                </a:lnTo>
                <a:close/>
              </a:path>
            </a:pathLst>
          </a:custGeom>
          <a:solidFill>
            <a:srgbClr val="FFFF00"/>
          </a:solidFill>
        </p:spPr>
        <p:txBody>
          <a:bodyPr wrap="square" lIns="0" tIns="0" rIns="0" bIns="0" rtlCol="0"/>
          <a:lstStyle/>
          <a:p>
            <a:endParaRPr/>
          </a:p>
        </p:txBody>
      </p:sp>
      <p:sp>
        <p:nvSpPr>
          <p:cNvPr id="6" name="object 6"/>
          <p:cNvSpPr/>
          <p:nvPr/>
        </p:nvSpPr>
        <p:spPr>
          <a:xfrm>
            <a:off x="3381755" y="1149858"/>
            <a:ext cx="3106420" cy="0"/>
          </a:xfrm>
          <a:custGeom>
            <a:avLst/>
            <a:gdLst/>
            <a:ahLst/>
            <a:cxnLst/>
            <a:rect l="l" t="t" r="r" b="b"/>
            <a:pathLst>
              <a:path w="3106420">
                <a:moveTo>
                  <a:pt x="0" y="0"/>
                </a:moveTo>
                <a:lnTo>
                  <a:pt x="3105912" y="0"/>
                </a:lnTo>
              </a:path>
            </a:pathLst>
          </a:custGeom>
          <a:ln w="47244">
            <a:solidFill>
              <a:srgbClr val="8EB4E2"/>
            </a:solidFill>
          </a:ln>
        </p:spPr>
        <p:txBody>
          <a:bodyPr wrap="square" lIns="0" tIns="0" rIns="0" bIns="0" rtlCol="0"/>
          <a:lstStyle/>
          <a:p>
            <a:endParaRPr/>
          </a:p>
        </p:txBody>
      </p:sp>
      <p:sp>
        <p:nvSpPr>
          <p:cNvPr id="7" name="object 7"/>
          <p:cNvSpPr/>
          <p:nvPr/>
        </p:nvSpPr>
        <p:spPr>
          <a:xfrm>
            <a:off x="6420611" y="1148333"/>
            <a:ext cx="2979420" cy="0"/>
          </a:xfrm>
          <a:custGeom>
            <a:avLst/>
            <a:gdLst/>
            <a:ahLst/>
            <a:cxnLst/>
            <a:rect l="l" t="t" r="r" b="b"/>
            <a:pathLst>
              <a:path w="2979420">
                <a:moveTo>
                  <a:pt x="0" y="0"/>
                </a:moveTo>
                <a:lnTo>
                  <a:pt x="2979419" y="0"/>
                </a:lnTo>
              </a:path>
            </a:pathLst>
          </a:custGeom>
          <a:ln w="44196">
            <a:solidFill>
              <a:srgbClr val="FF0000"/>
            </a:solidFill>
          </a:ln>
        </p:spPr>
        <p:txBody>
          <a:bodyPr wrap="square" lIns="0" tIns="0" rIns="0" bIns="0" rtlCol="0"/>
          <a:lstStyle/>
          <a:p>
            <a:endParaRPr/>
          </a:p>
        </p:txBody>
      </p:sp>
      <p:sp>
        <p:nvSpPr>
          <p:cNvPr id="8" name="object 8"/>
          <p:cNvSpPr/>
          <p:nvPr/>
        </p:nvSpPr>
        <p:spPr>
          <a:xfrm>
            <a:off x="0" y="1149858"/>
            <a:ext cx="3429000" cy="0"/>
          </a:xfrm>
          <a:custGeom>
            <a:avLst/>
            <a:gdLst/>
            <a:ahLst/>
            <a:cxnLst/>
            <a:rect l="l" t="t" r="r" b="b"/>
            <a:pathLst>
              <a:path w="3429000">
                <a:moveTo>
                  <a:pt x="0" y="0"/>
                </a:moveTo>
                <a:lnTo>
                  <a:pt x="3429000" y="0"/>
                </a:lnTo>
              </a:path>
            </a:pathLst>
          </a:custGeom>
          <a:ln w="47244">
            <a:solidFill>
              <a:srgbClr val="FFCE00"/>
            </a:solidFill>
          </a:ln>
        </p:spPr>
        <p:txBody>
          <a:bodyPr wrap="square" lIns="0" tIns="0" rIns="0" bIns="0" rtlCol="0"/>
          <a:lstStyle/>
          <a:p>
            <a:endParaRPr/>
          </a:p>
        </p:txBody>
      </p:sp>
      <p:sp>
        <p:nvSpPr>
          <p:cNvPr id="9" name="object 9"/>
          <p:cNvSpPr txBox="1"/>
          <p:nvPr/>
        </p:nvSpPr>
        <p:spPr>
          <a:xfrm>
            <a:off x="9776206" y="973658"/>
            <a:ext cx="1172845" cy="240029"/>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000099"/>
                </a:solidFill>
                <a:latin typeface="Arial"/>
                <a:cs typeface="Arial"/>
              </a:rPr>
              <a:t>Pilani</a:t>
            </a:r>
            <a:r>
              <a:rPr sz="1400" spc="-80" dirty="0">
                <a:solidFill>
                  <a:srgbClr val="000099"/>
                </a:solidFill>
                <a:latin typeface="Arial"/>
                <a:cs typeface="Arial"/>
              </a:rPr>
              <a:t> </a:t>
            </a:r>
            <a:r>
              <a:rPr sz="1400" dirty="0">
                <a:solidFill>
                  <a:srgbClr val="000099"/>
                </a:solidFill>
                <a:latin typeface="Arial"/>
                <a:cs typeface="Arial"/>
              </a:rPr>
              <a:t>Campus</a:t>
            </a:r>
            <a:endParaRPr sz="1400">
              <a:latin typeface="Arial"/>
              <a:cs typeface="Arial"/>
            </a:endParaRPr>
          </a:p>
        </p:txBody>
      </p:sp>
      <p:sp>
        <p:nvSpPr>
          <p:cNvPr id="10" name="object 10"/>
          <p:cNvSpPr txBox="1">
            <a:spLocks noGrp="1"/>
          </p:cNvSpPr>
          <p:nvPr>
            <p:ph type="title"/>
          </p:nvPr>
        </p:nvSpPr>
        <p:spPr>
          <a:xfrm>
            <a:off x="1037844" y="667258"/>
            <a:ext cx="10440670" cy="543560"/>
          </a:xfrm>
          <a:prstGeom prst="rect">
            <a:avLst/>
          </a:prstGeom>
        </p:spPr>
        <p:txBody>
          <a:bodyPr vert="horz" wrap="square" lIns="0" tIns="12065" rIns="0" bIns="0" rtlCol="0">
            <a:spAutoFit/>
          </a:bodyPr>
          <a:lstStyle/>
          <a:p>
            <a:pPr marL="38100">
              <a:lnSpc>
                <a:spcPct val="100000"/>
              </a:lnSpc>
              <a:spcBef>
                <a:spcPts val="95"/>
              </a:spcBef>
            </a:pPr>
            <a:r>
              <a:rPr sz="3400" spc="-10" dirty="0">
                <a:solidFill>
                  <a:srgbClr val="003A6F"/>
                </a:solidFill>
              </a:rPr>
              <a:t>Deep </a:t>
            </a:r>
            <a:r>
              <a:rPr sz="3400" spc="-5" dirty="0">
                <a:solidFill>
                  <a:srgbClr val="003A6F"/>
                </a:solidFill>
              </a:rPr>
              <a:t>Learning Breakthroughs </a:t>
            </a:r>
            <a:r>
              <a:rPr sz="3400" spc="-10" dirty="0">
                <a:solidFill>
                  <a:srgbClr val="003A6F"/>
                </a:solidFill>
              </a:rPr>
              <a:t>(2012 </a:t>
            </a:r>
            <a:r>
              <a:rPr sz="3400" spc="-5" dirty="0">
                <a:solidFill>
                  <a:srgbClr val="003A6F"/>
                </a:solidFill>
              </a:rPr>
              <a:t>– </a:t>
            </a:r>
            <a:r>
              <a:rPr sz="3400" spc="-254" dirty="0">
                <a:solidFill>
                  <a:srgbClr val="003A6F"/>
                </a:solidFill>
              </a:rPr>
              <a:t>Presen</a:t>
            </a:r>
            <a:r>
              <a:rPr sz="3900" b="1" spc="-382" baseline="28846" dirty="0">
                <a:latin typeface="Arial"/>
                <a:cs typeface="Arial"/>
              </a:rPr>
              <a:t>B</a:t>
            </a:r>
            <a:r>
              <a:rPr sz="3400" spc="-254" dirty="0">
                <a:solidFill>
                  <a:srgbClr val="003A6F"/>
                </a:solidFill>
              </a:rPr>
              <a:t>t)</a:t>
            </a:r>
            <a:r>
              <a:rPr sz="3900" b="1" spc="-382" baseline="28846" dirty="0">
                <a:latin typeface="Arial"/>
                <a:cs typeface="Arial"/>
              </a:rPr>
              <a:t>ITS</a:t>
            </a:r>
            <a:r>
              <a:rPr sz="3900" b="1" spc="195" baseline="28846" dirty="0">
                <a:latin typeface="Arial"/>
                <a:cs typeface="Arial"/>
              </a:rPr>
              <a:t> </a:t>
            </a:r>
            <a:r>
              <a:rPr sz="3900" baseline="28846" dirty="0"/>
              <a:t>Pilani</a:t>
            </a:r>
            <a:endParaRPr sz="3900" baseline="28846">
              <a:latin typeface="Arial"/>
              <a:cs typeface="Arial"/>
            </a:endParaRPr>
          </a:p>
        </p:txBody>
      </p:sp>
      <p:sp>
        <p:nvSpPr>
          <p:cNvPr id="11" name="object 11"/>
          <p:cNvSpPr txBox="1"/>
          <p:nvPr/>
        </p:nvSpPr>
        <p:spPr>
          <a:xfrm>
            <a:off x="590194" y="1575942"/>
            <a:ext cx="5549900" cy="1691639"/>
          </a:xfrm>
          <a:prstGeom prst="rect">
            <a:avLst/>
          </a:prstGeom>
        </p:spPr>
        <p:txBody>
          <a:bodyPr vert="horz" wrap="square" lIns="0" tIns="12700" rIns="0" bIns="0" rtlCol="0">
            <a:spAutoFit/>
          </a:bodyPr>
          <a:lstStyle/>
          <a:p>
            <a:pPr marL="299085" marR="5080" indent="-287020">
              <a:lnSpc>
                <a:spcPct val="100000"/>
              </a:lnSpc>
              <a:spcBef>
                <a:spcPts val="100"/>
              </a:spcBef>
              <a:buFont typeface="Symbol"/>
              <a:buChar char=""/>
              <a:tabLst>
                <a:tab pos="299085" algn="l"/>
                <a:tab pos="299720" algn="l"/>
              </a:tabLst>
            </a:pPr>
            <a:r>
              <a:rPr sz="2400" dirty="0">
                <a:solidFill>
                  <a:srgbClr val="003A6F"/>
                </a:solidFill>
                <a:latin typeface="Arial"/>
                <a:cs typeface="Arial"/>
              </a:rPr>
              <a:t>In </a:t>
            </a:r>
            <a:r>
              <a:rPr sz="2400" spc="-5" dirty="0">
                <a:solidFill>
                  <a:srgbClr val="003A6F"/>
                </a:solidFill>
                <a:latin typeface="Arial"/>
                <a:cs typeface="Arial"/>
              </a:rPr>
              <a:t>2014, computer vision algorithm can  describe</a:t>
            </a:r>
            <a:r>
              <a:rPr sz="2400" dirty="0">
                <a:solidFill>
                  <a:srgbClr val="003A6F"/>
                </a:solidFill>
                <a:latin typeface="Arial"/>
                <a:cs typeface="Arial"/>
              </a:rPr>
              <a:t> </a:t>
            </a:r>
            <a:r>
              <a:rPr sz="2400" spc="-5" dirty="0">
                <a:solidFill>
                  <a:srgbClr val="003A6F"/>
                </a:solidFill>
                <a:latin typeface="Arial"/>
                <a:cs typeface="Arial"/>
              </a:rPr>
              <a:t>photos.</a:t>
            </a:r>
            <a:endParaRPr sz="2400">
              <a:latin typeface="Arial"/>
              <a:cs typeface="Arial"/>
            </a:endParaRPr>
          </a:p>
          <a:p>
            <a:pPr marL="299085" marR="970915" indent="-287020">
              <a:lnSpc>
                <a:spcPct val="100000"/>
              </a:lnSpc>
              <a:spcBef>
                <a:spcPts val="1595"/>
              </a:spcBef>
              <a:buFont typeface="Symbol"/>
              <a:buChar char=""/>
              <a:tabLst>
                <a:tab pos="299085" algn="l"/>
                <a:tab pos="299720" algn="l"/>
              </a:tabLst>
            </a:pPr>
            <a:r>
              <a:rPr sz="2400" dirty="0">
                <a:solidFill>
                  <a:srgbClr val="003A6F"/>
                </a:solidFill>
                <a:latin typeface="Arial"/>
                <a:cs typeface="Arial"/>
              </a:rPr>
              <a:t>In </a:t>
            </a:r>
            <a:r>
              <a:rPr sz="2400" spc="-5" dirty="0">
                <a:solidFill>
                  <a:srgbClr val="003A6F"/>
                </a:solidFill>
                <a:latin typeface="Arial"/>
                <a:cs typeface="Arial"/>
              </a:rPr>
              <a:t>2015, Deep learning platform  </a:t>
            </a:r>
            <a:r>
              <a:rPr sz="2400" spc="-30" dirty="0">
                <a:solidFill>
                  <a:srgbClr val="003A6F"/>
                </a:solidFill>
                <a:latin typeface="Arial"/>
                <a:cs typeface="Arial"/>
              </a:rPr>
              <a:t>TensorFlow* </a:t>
            </a:r>
            <a:r>
              <a:rPr sz="2400" spc="-5" dirty="0">
                <a:solidFill>
                  <a:srgbClr val="003A6F"/>
                </a:solidFill>
                <a:latin typeface="Arial"/>
                <a:cs typeface="Arial"/>
              </a:rPr>
              <a:t>is</a:t>
            </a:r>
            <a:r>
              <a:rPr sz="2400" spc="45" dirty="0">
                <a:solidFill>
                  <a:srgbClr val="003A6F"/>
                </a:solidFill>
                <a:latin typeface="Arial"/>
                <a:cs typeface="Arial"/>
              </a:rPr>
              <a:t> </a:t>
            </a:r>
            <a:r>
              <a:rPr sz="2400" spc="-5" dirty="0">
                <a:solidFill>
                  <a:srgbClr val="003A6F"/>
                </a:solidFill>
                <a:latin typeface="Arial"/>
                <a:cs typeface="Arial"/>
              </a:rPr>
              <a:t>developed.</a:t>
            </a:r>
            <a:endParaRPr sz="2400">
              <a:latin typeface="Arial"/>
              <a:cs typeface="Arial"/>
            </a:endParaRPr>
          </a:p>
        </p:txBody>
      </p:sp>
      <p:sp>
        <p:nvSpPr>
          <p:cNvPr id="12" name="object 12"/>
          <p:cNvSpPr/>
          <p:nvPr/>
        </p:nvSpPr>
        <p:spPr>
          <a:xfrm>
            <a:off x="7114031" y="1604772"/>
            <a:ext cx="4462272" cy="356768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73723" y="6484620"/>
            <a:ext cx="3106420" cy="0"/>
          </a:xfrm>
          <a:custGeom>
            <a:avLst/>
            <a:gdLst/>
            <a:ahLst/>
            <a:cxnLst/>
            <a:rect l="l" t="t" r="r" b="b"/>
            <a:pathLst>
              <a:path w="3106420">
                <a:moveTo>
                  <a:pt x="0" y="0"/>
                </a:moveTo>
                <a:lnTo>
                  <a:pt x="3105912" y="0"/>
                </a:lnTo>
              </a:path>
            </a:pathLst>
          </a:custGeom>
          <a:ln w="48768">
            <a:solidFill>
              <a:srgbClr val="8EB4E2"/>
            </a:solidFill>
          </a:ln>
        </p:spPr>
        <p:txBody>
          <a:bodyPr wrap="square" lIns="0" tIns="0" rIns="0" bIns="0" rtlCol="0"/>
          <a:lstStyle/>
          <a:p>
            <a:endParaRPr/>
          </a:p>
        </p:txBody>
      </p:sp>
      <p:sp>
        <p:nvSpPr>
          <p:cNvPr id="3" name="object 3"/>
          <p:cNvSpPr/>
          <p:nvPr/>
        </p:nvSpPr>
        <p:spPr>
          <a:xfrm>
            <a:off x="9209531" y="6483096"/>
            <a:ext cx="2982595" cy="0"/>
          </a:xfrm>
          <a:custGeom>
            <a:avLst/>
            <a:gdLst/>
            <a:ahLst/>
            <a:cxnLst/>
            <a:rect l="l" t="t" r="r" b="b"/>
            <a:pathLst>
              <a:path w="2982595">
                <a:moveTo>
                  <a:pt x="0" y="0"/>
                </a:moveTo>
                <a:lnTo>
                  <a:pt x="2982468" y="0"/>
                </a:lnTo>
              </a:path>
            </a:pathLst>
          </a:custGeom>
          <a:ln w="45720">
            <a:solidFill>
              <a:srgbClr val="FF0000"/>
            </a:solidFill>
          </a:ln>
        </p:spPr>
        <p:txBody>
          <a:bodyPr wrap="square" lIns="0" tIns="0" rIns="0" bIns="0" rtlCol="0"/>
          <a:lstStyle/>
          <a:p>
            <a:endParaRPr/>
          </a:p>
        </p:txBody>
      </p:sp>
      <p:sp>
        <p:nvSpPr>
          <p:cNvPr id="4" name="object 4"/>
          <p:cNvSpPr/>
          <p:nvPr/>
        </p:nvSpPr>
        <p:spPr>
          <a:xfrm>
            <a:off x="2779776" y="6484620"/>
            <a:ext cx="3439795" cy="0"/>
          </a:xfrm>
          <a:custGeom>
            <a:avLst/>
            <a:gdLst/>
            <a:ahLst/>
            <a:cxnLst/>
            <a:rect l="l" t="t" r="r" b="b"/>
            <a:pathLst>
              <a:path w="3439795">
                <a:moveTo>
                  <a:pt x="0" y="0"/>
                </a:moveTo>
                <a:lnTo>
                  <a:pt x="3439667" y="0"/>
                </a:lnTo>
              </a:path>
            </a:pathLst>
          </a:custGeom>
          <a:ln w="48768">
            <a:solidFill>
              <a:srgbClr val="FFCE00"/>
            </a:solidFill>
          </a:ln>
        </p:spPr>
        <p:txBody>
          <a:bodyPr wrap="square" lIns="0" tIns="0" rIns="0" bIns="0" rtlCol="0"/>
          <a:lstStyle/>
          <a:p>
            <a:endParaRPr/>
          </a:p>
        </p:txBody>
      </p:sp>
      <p:sp>
        <p:nvSpPr>
          <p:cNvPr id="5" name="object 5"/>
          <p:cNvSpPr/>
          <p:nvPr/>
        </p:nvSpPr>
        <p:spPr>
          <a:xfrm>
            <a:off x="0" y="0"/>
            <a:ext cx="9400540" cy="1126490"/>
          </a:xfrm>
          <a:custGeom>
            <a:avLst/>
            <a:gdLst/>
            <a:ahLst/>
            <a:cxnLst/>
            <a:rect l="l" t="t" r="r" b="b"/>
            <a:pathLst>
              <a:path w="9400540" h="1126490">
                <a:moveTo>
                  <a:pt x="0" y="1126236"/>
                </a:moveTo>
                <a:lnTo>
                  <a:pt x="9400032" y="1126236"/>
                </a:lnTo>
                <a:lnTo>
                  <a:pt x="9400032" y="0"/>
                </a:lnTo>
                <a:lnTo>
                  <a:pt x="0" y="0"/>
                </a:lnTo>
                <a:lnTo>
                  <a:pt x="0" y="1126236"/>
                </a:lnTo>
                <a:close/>
              </a:path>
            </a:pathLst>
          </a:custGeom>
          <a:solidFill>
            <a:srgbClr val="FFFF00"/>
          </a:solidFill>
        </p:spPr>
        <p:txBody>
          <a:bodyPr wrap="square" lIns="0" tIns="0" rIns="0" bIns="0" rtlCol="0"/>
          <a:lstStyle/>
          <a:p>
            <a:endParaRPr/>
          </a:p>
        </p:txBody>
      </p:sp>
      <p:sp>
        <p:nvSpPr>
          <p:cNvPr id="6" name="object 6"/>
          <p:cNvSpPr/>
          <p:nvPr/>
        </p:nvSpPr>
        <p:spPr>
          <a:xfrm>
            <a:off x="3381755" y="1149858"/>
            <a:ext cx="3106420" cy="0"/>
          </a:xfrm>
          <a:custGeom>
            <a:avLst/>
            <a:gdLst/>
            <a:ahLst/>
            <a:cxnLst/>
            <a:rect l="l" t="t" r="r" b="b"/>
            <a:pathLst>
              <a:path w="3106420">
                <a:moveTo>
                  <a:pt x="0" y="0"/>
                </a:moveTo>
                <a:lnTo>
                  <a:pt x="3105912" y="0"/>
                </a:lnTo>
              </a:path>
            </a:pathLst>
          </a:custGeom>
          <a:ln w="47244">
            <a:solidFill>
              <a:srgbClr val="8EB4E2"/>
            </a:solidFill>
          </a:ln>
        </p:spPr>
        <p:txBody>
          <a:bodyPr wrap="square" lIns="0" tIns="0" rIns="0" bIns="0" rtlCol="0"/>
          <a:lstStyle/>
          <a:p>
            <a:endParaRPr/>
          </a:p>
        </p:txBody>
      </p:sp>
      <p:sp>
        <p:nvSpPr>
          <p:cNvPr id="7" name="object 7"/>
          <p:cNvSpPr/>
          <p:nvPr/>
        </p:nvSpPr>
        <p:spPr>
          <a:xfrm>
            <a:off x="6420611" y="1148333"/>
            <a:ext cx="2979420" cy="0"/>
          </a:xfrm>
          <a:custGeom>
            <a:avLst/>
            <a:gdLst/>
            <a:ahLst/>
            <a:cxnLst/>
            <a:rect l="l" t="t" r="r" b="b"/>
            <a:pathLst>
              <a:path w="2979420">
                <a:moveTo>
                  <a:pt x="0" y="0"/>
                </a:moveTo>
                <a:lnTo>
                  <a:pt x="2979419" y="0"/>
                </a:lnTo>
              </a:path>
            </a:pathLst>
          </a:custGeom>
          <a:ln w="44196">
            <a:solidFill>
              <a:srgbClr val="FF0000"/>
            </a:solidFill>
          </a:ln>
        </p:spPr>
        <p:txBody>
          <a:bodyPr wrap="square" lIns="0" tIns="0" rIns="0" bIns="0" rtlCol="0"/>
          <a:lstStyle/>
          <a:p>
            <a:endParaRPr/>
          </a:p>
        </p:txBody>
      </p:sp>
      <p:sp>
        <p:nvSpPr>
          <p:cNvPr id="8" name="object 8"/>
          <p:cNvSpPr/>
          <p:nvPr/>
        </p:nvSpPr>
        <p:spPr>
          <a:xfrm>
            <a:off x="0" y="1149858"/>
            <a:ext cx="3429000" cy="0"/>
          </a:xfrm>
          <a:custGeom>
            <a:avLst/>
            <a:gdLst/>
            <a:ahLst/>
            <a:cxnLst/>
            <a:rect l="l" t="t" r="r" b="b"/>
            <a:pathLst>
              <a:path w="3429000">
                <a:moveTo>
                  <a:pt x="0" y="0"/>
                </a:moveTo>
                <a:lnTo>
                  <a:pt x="3429000" y="0"/>
                </a:lnTo>
              </a:path>
            </a:pathLst>
          </a:custGeom>
          <a:ln w="47244">
            <a:solidFill>
              <a:srgbClr val="FFCE00"/>
            </a:solidFill>
          </a:ln>
        </p:spPr>
        <p:txBody>
          <a:bodyPr wrap="square" lIns="0" tIns="0" rIns="0" bIns="0" rtlCol="0"/>
          <a:lstStyle/>
          <a:p>
            <a:endParaRPr/>
          </a:p>
        </p:txBody>
      </p:sp>
      <p:sp>
        <p:nvSpPr>
          <p:cNvPr id="9" name="object 9"/>
          <p:cNvSpPr txBox="1"/>
          <p:nvPr/>
        </p:nvSpPr>
        <p:spPr>
          <a:xfrm>
            <a:off x="9774428" y="595630"/>
            <a:ext cx="1678305" cy="617855"/>
          </a:xfrm>
          <a:prstGeom prst="rect">
            <a:avLst/>
          </a:prstGeom>
        </p:spPr>
        <p:txBody>
          <a:bodyPr vert="horz" wrap="square" lIns="0" tIns="13335" rIns="0" bIns="0" rtlCol="0">
            <a:spAutoFit/>
          </a:bodyPr>
          <a:lstStyle/>
          <a:p>
            <a:pPr marL="12700">
              <a:lnSpc>
                <a:spcPts val="3050"/>
              </a:lnSpc>
              <a:spcBef>
                <a:spcPts val="105"/>
              </a:spcBef>
            </a:pPr>
            <a:r>
              <a:rPr sz="2600" b="1" dirty="0">
                <a:solidFill>
                  <a:srgbClr val="000099"/>
                </a:solidFill>
                <a:latin typeface="Arial"/>
                <a:cs typeface="Arial"/>
              </a:rPr>
              <a:t>BITS</a:t>
            </a:r>
            <a:r>
              <a:rPr sz="2600" b="1" spc="-85" dirty="0">
                <a:solidFill>
                  <a:srgbClr val="000099"/>
                </a:solidFill>
                <a:latin typeface="Arial"/>
                <a:cs typeface="Arial"/>
              </a:rPr>
              <a:t> </a:t>
            </a:r>
            <a:r>
              <a:rPr sz="2600" dirty="0">
                <a:solidFill>
                  <a:srgbClr val="000099"/>
                </a:solidFill>
                <a:latin typeface="Arial"/>
                <a:cs typeface="Arial"/>
              </a:rPr>
              <a:t>Pilani</a:t>
            </a:r>
            <a:endParaRPr sz="2600">
              <a:latin typeface="Arial"/>
              <a:cs typeface="Arial"/>
            </a:endParaRPr>
          </a:p>
          <a:p>
            <a:pPr marL="13970">
              <a:lnSpc>
                <a:spcPts val="1610"/>
              </a:lnSpc>
            </a:pPr>
            <a:r>
              <a:rPr sz="1400" dirty="0">
                <a:solidFill>
                  <a:srgbClr val="000099"/>
                </a:solidFill>
                <a:latin typeface="Arial"/>
                <a:cs typeface="Arial"/>
              </a:rPr>
              <a:t>Pilani</a:t>
            </a:r>
            <a:r>
              <a:rPr sz="1400" spc="-20" dirty="0">
                <a:solidFill>
                  <a:srgbClr val="000099"/>
                </a:solidFill>
                <a:latin typeface="Arial"/>
                <a:cs typeface="Arial"/>
              </a:rPr>
              <a:t> </a:t>
            </a:r>
            <a:r>
              <a:rPr sz="1400" dirty="0">
                <a:solidFill>
                  <a:srgbClr val="000099"/>
                </a:solidFill>
                <a:latin typeface="Arial"/>
                <a:cs typeface="Arial"/>
              </a:rPr>
              <a:t>Campus</a:t>
            </a:r>
            <a:endParaRPr sz="1400">
              <a:latin typeface="Arial"/>
              <a:cs typeface="Arial"/>
            </a:endParaRPr>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8/29/2020 7:42</a:t>
            </a:r>
            <a:r>
              <a:rPr spc="-65" dirty="0"/>
              <a:t> </a:t>
            </a:r>
            <a:r>
              <a:rPr dirty="0"/>
              <a:t>PM</a:t>
            </a:r>
          </a:p>
        </p:txBody>
      </p:sp>
      <p:sp>
        <p:nvSpPr>
          <p:cNvPr id="13" name="object 13"/>
          <p:cNvSpPr txBox="1"/>
          <p:nvPr/>
        </p:nvSpPr>
        <p:spPr>
          <a:xfrm>
            <a:off x="11806935" y="6601231"/>
            <a:ext cx="128270" cy="178435"/>
          </a:xfrm>
          <a:prstGeom prst="rect">
            <a:avLst/>
          </a:prstGeom>
        </p:spPr>
        <p:txBody>
          <a:bodyPr vert="horz" wrap="square" lIns="0" tIns="0" rIns="0" bIns="0" rtlCol="0">
            <a:spAutoFit/>
          </a:bodyPr>
          <a:lstStyle/>
          <a:p>
            <a:pPr marL="25400">
              <a:lnSpc>
                <a:spcPts val="1240"/>
              </a:lnSpc>
            </a:pPr>
            <a:fld id="{81D60167-4931-47E6-BA6A-407CBD079E47}" type="slidenum">
              <a:rPr sz="1200" dirty="0">
                <a:solidFill>
                  <a:srgbClr val="888888"/>
                </a:solidFill>
                <a:latin typeface="Calibri"/>
                <a:cs typeface="Calibri"/>
              </a:rPr>
              <a:t>4</a:t>
            </a:fld>
            <a:endParaRPr sz="1200">
              <a:latin typeface="Calibri"/>
              <a:cs typeface="Calibri"/>
            </a:endParaRPr>
          </a:p>
        </p:txBody>
      </p:sp>
      <p:sp>
        <p:nvSpPr>
          <p:cNvPr id="10" name="object 10"/>
          <p:cNvSpPr txBox="1">
            <a:spLocks noGrp="1"/>
          </p:cNvSpPr>
          <p:nvPr>
            <p:ph type="title"/>
          </p:nvPr>
        </p:nvSpPr>
        <p:spPr>
          <a:xfrm>
            <a:off x="2235454" y="245490"/>
            <a:ext cx="4928870" cy="574040"/>
          </a:xfrm>
          <a:prstGeom prst="rect">
            <a:avLst/>
          </a:prstGeom>
        </p:spPr>
        <p:txBody>
          <a:bodyPr vert="horz" wrap="square" lIns="0" tIns="12700" rIns="0" bIns="0" rtlCol="0">
            <a:spAutoFit/>
          </a:bodyPr>
          <a:lstStyle/>
          <a:p>
            <a:pPr marL="12700">
              <a:lnSpc>
                <a:spcPct val="100000"/>
              </a:lnSpc>
              <a:spcBef>
                <a:spcPts val="100"/>
              </a:spcBef>
            </a:pPr>
            <a:r>
              <a:rPr sz="3600" spc="-15" dirty="0">
                <a:solidFill>
                  <a:srgbClr val="001F5F"/>
                </a:solidFill>
                <a:latin typeface="Palatino Linotype"/>
                <a:cs typeface="Palatino Linotype"/>
              </a:rPr>
              <a:t>Evaluation</a:t>
            </a:r>
            <a:r>
              <a:rPr sz="3600" spc="15" dirty="0">
                <a:solidFill>
                  <a:srgbClr val="001F5F"/>
                </a:solidFill>
                <a:latin typeface="Palatino Linotype"/>
                <a:cs typeface="Palatino Linotype"/>
              </a:rPr>
              <a:t> </a:t>
            </a:r>
            <a:r>
              <a:rPr sz="3600" spc="-5" dirty="0">
                <a:solidFill>
                  <a:srgbClr val="001F5F"/>
                </a:solidFill>
                <a:latin typeface="Palatino Linotype"/>
                <a:cs typeface="Palatino Linotype"/>
              </a:rPr>
              <a:t>Components</a:t>
            </a:r>
            <a:endParaRPr sz="3600">
              <a:latin typeface="Palatino Linotype"/>
              <a:cs typeface="Palatino Linotype"/>
            </a:endParaRPr>
          </a:p>
        </p:txBody>
      </p:sp>
      <p:sp>
        <p:nvSpPr>
          <p:cNvPr id="11" name="object 11"/>
          <p:cNvSpPr txBox="1"/>
          <p:nvPr/>
        </p:nvSpPr>
        <p:spPr>
          <a:xfrm>
            <a:off x="688340" y="1523658"/>
            <a:ext cx="4013835" cy="2953385"/>
          </a:xfrm>
          <a:prstGeom prst="rect">
            <a:avLst/>
          </a:prstGeom>
        </p:spPr>
        <p:txBody>
          <a:bodyPr vert="horz" wrap="square" lIns="0" tIns="110489" rIns="0" bIns="0" rtlCol="0">
            <a:spAutoFit/>
          </a:bodyPr>
          <a:lstStyle/>
          <a:p>
            <a:pPr marL="355600" indent="-342900">
              <a:lnSpc>
                <a:spcPct val="100000"/>
              </a:lnSpc>
              <a:spcBef>
                <a:spcPts val="869"/>
              </a:spcBef>
              <a:buChar char="•"/>
              <a:tabLst>
                <a:tab pos="354965" algn="l"/>
                <a:tab pos="355600" algn="l"/>
              </a:tabLst>
            </a:pPr>
            <a:r>
              <a:rPr sz="3200" spc="-5" dirty="0">
                <a:solidFill>
                  <a:srgbClr val="001F5F"/>
                </a:solidFill>
                <a:latin typeface="Arial"/>
                <a:cs typeface="Arial"/>
              </a:rPr>
              <a:t>Evaluation</a:t>
            </a:r>
            <a:r>
              <a:rPr sz="3200" spc="-65" dirty="0">
                <a:solidFill>
                  <a:srgbClr val="001F5F"/>
                </a:solidFill>
                <a:latin typeface="Arial"/>
                <a:cs typeface="Arial"/>
              </a:rPr>
              <a:t> </a:t>
            </a:r>
            <a:r>
              <a:rPr sz="3200" dirty="0">
                <a:solidFill>
                  <a:srgbClr val="001F5F"/>
                </a:solidFill>
                <a:latin typeface="Arial"/>
                <a:cs typeface="Arial"/>
              </a:rPr>
              <a:t>:</a:t>
            </a:r>
            <a:endParaRPr sz="3200">
              <a:latin typeface="Arial"/>
              <a:cs typeface="Arial"/>
            </a:endParaRPr>
          </a:p>
          <a:p>
            <a:pPr marL="355600" indent="-342900">
              <a:lnSpc>
                <a:spcPct val="100000"/>
              </a:lnSpc>
              <a:spcBef>
                <a:spcPts val="770"/>
              </a:spcBef>
              <a:buChar char="•"/>
              <a:tabLst>
                <a:tab pos="354965" algn="l"/>
                <a:tab pos="355600" algn="l"/>
              </a:tabLst>
            </a:pPr>
            <a:r>
              <a:rPr sz="3200" spc="-5" dirty="0">
                <a:solidFill>
                  <a:srgbClr val="001F5F"/>
                </a:solidFill>
                <a:latin typeface="Arial"/>
                <a:cs typeface="Arial"/>
              </a:rPr>
              <a:t>25%</a:t>
            </a:r>
            <a:r>
              <a:rPr sz="3200" spc="-340" dirty="0">
                <a:solidFill>
                  <a:srgbClr val="001F5F"/>
                </a:solidFill>
                <a:latin typeface="Arial"/>
                <a:cs typeface="Arial"/>
              </a:rPr>
              <a:t> </a:t>
            </a:r>
            <a:r>
              <a:rPr sz="3200" spc="-5" dirty="0">
                <a:solidFill>
                  <a:srgbClr val="001F5F"/>
                </a:solidFill>
                <a:latin typeface="Arial"/>
                <a:cs typeface="Arial"/>
              </a:rPr>
              <a:t>Assignment</a:t>
            </a:r>
            <a:endParaRPr sz="3200">
              <a:latin typeface="Arial"/>
              <a:cs typeface="Arial"/>
            </a:endParaRPr>
          </a:p>
          <a:p>
            <a:pPr marL="466725" indent="-454659">
              <a:lnSpc>
                <a:spcPct val="100000"/>
              </a:lnSpc>
              <a:spcBef>
                <a:spcPts val="770"/>
              </a:spcBef>
              <a:buChar char="•"/>
              <a:tabLst>
                <a:tab pos="466725" algn="l"/>
                <a:tab pos="467359" algn="l"/>
              </a:tabLst>
            </a:pPr>
            <a:r>
              <a:rPr sz="3200" spc="-5" dirty="0">
                <a:solidFill>
                  <a:srgbClr val="001F5F"/>
                </a:solidFill>
                <a:latin typeface="Arial"/>
                <a:cs typeface="Arial"/>
              </a:rPr>
              <a:t>5%</a:t>
            </a:r>
            <a:r>
              <a:rPr sz="3200" spc="-15" dirty="0">
                <a:solidFill>
                  <a:srgbClr val="001F5F"/>
                </a:solidFill>
                <a:latin typeface="Arial"/>
                <a:cs typeface="Arial"/>
              </a:rPr>
              <a:t> </a:t>
            </a:r>
            <a:r>
              <a:rPr sz="3200" spc="-5" dirty="0">
                <a:solidFill>
                  <a:srgbClr val="001F5F"/>
                </a:solidFill>
                <a:latin typeface="Arial"/>
                <a:cs typeface="Arial"/>
              </a:rPr>
              <a:t>Quiz</a:t>
            </a:r>
            <a:endParaRPr sz="3200">
              <a:latin typeface="Arial"/>
              <a:cs typeface="Arial"/>
            </a:endParaRPr>
          </a:p>
          <a:p>
            <a:pPr marL="355600" indent="-342900">
              <a:lnSpc>
                <a:spcPct val="100000"/>
              </a:lnSpc>
              <a:spcBef>
                <a:spcPts val="770"/>
              </a:spcBef>
              <a:buChar char="•"/>
              <a:tabLst>
                <a:tab pos="354965" algn="l"/>
                <a:tab pos="355600" algn="l"/>
                <a:tab pos="1384300" algn="l"/>
                <a:tab pos="2263775" algn="l"/>
              </a:tabLst>
            </a:pPr>
            <a:r>
              <a:rPr sz="3200" spc="-5" dirty="0">
                <a:solidFill>
                  <a:srgbClr val="001F5F"/>
                </a:solidFill>
                <a:latin typeface="Arial"/>
                <a:cs typeface="Arial"/>
              </a:rPr>
              <a:t>3</a:t>
            </a:r>
            <a:r>
              <a:rPr sz="3200" spc="-10" dirty="0">
                <a:solidFill>
                  <a:srgbClr val="001F5F"/>
                </a:solidFill>
                <a:latin typeface="Arial"/>
                <a:cs typeface="Arial"/>
              </a:rPr>
              <a:t>0</a:t>
            </a:r>
            <a:r>
              <a:rPr sz="3200" dirty="0">
                <a:solidFill>
                  <a:srgbClr val="001F5F"/>
                </a:solidFill>
                <a:latin typeface="Arial"/>
                <a:cs typeface="Arial"/>
              </a:rPr>
              <a:t>%	M</a:t>
            </a:r>
            <a:r>
              <a:rPr sz="3200" spc="-10" dirty="0">
                <a:solidFill>
                  <a:srgbClr val="001F5F"/>
                </a:solidFill>
                <a:latin typeface="Arial"/>
                <a:cs typeface="Arial"/>
              </a:rPr>
              <a:t>i</a:t>
            </a:r>
            <a:r>
              <a:rPr sz="3200" dirty="0">
                <a:solidFill>
                  <a:srgbClr val="001F5F"/>
                </a:solidFill>
                <a:latin typeface="Arial"/>
                <a:cs typeface="Arial"/>
              </a:rPr>
              <a:t>d	Se</a:t>
            </a:r>
            <a:r>
              <a:rPr sz="3200" spc="-15" dirty="0">
                <a:solidFill>
                  <a:srgbClr val="001F5F"/>
                </a:solidFill>
                <a:latin typeface="Arial"/>
                <a:cs typeface="Arial"/>
              </a:rPr>
              <a:t>m</a:t>
            </a:r>
            <a:r>
              <a:rPr sz="3200" dirty="0">
                <a:solidFill>
                  <a:srgbClr val="001F5F"/>
                </a:solidFill>
                <a:latin typeface="Arial"/>
                <a:cs typeface="Arial"/>
              </a:rPr>
              <a:t>est</a:t>
            </a:r>
            <a:r>
              <a:rPr sz="3200" spc="-30" dirty="0">
                <a:solidFill>
                  <a:srgbClr val="001F5F"/>
                </a:solidFill>
                <a:latin typeface="Arial"/>
                <a:cs typeface="Arial"/>
              </a:rPr>
              <a:t>e</a:t>
            </a:r>
            <a:r>
              <a:rPr sz="3200" dirty="0">
                <a:solidFill>
                  <a:srgbClr val="001F5F"/>
                </a:solidFill>
                <a:latin typeface="Arial"/>
                <a:cs typeface="Arial"/>
              </a:rPr>
              <a:t>r</a:t>
            </a:r>
            <a:endParaRPr sz="3200">
              <a:latin typeface="Arial"/>
              <a:cs typeface="Arial"/>
            </a:endParaRPr>
          </a:p>
          <a:p>
            <a:pPr marL="355600" indent="-342900">
              <a:lnSpc>
                <a:spcPct val="100000"/>
              </a:lnSpc>
              <a:spcBef>
                <a:spcPts val="770"/>
              </a:spcBef>
              <a:buChar char="•"/>
              <a:tabLst>
                <a:tab pos="354965" algn="l"/>
                <a:tab pos="355600" algn="l"/>
              </a:tabLst>
            </a:pPr>
            <a:r>
              <a:rPr sz="3200" dirty="0">
                <a:solidFill>
                  <a:srgbClr val="001F5F"/>
                </a:solidFill>
                <a:latin typeface="Arial"/>
                <a:cs typeface="Arial"/>
              </a:rPr>
              <a:t>40% End</a:t>
            </a:r>
            <a:r>
              <a:rPr sz="3200" spc="-155" dirty="0">
                <a:solidFill>
                  <a:srgbClr val="001F5F"/>
                </a:solidFill>
                <a:latin typeface="Arial"/>
                <a:cs typeface="Arial"/>
              </a:rPr>
              <a:t> </a:t>
            </a:r>
            <a:r>
              <a:rPr sz="3200" dirty="0">
                <a:solidFill>
                  <a:srgbClr val="001F5F"/>
                </a:solidFill>
                <a:latin typeface="Arial"/>
                <a:cs typeface="Arial"/>
              </a:rPr>
              <a:t>Semester</a:t>
            </a:r>
            <a:endParaRPr sz="3200">
              <a:latin typeface="Arial"/>
              <a:cs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73723" y="6484620"/>
            <a:ext cx="3106420" cy="0"/>
          </a:xfrm>
          <a:custGeom>
            <a:avLst/>
            <a:gdLst/>
            <a:ahLst/>
            <a:cxnLst/>
            <a:rect l="l" t="t" r="r" b="b"/>
            <a:pathLst>
              <a:path w="3106420">
                <a:moveTo>
                  <a:pt x="0" y="0"/>
                </a:moveTo>
                <a:lnTo>
                  <a:pt x="3105912" y="0"/>
                </a:lnTo>
              </a:path>
            </a:pathLst>
          </a:custGeom>
          <a:ln w="48768">
            <a:solidFill>
              <a:srgbClr val="8EB4E2"/>
            </a:solidFill>
          </a:ln>
        </p:spPr>
        <p:txBody>
          <a:bodyPr wrap="square" lIns="0" tIns="0" rIns="0" bIns="0" rtlCol="0"/>
          <a:lstStyle/>
          <a:p>
            <a:endParaRPr/>
          </a:p>
        </p:txBody>
      </p:sp>
      <p:sp>
        <p:nvSpPr>
          <p:cNvPr id="3" name="object 3"/>
          <p:cNvSpPr/>
          <p:nvPr/>
        </p:nvSpPr>
        <p:spPr>
          <a:xfrm>
            <a:off x="9209531" y="6483096"/>
            <a:ext cx="2982595" cy="0"/>
          </a:xfrm>
          <a:custGeom>
            <a:avLst/>
            <a:gdLst/>
            <a:ahLst/>
            <a:cxnLst/>
            <a:rect l="l" t="t" r="r" b="b"/>
            <a:pathLst>
              <a:path w="2982595">
                <a:moveTo>
                  <a:pt x="0" y="0"/>
                </a:moveTo>
                <a:lnTo>
                  <a:pt x="2982468" y="0"/>
                </a:lnTo>
              </a:path>
            </a:pathLst>
          </a:custGeom>
          <a:ln w="45720">
            <a:solidFill>
              <a:srgbClr val="FF0000"/>
            </a:solidFill>
          </a:ln>
        </p:spPr>
        <p:txBody>
          <a:bodyPr wrap="square" lIns="0" tIns="0" rIns="0" bIns="0" rtlCol="0"/>
          <a:lstStyle/>
          <a:p>
            <a:endParaRPr/>
          </a:p>
        </p:txBody>
      </p:sp>
      <p:sp>
        <p:nvSpPr>
          <p:cNvPr id="4" name="object 4"/>
          <p:cNvSpPr/>
          <p:nvPr/>
        </p:nvSpPr>
        <p:spPr>
          <a:xfrm>
            <a:off x="2779776" y="6484620"/>
            <a:ext cx="3439795" cy="0"/>
          </a:xfrm>
          <a:custGeom>
            <a:avLst/>
            <a:gdLst/>
            <a:ahLst/>
            <a:cxnLst/>
            <a:rect l="l" t="t" r="r" b="b"/>
            <a:pathLst>
              <a:path w="3439795">
                <a:moveTo>
                  <a:pt x="0" y="0"/>
                </a:moveTo>
                <a:lnTo>
                  <a:pt x="3439667" y="0"/>
                </a:lnTo>
              </a:path>
            </a:pathLst>
          </a:custGeom>
          <a:ln w="48768">
            <a:solidFill>
              <a:srgbClr val="FFCE00"/>
            </a:solidFill>
          </a:ln>
        </p:spPr>
        <p:txBody>
          <a:bodyPr wrap="square" lIns="0" tIns="0" rIns="0" bIns="0" rtlCol="0"/>
          <a:lstStyle/>
          <a:p>
            <a:endParaRPr/>
          </a:p>
        </p:txBody>
      </p:sp>
      <p:sp>
        <p:nvSpPr>
          <p:cNvPr id="5" name="object 5"/>
          <p:cNvSpPr/>
          <p:nvPr/>
        </p:nvSpPr>
        <p:spPr>
          <a:xfrm>
            <a:off x="0" y="0"/>
            <a:ext cx="9400540" cy="1126490"/>
          </a:xfrm>
          <a:custGeom>
            <a:avLst/>
            <a:gdLst/>
            <a:ahLst/>
            <a:cxnLst/>
            <a:rect l="l" t="t" r="r" b="b"/>
            <a:pathLst>
              <a:path w="9400540" h="1126490">
                <a:moveTo>
                  <a:pt x="0" y="1126236"/>
                </a:moveTo>
                <a:lnTo>
                  <a:pt x="9400032" y="1126236"/>
                </a:lnTo>
                <a:lnTo>
                  <a:pt x="9400032" y="0"/>
                </a:lnTo>
                <a:lnTo>
                  <a:pt x="0" y="0"/>
                </a:lnTo>
                <a:lnTo>
                  <a:pt x="0" y="1126236"/>
                </a:lnTo>
                <a:close/>
              </a:path>
            </a:pathLst>
          </a:custGeom>
          <a:solidFill>
            <a:srgbClr val="FFFF00"/>
          </a:solidFill>
        </p:spPr>
        <p:txBody>
          <a:bodyPr wrap="square" lIns="0" tIns="0" rIns="0" bIns="0" rtlCol="0"/>
          <a:lstStyle/>
          <a:p>
            <a:endParaRPr/>
          </a:p>
        </p:txBody>
      </p:sp>
      <p:sp>
        <p:nvSpPr>
          <p:cNvPr id="6" name="object 6"/>
          <p:cNvSpPr/>
          <p:nvPr/>
        </p:nvSpPr>
        <p:spPr>
          <a:xfrm>
            <a:off x="3381755" y="1149858"/>
            <a:ext cx="3106420" cy="0"/>
          </a:xfrm>
          <a:custGeom>
            <a:avLst/>
            <a:gdLst/>
            <a:ahLst/>
            <a:cxnLst/>
            <a:rect l="l" t="t" r="r" b="b"/>
            <a:pathLst>
              <a:path w="3106420">
                <a:moveTo>
                  <a:pt x="0" y="0"/>
                </a:moveTo>
                <a:lnTo>
                  <a:pt x="3105912" y="0"/>
                </a:lnTo>
              </a:path>
            </a:pathLst>
          </a:custGeom>
          <a:ln w="47244">
            <a:solidFill>
              <a:srgbClr val="8EB4E2"/>
            </a:solidFill>
          </a:ln>
        </p:spPr>
        <p:txBody>
          <a:bodyPr wrap="square" lIns="0" tIns="0" rIns="0" bIns="0" rtlCol="0"/>
          <a:lstStyle/>
          <a:p>
            <a:endParaRPr/>
          </a:p>
        </p:txBody>
      </p:sp>
      <p:sp>
        <p:nvSpPr>
          <p:cNvPr id="7" name="object 7"/>
          <p:cNvSpPr/>
          <p:nvPr/>
        </p:nvSpPr>
        <p:spPr>
          <a:xfrm>
            <a:off x="6420611" y="1148333"/>
            <a:ext cx="2979420" cy="0"/>
          </a:xfrm>
          <a:custGeom>
            <a:avLst/>
            <a:gdLst/>
            <a:ahLst/>
            <a:cxnLst/>
            <a:rect l="l" t="t" r="r" b="b"/>
            <a:pathLst>
              <a:path w="2979420">
                <a:moveTo>
                  <a:pt x="0" y="0"/>
                </a:moveTo>
                <a:lnTo>
                  <a:pt x="2979419" y="0"/>
                </a:lnTo>
              </a:path>
            </a:pathLst>
          </a:custGeom>
          <a:ln w="44196">
            <a:solidFill>
              <a:srgbClr val="FF0000"/>
            </a:solidFill>
          </a:ln>
        </p:spPr>
        <p:txBody>
          <a:bodyPr wrap="square" lIns="0" tIns="0" rIns="0" bIns="0" rtlCol="0"/>
          <a:lstStyle/>
          <a:p>
            <a:endParaRPr/>
          </a:p>
        </p:txBody>
      </p:sp>
      <p:sp>
        <p:nvSpPr>
          <p:cNvPr id="8" name="object 8"/>
          <p:cNvSpPr/>
          <p:nvPr/>
        </p:nvSpPr>
        <p:spPr>
          <a:xfrm>
            <a:off x="0" y="1149858"/>
            <a:ext cx="3429000" cy="0"/>
          </a:xfrm>
          <a:custGeom>
            <a:avLst/>
            <a:gdLst/>
            <a:ahLst/>
            <a:cxnLst/>
            <a:rect l="l" t="t" r="r" b="b"/>
            <a:pathLst>
              <a:path w="3429000">
                <a:moveTo>
                  <a:pt x="0" y="0"/>
                </a:moveTo>
                <a:lnTo>
                  <a:pt x="3429000" y="0"/>
                </a:lnTo>
              </a:path>
            </a:pathLst>
          </a:custGeom>
          <a:ln w="47244">
            <a:solidFill>
              <a:srgbClr val="FFCE00"/>
            </a:solidFill>
          </a:ln>
        </p:spPr>
        <p:txBody>
          <a:bodyPr wrap="square" lIns="0" tIns="0" rIns="0" bIns="0" rtlCol="0"/>
          <a:lstStyle/>
          <a:p>
            <a:endParaRPr/>
          </a:p>
        </p:txBody>
      </p:sp>
      <p:sp>
        <p:nvSpPr>
          <p:cNvPr id="9" name="object 9"/>
          <p:cNvSpPr txBox="1"/>
          <p:nvPr/>
        </p:nvSpPr>
        <p:spPr>
          <a:xfrm>
            <a:off x="9776206" y="973658"/>
            <a:ext cx="1172845" cy="240029"/>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000099"/>
                </a:solidFill>
                <a:latin typeface="Arial"/>
                <a:cs typeface="Arial"/>
              </a:rPr>
              <a:t>Pilani</a:t>
            </a:r>
            <a:r>
              <a:rPr sz="1400" spc="-80" dirty="0">
                <a:solidFill>
                  <a:srgbClr val="000099"/>
                </a:solidFill>
                <a:latin typeface="Arial"/>
                <a:cs typeface="Arial"/>
              </a:rPr>
              <a:t> </a:t>
            </a:r>
            <a:r>
              <a:rPr sz="1400" dirty="0">
                <a:solidFill>
                  <a:srgbClr val="000099"/>
                </a:solidFill>
                <a:latin typeface="Arial"/>
                <a:cs typeface="Arial"/>
              </a:rPr>
              <a:t>Campus</a:t>
            </a:r>
            <a:endParaRPr sz="1400">
              <a:latin typeface="Arial"/>
              <a:cs typeface="Arial"/>
            </a:endParaRPr>
          </a:p>
        </p:txBody>
      </p:sp>
      <p:sp>
        <p:nvSpPr>
          <p:cNvPr id="10" name="object 10"/>
          <p:cNvSpPr txBox="1">
            <a:spLocks noGrp="1"/>
          </p:cNvSpPr>
          <p:nvPr>
            <p:ph type="title"/>
          </p:nvPr>
        </p:nvSpPr>
        <p:spPr>
          <a:xfrm>
            <a:off x="1078382" y="667258"/>
            <a:ext cx="10400030" cy="543560"/>
          </a:xfrm>
          <a:prstGeom prst="rect">
            <a:avLst/>
          </a:prstGeom>
        </p:spPr>
        <p:txBody>
          <a:bodyPr vert="horz" wrap="square" lIns="0" tIns="12065" rIns="0" bIns="0" rtlCol="0">
            <a:spAutoFit/>
          </a:bodyPr>
          <a:lstStyle/>
          <a:p>
            <a:pPr marL="38100">
              <a:lnSpc>
                <a:spcPct val="100000"/>
              </a:lnSpc>
              <a:spcBef>
                <a:spcPts val="95"/>
              </a:spcBef>
            </a:pPr>
            <a:r>
              <a:rPr sz="3400" spc="-5" dirty="0">
                <a:solidFill>
                  <a:srgbClr val="003A6F"/>
                </a:solidFill>
              </a:rPr>
              <a:t>Modern AI (2012 – Present): </a:t>
            </a:r>
            <a:r>
              <a:rPr sz="3400" spc="-10" dirty="0">
                <a:solidFill>
                  <a:srgbClr val="003A6F"/>
                </a:solidFill>
              </a:rPr>
              <a:t>Deep </a:t>
            </a:r>
            <a:r>
              <a:rPr sz="3400" spc="-5" dirty="0">
                <a:solidFill>
                  <a:srgbClr val="003A6F"/>
                </a:solidFill>
              </a:rPr>
              <a:t>Learning</a:t>
            </a:r>
            <a:r>
              <a:rPr sz="3400" spc="-45" dirty="0">
                <a:solidFill>
                  <a:srgbClr val="003A6F"/>
                </a:solidFill>
              </a:rPr>
              <a:t> </a:t>
            </a:r>
            <a:r>
              <a:rPr sz="3400" spc="-509" dirty="0">
                <a:solidFill>
                  <a:srgbClr val="003A6F"/>
                </a:solidFill>
              </a:rPr>
              <a:t>Im</a:t>
            </a:r>
            <a:r>
              <a:rPr sz="3900" b="1" spc="-765" baseline="28846" dirty="0">
                <a:latin typeface="Arial"/>
                <a:cs typeface="Arial"/>
              </a:rPr>
              <a:t>BI</a:t>
            </a:r>
            <a:r>
              <a:rPr sz="3400" spc="-509" dirty="0">
                <a:solidFill>
                  <a:srgbClr val="003A6F"/>
                </a:solidFill>
              </a:rPr>
              <a:t>p</a:t>
            </a:r>
            <a:r>
              <a:rPr sz="3900" b="1" spc="-765" baseline="28846" dirty="0">
                <a:latin typeface="Arial"/>
                <a:cs typeface="Arial"/>
              </a:rPr>
              <a:t>TS</a:t>
            </a:r>
            <a:r>
              <a:rPr sz="3400" spc="-509" dirty="0">
                <a:solidFill>
                  <a:srgbClr val="003A6F"/>
                </a:solidFill>
              </a:rPr>
              <a:t>ac</a:t>
            </a:r>
            <a:r>
              <a:rPr sz="3900" spc="-765" baseline="28846" dirty="0"/>
              <a:t>P</a:t>
            </a:r>
            <a:r>
              <a:rPr sz="3400" spc="-509" dirty="0">
                <a:solidFill>
                  <a:srgbClr val="003A6F"/>
                </a:solidFill>
              </a:rPr>
              <a:t>t</a:t>
            </a:r>
            <a:r>
              <a:rPr sz="3900" spc="-765" baseline="28846" dirty="0"/>
              <a:t>ilani</a:t>
            </a:r>
            <a:endParaRPr sz="3900" baseline="28846">
              <a:latin typeface="Arial"/>
              <a:cs typeface="Arial"/>
            </a:endParaRPr>
          </a:p>
        </p:txBody>
      </p:sp>
      <p:sp>
        <p:nvSpPr>
          <p:cNvPr id="11" name="object 11"/>
          <p:cNvSpPr/>
          <p:nvPr/>
        </p:nvSpPr>
        <p:spPr>
          <a:xfrm>
            <a:off x="609600" y="2057400"/>
            <a:ext cx="5003800" cy="2771140"/>
          </a:xfrm>
          <a:custGeom>
            <a:avLst/>
            <a:gdLst/>
            <a:ahLst/>
            <a:cxnLst/>
            <a:rect l="l" t="t" r="r" b="b"/>
            <a:pathLst>
              <a:path w="5003800" h="2771140">
                <a:moveTo>
                  <a:pt x="4591431" y="0"/>
                </a:moveTo>
                <a:lnTo>
                  <a:pt x="411911" y="0"/>
                </a:lnTo>
                <a:lnTo>
                  <a:pt x="363867" y="2794"/>
                </a:lnTo>
                <a:lnTo>
                  <a:pt x="317461" y="10922"/>
                </a:lnTo>
                <a:lnTo>
                  <a:pt x="272986" y="24002"/>
                </a:lnTo>
                <a:lnTo>
                  <a:pt x="230759" y="41910"/>
                </a:lnTo>
                <a:lnTo>
                  <a:pt x="191084" y="64135"/>
                </a:lnTo>
                <a:lnTo>
                  <a:pt x="154279" y="90424"/>
                </a:lnTo>
                <a:lnTo>
                  <a:pt x="120650" y="120650"/>
                </a:lnTo>
                <a:lnTo>
                  <a:pt x="90487" y="154304"/>
                </a:lnTo>
                <a:lnTo>
                  <a:pt x="64134" y="191008"/>
                </a:lnTo>
                <a:lnTo>
                  <a:pt x="41871" y="230759"/>
                </a:lnTo>
                <a:lnTo>
                  <a:pt x="24015" y="272923"/>
                </a:lnTo>
                <a:lnTo>
                  <a:pt x="10883" y="317373"/>
                </a:lnTo>
                <a:lnTo>
                  <a:pt x="2768" y="363854"/>
                </a:lnTo>
                <a:lnTo>
                  <a:pt x="0" y="411861"/>
                </a:lnTo>
                <a:lnTo>
                  <a:pt x="0" y="2358771"/>
                </a:lnTo>
                <a:lnTo>
                  <a:pt x="2768" y="2406777"/>
                </a:lnTo>
                <a:lnTo>
                  <a:pt x="10883" y="2453132"/>
                </a:lnTo>
                <a:lnTo>
                  <a:pt x="24015" y="2497582"/>
                </a:lnTo>
                <a:lnTo>
                  <a:pt x="41871" y="2539873"/>
                </a:lnTo>
                <a:lnTo>
                  <a:pt x="64134" y="2579497"/>
                </a:lnTo>
                <a:lnTo>
                  <a:pt x="90487" y="2616327"/>
                </a:lnTo>
                <a:lnTo>
                  <a:pt x="120650" y="2649982"/>
                </a:lnTo>
                <a:lnTo>
                  <a:pt x="154279" y="2680081"/>
                </a:lnTo>
                <a:lnTo>
                  <a:pt x="191084" y="2706497"/>
                </a:lnTo>
                <a:lnTo>
                  <a:pt x="230759" y="2728722"/>
                </a:lnTo>
                <a:lnTo>
                  <a:pt x="272986" y="2746629"/>
                </a:lnTo>
                <a:lnTo>
                  <a:pt x="317461" y="2759710"/>
                </a:lnTo>
                <a:lnTo>
                  <a:pt x="363867" y="2767838"/>
                </a:lnTo>
                <a:lnTo>
                  <a:pt x="411911" y="2770632"/>
                </a:lnTo>
                <a:lnTo>
                  <a:pt x="4591431" y="2770632"/>
                </a:lnTo>
                <a:lnTo>
                  <a:pt x="4639437" y="2767838"/>
                </a:lnTo>
                <a:lnTo>
                  <a:pt x="4685919" y="2759710"/>
                </a:lnTo>
                <a:lnTo>
                  <a:pt x="4730369" y="2746629"/>
                </a:lnTo>
                <a:lnTo>
                  <a:pt x="4772533" y="2728722"/>
                </a:lnTo>
                <a:lnTo>
                  <a:pt x="4812284" y="2706497"/>
                </a:lnTo>
                <a:lnTo>
                  <a:pt x="4848987" y="2680081"/>
                </a:lnTo>
                <a:lnTo>
                  <a:pt x="4882642" y="2649982"/>
                </a:lnTo>
                <a:lnTo>
                  <a:pt x="4912868" y="2616327"/>
                </a:lnTo>
                <a:lnTo>
                  <a:pt x="4939157" y="2579497"/>
                </a:lnTo>
                <a:lnTo>
                  <a:pt x="4961382" y="2539873"/>
                </a:lnTo>
                <a:lnTo>
                  <a:pt x="4979289" y="2497582"/>
                </a:lnTo>
                <a:lnTo>
                  <a:pt x="4992370" y="2453132"/>
                </a:lnTo>
                <a:lnTo>
                  <a:pt x="5000498" y="2406777"/>
                </a:lnTo>
                <a:lnTo>
                  <a:pt x="5003292" y="2358771"/>
                </a:lnTo>
                <a:lnTo>
                  <a:pt x="5003292" y="411861"/>
                </a:lnTo>
                <a:lnTo>
                  <a:pt x="5000498" y="363854"/>
                </a:lnTo>
                <a:lnTo>
                  <a:pt x="4992370" y="317373"/>
                </a:lnTo>
                <a:lnTo>
                  <a:pt x="4979289" y="272923"/>
                </a:lnTo>
                <a:lnTo>
                  <a:pt x="4961382" y="230759"/>
                </a:lnTo>
                <a:lnTo>
                  <a:pt x="4939157" y="191008"/>
                </a:lnTo>
                <a:lnTo>
                  <a:pt x="4912868" y="154304"/>
                </a:lnTo>
                <a:lnTo>
                  <a:pt x="4882642" y="120650"/>
                </a:lnTo>
                <a:lnTo>
                  <a:pt x="4848987" y="90424"/>
                </a:lnTo>
                <a:lnTo>
                  <a:pt x="4812284" y="64135"/>
                </a:lnTo>
                <a:lnTo>
                  <a:pt x="4772533" y="41910"/>
                </a:lnTo>
                <a:lnTo>
                  <a:pt x="4730369" y="24002"/>
                </a:lnTo>
                <a:lnTo>
                  <a:pt x="4685919" y="10922"/>
                </a:lnTo>
                <a:lnTo>
                  <a:pt x="4639437" y="2794"/>
                </a:lnTo>
                <a:lnTo>
                  <a:pt x="4591431" y="0"/>
                </a:lnTo>
                <a:close/>
              </a:path>
            </a:pathLst>
          </a:custGeom>
          <a:solidFill>
            <a:srgbClr val="C7EEFF"/>
          </a:solidFill>
        </p:spPr>
        <p:txBody>
          <a:bodyPr wrap="square" lIns="0" tIns="0" rIns="0" bIns="0" rtlCol="0"/>
          <a:lstStyle/>
          <a:p>
            <a:endParaRPr/>
          </a:p>
        </p:txBody>
      </p:sp>
      <p:sp>
        <p:nvSpPr>
          <p:cNvPr id="12" name="object 12"/>
          <p:cNvSpPr/>
          <p:nvPr/>
        </p:nvSpPr>
        <p:spPr>
          <a:xfrm>
            <a:off x="610362" y="2058161"/>
            <a:ext cx="5003800" cy="2771140"/>
          </a:xfrm>
          <a:custGeom>
            <a:avLst/>
            <a:gdLst/>
            <a:ahLst/>
            <a:cxnLst/>
            <a:rect l="l" t="t" r="r" b="b"/>
            <a:pathLst>
              <a:path w="5003800" h="2771140">
                <a:moveTo>
                  <a:pt x="0" y="411861"/>
                </a:moveTo>
                <a:lnTo>
                  <a:pt x="2768" y="363854"/>
                </a:lnTo>
                <a:lnTo>
                  <a:pt x="10883" y="317373"/>
                </a:lnTo>
                <a:lnTo>
                  <a:pt x="24015" y="272923"/>
                </a:lnTo>
                <a:lnTo>
                  <a:pt x="41871" y="230759"/>
                </a:lnTo>
                <a:lnTo>
                  <a:pt x="64134" y="191008"/>
                </a:lnTo>
                <a:lnTo>
                  <a:pt x="90487" y="154304"/>
                </a:lnTo>
                <a:lnTo>
                  <a:pt x="120650" y="120650"/>
                </a:lnTo>
                <a:lnTo>
                  <a:pt x="154279" y="90424"/>
                </a:lnTo>
                <a:lnTo>
                  <a:pt x="191084" y="64135"/>
                </a:lnTo>
                <a:lnTo>
                  <a:pt x="230759" y="41910"/>
                </a:lnTo>
                <a:lnTo>
                  <a:pt x="272986" y="24002"/>
                </a:lnTo>
                <a:lnTo>
                  <a:pt x="317461" y="10922"/>
                </a:lnTo>
                <a:lnTo>
                  <a:pt x="363867" y="2793"/>
                </a:lnTo>
                <a:lnTo>
                  <a:pt x="411911" y="0"/>
                </a:lnTo>
                <a:lnTo>
                  <a:pt x="4591431" y="0"/>
                </a:lnTo>
                <a:lnTo>
                  <a:pt x="4639437" y="2793"/>
                </a:lnTo>
                <a:lnTo>
                  <a:pt x="4685919" y="10922"/>
                </a:lnTo>
                <a:lnTo>
                  <a:pt x="4730369" y="24002"/>
                </a:lnTo>
                <a:lnTo>
                  <a:pt x="4772533" y="41910"/>
                </a:lnTo>
                <a:lnTo>
                  <a:pt x="4812284" y="64135"/>
                </a:lnTo>
                <a:lnTo>
                  <a:pt x="4848987" y="90424"/>
                </a:lnTo>
                <a:lnTo>
                  <a:pt x="4882642" y="120650"/>
                </a:lnTo>
                <a:lnTo>
                  <a:pt x="4912868" y="154304"/>
                </a:lnTo>
                <a:lnTo>
                  <a:pt x="4939157" y="191008"/>
                </a:lnTo>
                <a:lnTo>
                  <a:pt x="4961382" y="230759"/>
                </a:lnTo>
                <a:lnTo>
                  <a:pt x="4979289" y="272923"/>
                </a:lnTo>
                <a:lnTo>
                  <a:pt x="4992370" y="317373"/>
                </a:lnTo>
                <a:lnTo>
                  <a:pt x="5000498" y="363854"/>
                </a:lnTo>
                <a:lnTo>
                  <a:pt x="5003292" y="411861"/>
                </a:lnTo>
                <a:lnTo>
                  <a:pt x="5003292" y="2358771"/>
                </a:lnTo>
                <a:lnTo>
                  <a:pt x="5000498" y="2406777"/>
                </a:lnTo>
                <a:lnTo>
                  <a:pt x="4992370" y="2453132"/>
                </a:lnTo>
                <a:lnTo>
                  <a:pt x="4979289" y="2497582"/>
                </a:lnTo>
                <a:lnTo>
                  <a:pt x="4961382" y="2539873"/>
                </a:lnTo>
                <a:lnTo>
                  <a:pt x="4939157" y="2579497"/>
                </a:lnTo>
                <a:lnTo>
                  <a:pt x="4912868" y="2616327"/>
                </a:lnTo>
                <a:lnTo>
                  <a:pt x="4882642" y="2649982"/>
                </a:lnTo>
                <a:lnTo>
                  <a:pt x="4848987" y="2680081"/>
                </a:lnTo>
                <a:lnTo>
                  <a:pt x="4812284" y="2706497"/>
                </a:lnTo>
                <a:lnTo>
                  <a:pt x="4772533" y="2728722"/>
                </a:lnTo>
                <a:lnTo>
                  <a:pt x="4730369" y="2746629"/>
                </a:lnTo>
                <a:lnTo>
                  <a:pt x="4685919" y="2759710"/>
                </a:lnTo>
                <a:lnTo>
                  <a:pt x="4639437" y="2767838"/>
                </a:lnTo>
                <a:lnTo>
                  <a:pt x="4591431" y="2770632"/>
                </a:lnTo>
                <a:lnTo>
                  <a:pt x="411911" y="2770632"/>
                </a:lnTo>
                <a:lnTo>
                  <a:pt x="363867" y="2767838"/>
                </a:lnTo>
                <a:lnTo>
                  <a:pt x="317461" y="2759710"/>
                </a:lnTo>
                <a:lnTo>
                  <a:pt x="272986" y="2746629"/>
                </a:lnTo>
                <a:lnTo>
                  <a:pt x="230759" y="2728722"/>
                </a:lnTo>
                <a:lnTo>
                  <a:pt x="191084" y="2706497"/>
                </a:lnTo>
                <a:lnTo>
                  <a:pt x="154279" y="2680081"/>
                </a:lnTo>
                <a:lnTo>
                  <a:pt x="120650" y="2649982"/>
                </a:lnTo>
                <a:lnTo>
                  <a:pt x="90487" y="2616327"/>
                </a:lnTo>
                <a:lnTo>
                  <a:pt x="64134" y="2579497"/>
                </a:lnTo>
                <a:lnTo>
                  <a:pt x="41871" y="2539873"/>
                </a:lnTo>
                <a:lnTo>
                  <a:pt x="24015" y="2497582"/>
                </a:lnTo>
                <a:lnTo>
                  <a:pt x="10883" y="2453132"/>
                </a:lnTo>
                <a:lnTo>
                  <a:pt x="2768" y="2406777"/>
                </a:lnTo>
                <a:lnTo>
                  <a:pt x="0" y="2358771"/>
                </a:lnTo>
                <a:lnTo>
                  <a:pt x="0" y="411861"/>
                </a:lnTo>
                <a:close/>
              </a:path>
            </a:pathLst>
          </a:custGeom>
          <a:ln w="25919">
            <a:solidFill>
              <a:srgbClr val="006FC5"/>
            </a:solidFill>
          </a:ln>
        </p:spPr>
        <p:txBody>
          <a:bodyPr wrap="square" lIns="0" tIns="0" rIns="0" bIns="0" rtlCol="0"/>
          <a:lstStyle/>
          <a:p>
            <a:endParaRPr/>
          </a:p>
        </p:txBody>
      </p:sp>
      <p:sp>
        <p:nvSpPr>
          <p:cNvPr id="13" name="object 13"/>
          <p:cNvSpPr txBox="1"/>
          <p:nvPr/>
        </p:nvSpPr>
        <p:spPr>
          <a:xfrm>
            <a:off x="1069035" y="1540002"/>
            <a:ext cx="243014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15396C"/>
                </a:solidFill>
                <a:latin typeface="Arial"/>
                <a:cs typeface="Arial"/>
              </a:rPr>
              <a:t>Computer</a:t>
            </a:r>
            <a:r>
              <a:rPr sz="2400" b="1" spc="-55" dirty="0">
                <a:solidFill>
                  <a:srgbClr val="15396C"/>
                </a:solidFill>
                <a:latin typeface="Arial"/>
                <a:cs typeface="Arial"/>
              </a:rPr>
              <a:t> </a:t>
            </a:r>
            <a:r>
              <a:rPr sz="2400" b="1" dirty="0">
                <a:solidFill>
                  <a:srgbClr val="15396C"/>
                </a:solidFill>
                <a:latin typeface="Arial"/>
                <a:cs typeface="Arial"/>
              </a:rPr>
              <a:t>vision</a:t>
            </a:r>
            <a:endParaRPr sz="2400">
              <a:latin typeface="Arial"/>
              <a:cs typeface="Arial"/>
            </a:endParaRPr>
          </a:p>
        </p:txBody>
      </p:sp>
      <p:sp>
        <p:nvSpPr>
          <p:cNvPr id="14" name="object 14"/>
          <p:cNvSpPr txBox="1"/>
          <p:nvPr/>
        </p:nvSpPr>
        <p:spPr>
          <a:xfrm>
            <a:off x="1132433" y="4783328"/>
            <a:ext cx="2296795" cy="756920"/>
          </a:xfrm>
          <a:prstGeom prst="rect">
            <a:avLst/>
          </a:prstGeom>
        </p:spPr>
        <p:txBody>
          <a:bodyPr vert="horz" wrap="square" lIns="0" tIns="12700" rIns="0" bIns="0" rtlCol="0">
            <a:spAutoFit/>
          </a:bodyPr>
          <a:lstStyle/>
          <a:p>
            <a:pPr marL="80645" marR="5080" indent="-68580">
              <a:lnSpc>
                <a:spcPct val="100000"/>
              </a:lnSpc>
              <a:spcBef>
                <a:spcPts val="100"/>
              </a:spcBef>
            </a:pPr>
            <a:r>
              <a:rPr sz="2400" spc="-5" dirty="0">
                <a:solidFill>
                  <a:srgbClr val="003960"/>
                </a:solidFill>
                <a:latin typeface="Arial"/>
                <a:cs typeface="Arial"/>
              </a:rPr>
              <a:t>Self-driving</a:t>
            </a:r>
            <a:r>
              <a:rPr sz="2400" spc="-40" dirty="0">
                <a:solidFill>
                  <a:srgbClr val="003960"/>
                </a:solidFill>
                <a:latin typeface="Arial"/>
                <a:cs typeface="Arial"/>
              </a:rPr>
              <a:t> </a:t>
            </a:r>
            <a:r>
              <a:rPr sz="2400" dirty="0">
                <a:solidFill>
                  <a:srgbClr val="003960"/>
                </a:solidFill>
                <a:latin typeface="Arial"/>
                <a:cs typeface="Arial"/>
              </a:rPr>
              <a:t>cars:  </a:t>
            </a:r>
            <a:r>
              <a:rPr sz="2400" spc="-5" dirty="0">
                <a:solidFill>
                  <a:srgbClr val="003960"/>
                </a:solidFill>
                <a:latin typeface="Arial"/>
                <a:cs typeface="Arial"/>
              </a:rPr>
              <a:t>object</a:t>
            </a:r>
            <a:r>
              <a:rPr sz="2400" spc="-15" dirty="0">
                <a:solidFill>
                  <a:srgbClr val="003960"/>
                </a:solidFill>
                <a:latin typeface="Arial"/>
                <a:cs typeface="Arial"/>
              </a:rPr>
              <a:t> </a:t>
            </a:r>
            <a:r>
              <a:rPr sz="2400" spc="-5" dirty="0">
                <a:solidFill>
                  <a:srgbClr val="003960"/>
                </a:solidFill>
                <a:latin typeface="Arial"/>
                <a:cs typeface="Arial"/>
              </a:rPr>
              <a:t>detection</a:t>
            </a:r>
            <a:endParaRPr sz="2400">
              <a:latin typeface="Arial"/>
              <a:cs typeface="Arial"/>
            </a:endParaRPr>
          </a:p>
        </p:txBody>
      </p:sp>
      <p:sp>
        <p:nvSpPr>
          <p:cNvPr id="15" name="object 15"/>
          <p:cNvSpPr/>
          <p:nvPr/>
        </p:nvSpPr>
        <p:spPr>
          <a:xfrm>
            <a:off x="915924" y="2322576"/>
            <a:ext cx="3105912" cy="2418588"/>
          </a:xfrm>
          <a:prstGeom prst="rect">
            <a:avLst/>
          </a:prstGeom>
          <a:blipFill>
            <a:blip r:embed="rId2" cstate="print"/>
            <a:stretch>
              <a:fillRect/>
            </a:stretch>
          </a:blipFill>
        </p:spPr>
        <p:txBody>
          <a:bodyPr wrap="square" lIns="0" tIns="0" rIns="0" bIns="0" rtlCol="0"/>
          <a:lstStyle/>
          <a:p>
            <a:endParaRPr/>
          </a:p>
        </p:txBody>
      </p:sp>
      <p:sp>
        <p:nvSpPr>
          <p:cNvPr id="16" name="object 16"/>
          <p:cNvSpPr/>
          <p:nvPr/>
        </p:nvSpPr>
        <p:spPr>
          <a:xfrm>
            <a:off x="3951732" y="2322576"/>
            <a:ext cx="3009900" cy="2418588"/>
          </a:xfrm>
          <a:prstGeom prst="rect">
            <a:avLst/>
          </a:prstGeom>
          <a:blipFill>
            <a:blip r:embed="rId3" cstate="print"/>
            <a:stretch>
              <a:fillRect/>
            </a:stretch>
          </a:blipFill>
        </p:spPr>
        <p:txBody>
          <a:bodyPr wrap="square" lIns="0" tIns="0" rIns="0" bIns="0" rtlCol="0"/>
          <a:lstStyle/>
          <a:p>
            <a:endParaRPr/>
          </a:p>
        </p:txBody>
      </p:sp>
      <p:sp>
        <p:nvSpPr>
          <p:cNvPr id="17" name="object 17"/>
          <p:cNvSpPr/>
          <p:nvPr/>
        </p:nvSpPr>
        <p:spPr>
          <a:xfrm>
            <a:off x="7403592" y="2014727"/>
            <a:ext cx="3169920" cy="2772410"/>
          </a:xfrm>
          <a:custGeom>
            <a:avLst/>
            <a:gdLst/>
            <a:ahLst/>
            <a:cxnLst/>
            <a:rect l="l" t="t" r="r" b="b"/>
            <a:pathLst>
              <a:path w="3169920" h="2772410">
                <a:moveTo>
                  <a:pt x="2757804" y="0"/>
                </a:moveTo>
                <a:lnTo>
                  <a:pt x="412114" y="0"/>
                </a:lnTo>
                <a:lnTo>
                  <a:pt x="364108" y="2794"/>
                </a:lnTo>
                <a:lnTo>
                  <a:pt x="317626" y="10922"/>
                </a:lnTo>
                <a:lnTo>
                  <a:pt x="273176" y="24002"/>
                </a:lnTo>
                <a:lnTo>
                  <a:pt x="230885" y="41910"/>
                </a:lnTo>
                <a:lnTo>
                  <a:pt x="191134" y="64135"/>
                </a:lnTo>
                <a:lnTo>
                  <a:pt x="154304" y="90550"/>
                </a:lnTo>
                <a:lnTo>
                  <a:pt x="120650" y="120650"/>
                </a:lnTo>
                <a:lnTo>
                  <a:pt x="90550" y="154305"/>
                </a:lnTo>
                <a:lnTo>
                  <a:pt x="64134" y="191135"/>
                </a:lnTo>
                <a:lnTo>
                  <a:pt x="41909" y="230886"/>
                </a:lnTo>
                <a:lnTo>
                  <a:pt x="24002" y="273176"/>
                </a:lnTo>
                <a:lnTo>
                  <a:pt x="10922" y="317626"/>
                </a:lnTo>
                <a:lnTo>
                  <a:pt x="2793" y="364109"/>
                </a:lnTo>
                <a:lnTo>
                  <a:pt x="0" y="412114"/>
                </a:lnTo>
                <a:lnTo>
                  <a:pt x="0" y="2360041"/>
                </a:lnTo>
                <a:lnTo>
                  <a:pt x="2793" y="2408047"/>
                </a:lnTo>
                <a:lnTo>
                  <a:pt x="10922" y="2454529"/>
                </a:lnTo>
                <a:lnTo>
                  <a:pt x="24002" y="2498979"/>
                </a:lnTo>
                <a:lnTo>
                  <a:pt x="41909" y="2541270"/>
                </a:lnTo>
                <a:lnTo>
                  <a:pt x="64134" y="2581021"/>
                </a:lnTo>
                <a:lnTo>
                  <a:pt x="90550" y="2617851"/>
                </a:lnTo>
                <a:lnTo>
                  <a:pt x="120650" y="2651506"/>
                </a:lnTo>
                <a:lnTo>
                  <a:pt x="154304" y="2681605"/>
                </a:lnTo>
                <a:lnTo>
                  <a:pt x="191134" y="2708021"/>
                </a:lnTo>
                <a:lnTo>
                  <a:pt x="230885" y="2730246"/>
                </a:lnTo>
                <a:lnTo>
                  <a:pt x="273176" y="2748153"/>
                </a:lnTo>
                <a:lnTo>
                  <a:pt x="317626" y="2761234"/>
                </a:lnTo>
                <a:lnTo>
                  <a:pt x="364108" y="2769362"/>
                </a:lnTo>
                <a:lnTo>
                  <a:pt x="412114" y="2772156"/>
                </a:lnTo>
                <a:lnTo>
                  <a:pt x="2757804" y="2772156"/>
                </a:lnTo>
                <a:lnTo>
                  <a:pt x="2805810" y="2769362"/>
                </a:lnTo>
                <a:lnTo>
                  <a:pt x="2852292" y="2761234"/>
                </a:lnTo>
                <a:lnTo>
                  <a:pt x="2896742" y="2748153"/>
                </a:lnTo>
                <a:lnTo>
                  <a:pt x="2939033" y="2730246"/>
                </a:lnTo>
                <a:lnTo>
                  <a:pt x="2978784" y="2708021"/>
                </a:lnTo>
                <a:lnTo>
                  <a:pt x="3015614" y="2681605"/>
                </a:lnTo>
                <a:lnTo>
                  <a:pt x="3049142" y="2651506"/>
                </a:lnTo>
                <a:lnTo>
                  <a:pt x="3079368" y="2617851"/>
                </a:lnTo>
                <a:lnTo>
                  <a:pt x="3105784" y="2581021"/>
                </a:lnTo>
                <a:lnTo>
                  <a:pt x="3128009" y="2541270"/>
                </a:lnTo>
                <a:lnTo>
                  <a:pt x="3145916" y="2498979"/>
                </a:lnTo>
                <a:lnTo>
                  <a:pt x="3158998" y="2454529"/>
                </a:lnTo>
                <a:lnTo>
                  <a:pt x="3167126" y="2408047"/>
                </a:lnTo>
                <a:lnTo>
                  <a:pt x="3169919" y="2360041"/>
                </a:lnTo>
                <a:lnTo>
                  <a:pt x="3169919" y="412114"/>
                </a:lnTo>
                <a:lnTo>
                  <a:pt x="3167126" y="364109"/>
                </a:lnTo>
                <a:lnTo>
                  <a:pt x="3158998" y="317626"/>
                </a:lnTo>
                <a:lnTo>
                  <a:pt x="3145916" y="273176"/>
                </a:lnTo>
                <a:lnTo>
                  <a:pt x="3128009" y="230886"/>
                </a:lnTo>
                <a:lnTo>
                  <a:pt x="3105784" y="191135"/>
                </a:lnTo>
                <a:lnTo>
                  <a:pt x="3079368" y="154305"/>
                </a:lnTo>
                <a:lnTo>
                  <a:pt x="3049142" y="120650"/>
                </a:lnTo>
                <a:lnTo>
                  <a:pt x="3015614" y="90550"/>
                </a:lnTo>
                <a:lnTo>
                  <a:pt x="2978784" y="64135"/>
                </a:lnTo>
                <a:lnTo>
                  <a:pt x="2939033" y="41910"/>
                </a:lnTo>
                <a:lnTo>
                  <a:pt x="2896742" y="24002"/>
                </a:lnTo>
                <a:lnTo>
                  <a:pt x="2852292" y="10922"/>
                </a:lnTo>
                <a:lnTo>
                  <a:pt x="2805810" y="2794"/>
                </a:lnTo>
                <a:lnTo>
                  <a:pt x="2757804" y="0"/>
                </a:lnTo>
                <a:close/>
              </a:path>
            </a:pathLst>
          </a:custGeom>
          <a:solidFill>
            <a:srgbClr val="C7EEFF"/>
          </a:solidFill>
        </p:spPr>
        <p:txBody>
          <a:bodyPr wrap="square" lIns="0" tIns="0" rIns="0" bIns="0" rtlCol="0"/>
          <a:lstStyle/>
          <a:p>
            <a:endParaRPr/>
          </a:p>
        </p:txBody>
      </p:sp>
      <p:sp>
        <p:nvSpPr>
          <p:cNvPr id="18" name="object 18"/>
          <p:cNvSpPr/>
          <p:nvPr/>
        </p:nvSpPr>
        <p:spPr>
          <a:xfrm>
            <a:off x="7404354" y="2015489"/>
            <a:ext cx="3169920" cy="2772410"/>
          </a:xfrm>
          <a:custGeom>
            <a:avLst/>
            <a:gdLst/>
            <a:ahLst/>
            <a:cxnLst/>
            <a:rect l="l" t="t" r="r" b="b"/>
            <a:pathLst>
              <a:path w="3169920" h="2772410">
                <a:moveTo>
                  <a:pt x="0" y="412114"/>
                </a:moveTo>
                <a:lnTo>
                  <a:pt x="2794" y="364109"/>
                </a:lnTo>
                <a:lnTo>
                  <a:pt x="10922" y="317626"/>
                </a:lnTo>
                <a:lnTo>
                  <a:pt x="24002" y="273176"/>
                </a:lnTo>
                <a:lnTo>
                  <a:pt x="41910" y="230886"/>
                </a:lnTo>
                <a:lnTo>
                  <a:pt x="64135" y="191135"/>
                </a:lnTo>
                <a:lnTo>
                  <a:pt x="90550" y="154305"/>
                </a:lnTo>
                <a:lnTo>
                  <a:pt x="120650" y="120650"/>
                </a:lnTo>
                <a:lnTo>
                  <a:pt x="154304" y="90550"/>
                </a:lnTo>
                <a:lnTo>
                  <a:pt x="191135" y="64135"/>
                </a:lnTo>
                <a:lnTo>
                  <a:pt x="230886" y="41910"/>
                </a:lnTo>
                <a:lnTo>
                  <a:pt x="273176" y="24002"/>
                </a:lnTo>
                <a:lnTo>
                  <a:pt x="317626" y="10922"/>
                </a:lnTo>
                <a:lnTo>
                  <a:pt x="364109" y="2794"/>
                </a:lnTo>
                <a:lnTo>
                  <a:pt x="412115" y="0"/>
                </a:lnTo>
                <a:lnTo>
                  <a:pt x="2757804" y="0"/>
                </a:lnTo>
                <a:lnTo>
                  <a:pt x="2805811" y="2794"/>
                </a:lnTo>
                <a:lnTo>
                  <a:pt x="2852293" y="10922"/>
                </a:lnTo>
                <a:lnTo>
                  <a:pt x="2896743" y="24002"/>
                </a:lnTo>
                <a:lnTo>
                  <a:pt x="2939034" y="41910"/>
                </a:lnTo>
                <a:lnTo>
                  <a:pt x="2978785" y="64135"/>
                </a:lnTo>
                <a:lnTo>
                  <a:pt x="3015615" y="90550"/>
                </a:lnTo>
                <a:lnTo>
                  <a:pt x="3049143" y="120650"/>
                </a:lnTo>
                <a:lnTo>
                  <a:pt x="3079369" y="154305"/>
                </a:lnTo>
                <a:lnTo>
                  <a:pt x="3105785" y="191135"/>
                </a:lnTo>
                <a:lnTo>
                  <a:pt x="3128010" y="230886"/>
                </a:lnTo>
                <a:lnTo>
                  <a:pt x="3145917" y="273176"/>
                </a:lnTo>
                <a:lnTo>
                  <a:pt x="3158998" y="317626"/>
                </a:lnTo>
                <a:lnTo>
                  <a:pt x="3167126" y="364109"/>
                </a:lnTo>
                <a:lnTo>
                  <a:pt x="3169920" y="412114"/>
                </a:lnTo>
                <a:lnTo>
                  <a:pt x="3169920" y="2360041"/>
                </a:lnTo>
                <a:lnTo>
                  <a:pt x="3167126" y="2408047"/>
                </a:lnTo>
                <a:lnTo>
                  <a:pt x="3158998" y="2454529"/>
                </a:lnTo>
                <a:lnTo>
                  <a:pt x="3145917" y="2498979"/>
                </a:lnTo>
                <a:lnTo>
                  <a:pt x="3128010" y="2541270"/>
                </a:lnTo>
                <a:lnTo>
                  <a:pt x="3105785" y="2581021"/>
                </a:lnTo>
                <a:lnTo>
                  <a:pt x="3079369" y="2617851"/>
                </a:lnTo>
                <a:lnTo>
                  <a:pt x="3049143" y="2651506"/>
                </a:lnTo>
                <a:lnTo>
                  <a:pt x="3015615" y="2681605"/>
                </a:lnTo>
                <a:lnTo>
                  <a:pt x="2978785" y="2708021"/>
                </a:lnTo>
                <a:lnTo>
                  <a:pt x="2939034" y="2730246"/>
                </a:lnTo>
                <a:lnTo>
                  <a:pt x="2896743" y="2748153"/>
                </a:lnTo>
                <a:lnTo>
                  <a:pt x="2852293" y="2761234"/>
                </a:lnTo>
                <a:lnTo>
                  <a:pt x="2805811" y="2769362"/>
                </a:lnTo>
                <a:lnTo>
                  <a:pt x="2757804" y="2772156"/>
                </a:lnTo>
                <a:lnTo>
                  <a:pt x="412115" y="2772156"/>
                </a:lnTo>
                <a:lnTo>
                  <a:pt x="364109" y="2769362"/>
                </a:lnTo>
                <a:lnTo>
                  <a:pt x="317626" y="2761234"/>
                </a:lnTo>
                <a:lnTo>
                  <a:pt x="273176" y="2748153"/>
                </a:lnTo>
                <a:lnTo>
                  <a:pt x="230886" y="2730246"/>
                </a:lnTo>
                <a:lnTo>
                  <a:pt x="191135" y="2708021"/>
                </a:lnTo>
                <a:lnTo>
                  <a:pt x="154304" y="2681605"/>
                </a:lnTo>
                <a:lnTo>
                  <a:pt x="120650" y="2651506"/>
                </a:lnTo>
                <a:lnTo>
                  <a:pt x="90550" y="2617851"/>
                </a:lnTo>
                <a:lnTo>
                  <a:pt x="64135" y="2581021"/>
                </a:lnTo>
                <a:lnTo>
                  <a:pt x="41910" y="2541270"/>
                </a:lnTo>
                <a:lnTo>
                  <a:pt x="24002" y="2498979"/>
                </a:lnTo>
                <a:lnTo>
                  <a:pt x="10922" y="2454529"/>
                </a:lnTo>
                <a:lnTo>
                  <a:pt x="2794" y="2408047"/>
                </a:lnTo>
                <a:lnTo>
                  <a:pt x="0" y="2360041"/>
                </a:lnTo>
                <a:lnTo>
                  <a:pt x="0" y="412114"/>
                </a:lnTo>
                <a:close/>
              </a:path>
            </a:pathLst>
          </a:custGeom>
          <a:ln w="25919">
            <a:solidFill>
              <a:srgbClr val="006FC5"/>
            </a:solidFill>
          </a:ln>
        </p:spPr>
        <p:txBody>
          <a:bodyPr wrap="square" lIns="0" tIns="0" rIns="0" bIns="0" rtlCol="0"/>
          <a:lstStyle/>
          <a:p>
            <a:endParaRPr/>
          </a:p>
        </p:txBody>
      </p:sp>
      <p:sp>
        <p:nvSpPr>
          <p:cNvPr id="19" name="object 19"/>
          <p:cNvSpPr txBox="1"/>
          <p:nvPr/>
        </p:nvSpPr>
        <p:spPr>
          <a:xfrm>
            <a:off x="4136263" y="4801946"/>
            <a:ext cx="2650490" cy="757555"/>
          </a:xfrm>
          <a:prstGeom prst="rect">
            <a:avLst/>
          </a:prstGeom>
        </p:spPr>
        <p:txBody>
          <a:bodyPr vert="horz" wrap="square" lIns="0" tIns="12700" rIns="0" bIns="0" rtlCol="0">
            <a:spAutoFit/>
          </a:bodyPr>
          <a:lstStyle/>
          <a:p>
            <a:pPr algn="ctr">
              <a:lnSpc>
                <a:spcPct val="100000"/>
              </a:lnSpc>
              <a:spcBef>
                <a:spcPts val="100"/>
              </a:spcBef>
            </a:pPr>
            <a:r>
              <a:rPr sz="2400" spc="-5" dirty="0">
                <a:solidFill>
                  <a:srgbClr val="003960"/>
                </a:solidFill>
                <a:latin typeface="Arial"/>
                <a:cs typeface="Arial"/>
              </a:rPr>
              <a:t>Healthcare:</a:t>
            </a:r>
            <a:endParaRPr sz="2400">
              <a:latin typeface="Arial"/>
              <a:cs typeface="Arial"/>
            </a:endParaRPr>
          </a:p>
          <a:p>
            <a:pPr algn="ctr">
              <a:lnSpc>
                <a:spcPct val="100000"/>
              </a:lnSpc>
              <a:spcBef>
                <a:spcPts val="5"/>
              </a:spcBef>
            </a:pPr>
            <a:r>
              <a:rPr sz="2400" spc="-5" dirty="0">
                <a:solidFill>
                  <a:srgbClr val="003960"/>
                </a:solidFill>
                <a:latin typeface="Arial"/>
                <a:cs typeface="Arial"/>
              </a:rPr>
              <a:t>improved</a:t>
            </a:r>
            <a:r>
              <a:rPr sz="2400" spc="-25" dirty="0">
                <a:solidFill>
                  <a:srgbClr val="003960"/>
                </a:solidFill>
                <a:latin typeface="Arial"/>
                <a:cs typeface="Arial"/>
              </a:rPr>
              <a:t> </a:t>
            </a:r>
            <a:r>
              <a:rPr sz="2400" spc="-5" dirty="0">
                <a:solidFill>
                  <a:srgbClr val="003960"/>
                </a:solidFill>
                <a:latin typeface="Arial"/>
                <a:cs typeface="Arial"/>
              </a:rPr>
              <a:t>diagnosis</a:t>
            </a:r>
            <a:endParaRPr sz="2400">
              <a:latin typeface="Arial"/>
              <a:cs typeface="Arial"/>
            </a:endParaRPr>
          </a:p>
        </p:txBody>
      </p:sp>
      <p:sp>
        <p:nvSpPr>
          <p:cNvPr id="20" name="object 20"/>
          <p:cNvSpPr txBox="1"/>
          <p:nvPr/>
        </p:nvSpPr>
        <p:spPr>
          <a:xfrm>
            <a:off x="7879206" y="1497584"/>
            <a:ext cx="249745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15396C"/>
                </a:solidFill>
                <a:latin typeface="Arial"/>
                <a:cs typeface="Arial"/>
              </a:rPr>
              <a:t>Natural</a:t>
            </a:r>
            <a:r>
              <a:rPr sz="2400" b="1" spc="-40" dirty="0">
                <a:solidFill>
                  <a:srgbClr val="15396C"/>
                </a:solidFill>
                <a:latin typeface="Arial"/>
                <a:cs typeface="Arial"/>
              </a:rPr>
              <a:t> </a:t>
            </a:r>
            <a:r>
              <a:rPr sz="2400" b="1" spc="-5" dirty="0">
                <a:solidFill>
                  <a:srgbClr val="15396C"/>
                </a:solidFill>
                <a:latin typeface="Arial"/>
                <a:cs typeface="Arial"/>
              </a:rPr>
              <a:t>language</a:t>
            </a:r>
            <a:endParaRPr sz="2400">
              <a:latin typeface="Arial"/>
              <a:cs typeface="Arial"/>
            </a:endParaRPr>
          </a:p>
        </p:txBody>
      </p:sp>
      <p:sp>
        <p:nvSpPr>
          <p:cNvPr id="21" name="object 21"/>
          <p:cNvSpPr txBox="1"/>
          <p:nvPr/>
        </p:nvSpPr>
        <p:spPr>
          <a:xfrm>
            <a:off x="8135239" y="4783328"/>
            <a:ext cx="2772410" cy="756920"/>
          </a:xfrm>
          <a:prstGeom prst="rect">
            <a:avLst/>
          </a:prstGeom>
        </p:spPr>
        <p:txBody>
          <a:bodyPr vert="horz" wrap="square" lIns="0" tIns="12700" rIns="0" bIns="0" rtlCol="0">
            <a:spAutoFit/>
          </a:bodyPr>
          <a:lstStyle/>
          <a:p>
            <a:pPr marL="12700" marR="5080" indent="271145">
              <a:lnSpc>
                <a:spcPct val="100000"/>
              </a:lnSpc>
              <a:spcBef>
                <a:spcPts val="100"/>
              </a:spcBef>
            </a:pPr>
            <a:r>
              <a:rPr sz="2400" spc="-5" dirty="0">
                <a:solidFill>
                  <a:srgbClr val="003960"/>
                </a:solidFill>
                <a:latin typeface="Arial"/>
                <a:cs typeface="Arial"/>
              </a:rPr>
              <a:t>Communication:  language translation</a:t>
            </a:r>
            <a:endParaRPr sz="2400">
              <a:latin typeface="Arial"/>
              <a:cs typeface="Arial"/>
            </a:endParaRPr>
          </a:p>
        </p:txBody>
      </p:sp>
      <p:sp>
        <p:nvSpPr>
          <p:cNvPr id="22" name="object 22"/>
          <p:cNvSpPr/>
          <p:nvPr/>
        </p:nvSpPr>
        <p:spPr>
          <a:xfrm>
            <a:off x="7882128" y="2339339"/>
            <a:ext cx="3285744" cy="2435351"/>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73723" y="6484620"/>
            <a:ext cx="3106420" cy="0"/>
          </a:xfrm>
          <a:custGeom>
            <a:avLst/>
            <a:gdLst/>
            <a:ahLst/>
            <a:cxnLst/>
            <a:rect l="l" t="t" r="r" b="b"/>
            <a:pathLst>
              <a:path w="3106420">
                <a:moveTo>
                  <a:pt x="0" y="0"/>
                </a:moveTo>
                <a:lnTo>
                  <a:pt x="3105912" y="0"/>
                </a:lnTo>
              </a:path>
            </a:pathLst>
          </a:custGeom>
          <a:ln w="48768">
            <a:solidFill>
              <a:srgbClr val="8EB4E2"/>
            </a:solidFill>
          </a:ln>
        </p:spPr>
        <p:txBody>
          <a:bodyPr wrap="square" lIns="0" tIns="0" rIns="0" bIns="0" rtlCol="0"/>
          <a:lstStyle/>
          <a:p>
            <a:endParaRPr/>
          </a:p>
        </p:txBody>
      </p:sp>
      <p:sp>
        <p:nvSpPr>
          <p:cNvPr id="3" name="object 3"/>
          <p:cNvSpPr/>
          <p:nvPr/>
        </p:nvSpPr>
        <p:spPr>
          <a:xfrm>
            <a:off x="9209531" y="6483096"/>
            <a:ext cx="2982595" cy="0"/>
          </a:xfrm>
          <a:custGeom>
            <a:avLst/>
            <a:gdLst/>
            <a:ahLst/>
            <a:cxnLst/>
            <a:rect l="l" t="t" r="r" b="b"/>
            <a:pathLst>
              <a:path w="2982595">
                <a:moveTo>
                  <a:pt x="0" y="0"/>
                </a:moveTo>
                <a:lnTo>
                  <a:pt x="2982468" y="0"/>
                </a:lnTo>
              </a:path>
            </a:pathLst>
          </a:custGeom>
          <a:ln w="45720">
            <a:solidFill>
              <a:srgbClr val="FF0000"/>
            </a:solidFill>
          </a:ln>
        </p:spPr>
        <p:txBody>
          <a:bodyPr wrap="square" lIns="0" tIns="0" rIns="0" bIns="0" rtlCol="0"/>
          <a:lstStyle/>
          <a:p>
            <a:endParaRPr/>
          </a:p>
        </p:txBody>
      </p:sp>
      <p:sp>
        <p:nvSpPr>
          <p:cNvPr id="4" name="object 4"/>
          <p:cNvSpPr/>
          <p:nvPr/>
        </p:nvSpPr>
        <p:spPr>
          <a:xfrm>
            <a:off x="2779776" y="6484620"/>
            <a:ext cx="3439795" cy="0"/>
          </a:xfrm>
          <a:custGeom>
            <a:avLst/>
            <a:gdLst/>
            <a:ahLst/>
            <a:cxnLst/>
            <a:rect l="l" t="t" r="r" b="b"/>
            <a:pathLst>
              <a:path w="3439795">
                <a:moveTo>
                  <a:pt x="0" y="0"/>
                </a:moveTo>
                <a:lnTo>
                  <a:pt x="3439667" y="0"/>
                </a:lnTo>
              </a:path>
            </a:pathLst>
          </a:custGeom>
          <a:ln w="48768">
            <a:solidFill>
              <a:srgbClr val="FFCE00"/>
            </a:solidFill>
          </a:ln>
        </p:spPr>
        <p:txBody>
          <a:bodyPr wrap="square" lIns="0" tIns="0" rIns="0" bIns="0" rtlCol="0"/>
          <a:lstStyle/>
          <a:p>
            <a:endParaRPr/>
          </a:p>
        </p:txBody>
      </p:sp>
      <p:sp>
        <p:nvSpPr>
          <p:cNvPr id="5" name="object 5"/>
          <p:cNvSpPr/>
          <p:nvPr/>
        </p:nvSpPr>
        <p:spPr>
          <a:xfrm>
            <a:off x="0" y="0"/>
            <a:ext cx="9400540" cy="1126490"/>
          </a:xfrm>
          <a:custGeom>
            <a:avLst/>
            <a:gdLst/>
            <a:ahLst/>
            <a:cxnLst/>
            <a:rect l="l" t="t" r="r" b="b"/>
            <a:pathLst>
              <a:path w="9400540" h="1126490">
                <a:moveTo>
                  <a:pt x="0" y="1126236"/>
                </a:moveTo>
                <a:lnTo>
                  <a:pt x="9400032" y="1126236"/>
                </a:lnTo>
                <a:lnTo>
                  <a:pt x="9400032" y="0"/>
                </a:lnTo>
                <a:lnTo>
                  <a:pt x="0" y="0"/>
                </a:lnTo>
                <a:lnTo>
                  <a:pt x="0" y="1126236"/>
                </a:lnTo>
                <a:close/>
              </a:path>
            </a:pathLst>
          </a:custGeom>
          <a:solidFill>
            <a:srgbClr val="FFFF00"/>
          </a:solidFill>
        </p:spPr>
        <p:txBody>
          <a:bodyPr wrap="square" lIns="0" tIns="0" rIns="0" bIns="0" rtlCol="0"/>
          <a:lstStyle/>
          <a:p>
            <a:endParaRPr/>
          </a:p>
        </p:txBody>
      </p:sp>
      <p:sp>
        <p:nvSpPr>
          <p:cNvPr id="6" name="object 6"/>
          <p:cNvSpPr/>
          <p:nvPr/>
        </p:nvSpPr>
        <p:spPr>
          <a:xfrm>
            <a:off x="3381755" y="1149858"/>
            <a:ext cx="3106420" cy="0"/>
          </a:xfrm>
          <a:custGeom>
            <a:avLst/>
            <a:gdLst/>
            <a:ahLst/>
            <a:cxnLst/>
            <a:rect l="l" t="t" r="r" b="b"/>
            <a:pathLst>
              <a:path w="3106420">
                <a:moveTo>
                  <a:pt x="0" y="0"/>
                </a:moveTo>
                <a:lnTo>
                  <a:pt x="3105912" y="0"/>
                </a:lnTo>
              </a:path>
            </a:pathLst>
          </a:custGeom>
          <a:ln w="47244">
            <a:solidFill>
              <a:srgbClr val="8EB4E2"/>
            </a:solidFill>
          </a:ln>
        </p:spPr>
        <p:txBody>
          <a:bodyPr wrap="square" lIns="0" tIns="0" rIns="0" bIns="0" rtlCol="0"/>
          <a:lstStyle/>
          <a:p>
            <a:endParaRPr/>
          </a:p>
        </p:txBody>
      </p:sp>
      <p:sp>
        <p:nvSpPr>
          <p:cNvPr id="7" name="object 7"/>
          <p:cNvSpPr/>
          <p:nvPr/>
        </p:nvSpPr>
        <p:spPr>
          <a:xfrm>
            <a:off x="6420611" y="1148333"/>
            <a:ext cx="2979420" cy="0"/>
          </a:xfrm>
          <a:custGeom>
            <a:avLst/>
            <a:gdLst/>
            <a:ahLst/>
            <a:cxnLst/>
            <a:rect l="l" t="t" r="r" b="b"/>
            <a:pathLst>
              <a:path w="2979420">
                <a:moveTo>
                  <a:pt x="0" y="0"/>
                </a:moveTo>
                <a:lnTo>
                  <a:pt x="2979419" y="0"/>
                </a:lnTo>
              </a:path>
            </a:pathLst>
          </a:custGeom>
          <a:ln w="44196">
            <a:solidFill>
              <a:srgbClr val="FF0000"/>
            </a:solidFill>
          </a:ln>
        </p:spPr>
        <p:txBody>
          <a:bodyPr wrap="square" lIns="0" tIns="0" rIns="0" bIns="0" rtlCol="0"/>
          <a:lstStyle/>
          <a:p>
            <a:endParaRPr/>
          </a:p>
        </p:txBody>
      </p:sp>
      <p:sp>
        <p:nvSpPr>
          <p:cNvPr id="8" name="object 8"/>
          <p:cNvSpPr/>
          <p:nvPr/>
        </p:nvSpPr>
        <p:spPr>
          <a:xfrm>
            <a:off x="0" y="1149858"/>
            <a:ext cx="3429000" cy="0"/>
          </a:xfrm>
          <a:custGeom>
            <a:avLst/>
            <a:gdLst/>
            <a:ahLst/>
            <a:cxnLst/>
            <a:rect l="l" t="t" r="r" b="b"/>
            <a:pathLst>
              <a:path w="3429000">
                <a:moveTo>
                  <a:pt x="0" y="0"/>
                </a:moveTo>
                <a:lnTo>
                  <a:pt x="3429000" y="0"/>
                </a:lnTo>
              </a:path>
            </a:pathLst>
          </a:custGeom>
          <a:ln w="47244">
            <a:solidFill>
              <a:srgbClr val="FFCE00"/>
            </a:solidFill>
          </a:ln>
        </p:spPr>
        <p:txBody>
          <a:bodyPr wrap="square" lIns="0" tIns="0" rIns="0" bIns="0" rtlCol="0"/>
          <a:lstStyle/>
          <a:p>
            <a:endParaRPr/>
          </a:p>
        </p:txBody>
      </p:sp>
      <p:sp>
        <p:nvSpPr>
          <p:cNvPr id="9" name="object 9"/>
          <p:cNvSpPr txBox="1">
            <a:spLocks noGrp="1"/>
          </p:cNvSpPr>
          <p:nvPr>
            <p:ph type="title"/>
          </p:nvPr>
        </p:nvSpPr>
        <p:spPr>
          <a:prstGeom prst="rect">
            <a:avLst/>
          </a:prstGeom>
        </p:spPr>
        <p:txBody>
          <a:bodyPr vert="horz" wrap="square" lIns="0" tIns="13335" rIns="0" bIns="0" rtlCol="0">
            <a:spAutoFit/>
          </a:bodyPr>
          <a:lstStyle/>
          <a:p>
            <a:pPr marL="9047480">
              <a:lnSpc>
                <a:spcPts val="3050"/>
              </a:lnSpc>
              <a:spcBef>
                <a:spcPts val="105"/>
              </a:spcBef>
            </a:pPr>
            <a:r>
              <a:rPr b="1" dirty="0">
                <a:latin typeface="Arial"/>
                <a:cs typeface="Arial"/>
              </a:rPr>
              <a:t>BITS</a:t>
            </a:r>
            <a:r>
              <a:rPr b="1" spc="-85" dirty="0">
                <a:latin typeface="Arial"/>
                <a:cs typeface="Arial"/>
              </a:rPr>
              <a:t> </a:t>
            </a:r>
            <a:r>
              <a:rPr dirty="0"/>
              <a:t>Pilani</a:t>
            </a:r>
          </a:p>
          <a:p>
            <a:pPr marL="9048750">
              <a:lnSpc>
                <a:spcPts val="1610"/>
              </a:lnSpc>
            </a:pPr>
            <a:r>
              <a:rPr sz="1400" dirty="0"/>
              <a:t>Pilani</a:t>
            </a:r>
            <a:r>
              <a:rPr sz="1400" spc="-20" dirty="0"/>
              <a:t> </a:t>
            </a:r>
            <a:r>
              <a:rPr sz="1400" dirty="0"/>
              <a:t>Campus</a:t>
            </a:r>
            <a:endParaRPr sz="1400"/>
          </a:p>
        </p:txBody>
      </p:sp>
      <p:sp>
        <p:nvSpPr>
          <p:cNvPr id="10" name="object 10"/>
          <p:cNvSpPr txBox="1"/>
          <p:nvPr/>
        </p:nvSpPr>
        <p:spPr>
          <a:xfrm>
            <a:off x="920902" y="667258"/>
            <a:ext cx="6032500" cy="543560"/>
          </a:xfrm>
          <a:prstGeom prst="rect">
            <a:avLst/>
          </a:prstGeom>
        </p:spPr>
        <p:txBody>
          <a:bodyPr vert="horz" wrap="square" lIns="0" tIns="12065" rIns="0" bIns="0" rtlCol="0">
            <a:spAutoFit/>
          </a:bodyPr>
          <a:lstStyle/>
          <a:p>
            <a:pPr marL="12700">
              <a:lnSpc>
                <a:spcPct val="100000"/>
              </a:lnSpc>
              <a:spcBef>
                <a:spcPts val="95"/>
              </a:spcBef>
            </a:pPr>
            <a:r>
              <a:rPr sz="3400" spc="-5" dirty="0">
                <a:solidFill>
                  <a:srgbClr val="003A6F"/>
                </a:solidFill>
                <a:latin typeface="Arial"/>
                <a:cs typeface="Arial"/>
              </a:rPr>
              <a:t>How </a:t>
            </a:r>
            <a:r>
              <a:rPr sz="3400" dirty="0">
                <a:solidFill>
                  <a:srgbClr val="003A6F"/>
                </a:solidFill>
                <a:latin typeface="Arial"/>
                <a:cs typeface="Arial"/>
              </a:rPr>
              <a:t>Is </a:t>
            </a:r>
            <a:r>
              <a:rPr sz="3400" spc="-5" dirty="0">
                <a:solidFill>
                  <a:srgbClr val="003A6F"/>
                </a:solidFill>
                <a:latin typeface="Arial"/>
                <a:cs typeface="Arial"/>
              </a:rPr>
              <a:t>This Era of AI</a:t>
            </a:r>
            <a:r>
              <a:rPr sz="3400" spc="-260" dirty="0">
                <a:solidFill>
                  <a:srgbClr val="003A6F"/>
                </a:solidFill>
                <a:latin typeface="Arial"/>
                <a:cs typeface="Arial"/>
              </a:rPr>
              <a:t> </a:t>
            </a:r>
            <a:r>
              <a:rPr sz="3400" spc="-10" dirty="0">
                <a:solidFill>
                  <a:srgbClr val="003A6F"/>
                </a:solidFill>
                <a:latin typeface="Arial"/>
                <a:cs typeface="Arial"/>
              </a:rPr>
              <a:t>Different?</a:t>
            </a:r>
            <a:endParaRPr sz="3400">
              <a:latin typeface="Arial"/>
              <a:cs typeface="Arial"/>
            </a:endParaRPr>
          </a:p>
        </p:txBody>
      </p:sp>
      <p:sp>
        <p:nvSpPr>
          <p:cNvPr id="11" name="object 11"/>
          <p:cNvSpPr/>
          <p:nvPr/>
        </p:nvSpPr>
        <p:spPr>
          <a:xfrm>
            <a:off x="4598873" y="3786465"/>
            <a:ext cx="3016554" cy="1968159"/>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4626864" y="3782567"/>
            <a:ext cx="2936747" cy="1888236"/>
          </a:xfrm>
          <a:prstGeom prst="rect">
            <a:avLst/>
          </a:prstGeom>
          <a:blipFill>
            <a:blip r:embed="rId3" cstate="print"/>
            <a:stretch>
              <a:fillRect/>
            </a:stretch>
          </a:blipFill>
        </p:spPr>
        <p:txBody>
          <a:bodyPr wrap="square" lIns="0" tIns="0" rIns="0" bIns="0" rtlCol="0"/>
          <a:lstStyle/>
          <a:p>
            <a:endParaRPr/>
          </a:p>
        </p:txBody>
      </p:sp>
      <p:sp>
        <p:nvSpPr>
          <p:cNvPr id="13" name="object 13"/>
          <p:cNvSpPr txBox="1"/>
          <p:nvPr/>
        </p:nvSpPr>
        <p:spPr>
          <a:xfrm>
            <a:off x="5011292" y="4172457"/>
            <a:ext cx="2185035" cy="1049655"/>
          </a:xfrm>
          <a:prstGeom prst="rect">
            <a:avLst/>
          </a:prstGeom>
        </p:spPr>
        <p:txBody>
          <a:bodyPr vert="horz" wrap="square" lIns="0" tIns="53975" rIns="0" bIns="0" rtlCol="0">
            <a:spAutoFit/>
          </a:bodyPr>
          <a:lstStyle/>
          <a:p>
            <a:pPr marL="12700" marR="5080" indent="635" algn="ctr">
              <a:lnSpc>
                <a:spcPts val="2590"/>
              </a:lnSpc>
              <a:spcBef>
                <a:spcPts val="425"/>
              </a:spcBef>
            </a:pPr>
            <a:r>
              <a:rPr sz="2400" spc="-5" dirty="0">
                <a:solidFill>
                  <a:srgbClr val="FFFFFF"/>
                </a:solidFill>
                <a:latin typeface="Arial"/>
                <a:cs typeface="Arial"/>
              </a:rPr>
              <a:t>Cutting Edge  Results in a  </a:t>
            </a:r>
            <a:r>
              <a:rPr sz="2400" spc="-30" dirty="0">
                <a:solidFill>
                  <a:srgbClr val="FFFFFF"/>
                </a:solidFill>
                <a:latin typeface="Arial"/>
                <a:cs typeface="Arial"/>
              </a:rPr>
              <a:t>Variety </a:t>
            </a:r>
            <a:r>
              <a:rPr sz="2400" dirty="0">
                <a:solidFill>
                  <a:srgbClr val="FFFFFF"/>
                </a:solidFill>
                <a:latin typeface="Arial"/>
                <a:cs typeface="Arial"/>
              </a:rPr>
              <a:t>of</a:t>
            </a:r>
            <a:r>
              <a:rPr sz="2400" spc="-45" dirty="0">
                <a:solidFill>
                  <a:srgbClr val="FFFFFF"/>
                </a:solidFill>
                <a:latin typeface="Arial"/>
                <a:cs typeface="Arial"/>
              </a:rPr>
              <a:t> </a:t>
            </a:r>
            <a:r>
              <a:rPr sz="2400" spc="-5" dirty="0">
                <a:solidFill>
                  <a:srgbClr val="FFFFFF"/>
                </a:solidFill>
                <a:latin typeface="Arial"/>
                <a:cs typeface="Arial"/>
              </a:rPr>
              <a:t>Fields</a:t>
            </a:r>
            <a:endParaRPr sz="2400">
              <a:latin typeface="Arial"/>
              <a:cs typeface="Arial"/>
            </a:endParaRPr>
          </a:p>
        </p:txBody>
      </p:sp>
      <p:sp>
        <p:nvSpPr>
          <p:cNvPr id="14" name="object 14"/>
          <p:cNvSpPr/>
          <p:nvPr/>
        </p:nvSpPr>
        <p:spPr>
          <a:xfrm>
            <a:off x="3253740" y="3139439"/>
            <a:ext cx="1670304" cy="1143000"/>
          </a:xfrm>
          <a:prstGeom prst="rect">
            <a:avLst/>
          </a:prstGeom>
          <a:blipFill>
            <a:blip r:embed="rId4" cstate="print"/>
            <a:stretch>
              <a:fillRect/>
            </a:stretch>
          </a:blipFill>
        </p:spPr>
        <p:txBody>
          <a:bodyPr wrap="square" lIns="0" tIns="0" rIns="0" bIns="0" rtlCol="0"/>
          <a:lstStyle/>
          <a:p>
            <a:endParaRPr/>
          </a:p>
        </p:txBody>
      </p:sp>
      <p:sp>
        <p:nvSpPr>
          <p:cNvPr id="15" name="object 15"/>
          <p:cNvSpPr/>
          <p:nvPr/>
        </p:nvSpPr>
        <p:spPr>
          <a:xfrm>
            <a:off x="3305555" y="3163823"/>
            <a:ext cx="1172845" cy="777875"/>
          </a:xfrm>
          <a:custGeom>
            <a:avLst/>
            <a:gdLst/>
            <a:ahLst/>
            <a:cxnLst/>
            <a:rect l="l" t="t" r="r" b="b"/>
            <a:pathLst>
              <a:path w="1172845" h="777875">
                <a:moveTo>
                  <a:pt x="112649" y="0"/>
                </a:moveTo>
                <a:lnTo>
                  <a:pt x="0" y="215011"/>
                </a:lnTo>
                <a:lnTo>
                  <a:pt x="936879" y="706246"/>
                </a:lnTo>
                <a:lnTo>
                  <a:pt x="899287" y="777875"/>
                </a:lnTo>
                <a:lnTo>
                  <a:pt x="1172337" y="692657"/>
                </a:lnTo>
                <a:lnTo>
                  <a:pt x="1109514" y="491363"/>
                </a:lnTo>
                <a:lnTo>
                  <a:pt x="1049528" y="491363"/>
                </a:lnTo>
                <a:lnTo>
                  <a:pt x="112649" y="0"/>
                </a:lnTo>
                <a:close/>
              </a:path>
              <a:path w="1172845" h="777875">
                <a:moveTo>
                  <a:pt x="1087120" y="419608"/>
                </a:moveTo>
                <a:lnTo>
                  <a:pt x="1049528" y="491363"/>
                </a:lnTo>
                <a:lnTo>
                  <a:pt x="1109514" y="491363"/>
                </a:lnTo>
                <a:lnTo>
                  <a:pt x="1087120" y="419608"/>
                </a:lnTo>
                <a:close/>
              </a:path>
            </a:pathLst>
          </a:custGeom>
          <a:solidFill>
            <a:srgbClr val="1E509F"/>
          </a:solidFill>
        </p:spPr>
        <p:txBody>
          <a:bodyPr wrap="square" lIns="0" tIns="0" rIns="0" bIns="0" rtlCol="0"/>
          <a:lstStyle/>
          <a:p>
            <a:endParaRPr/>
          </a:p>
        </p:txBody>
      </p:sp>
      <p:sp>
        <p:nvSpPr>
          <p:cNvPr id="16" name="object 16"/>
          <p:cNvSpPr/>
          <p:nvPr/>
        </p:nvSpPr>
        <p:spPr>
          <a:xfrm>
            <a:off x="2429255" y="2563367"/>
            <a:ext cx="1901951" cy="1540763"/>
          </a:xfrm>
          <a:prstGeom prst="rect">
            <a:avLst/>
          </a:prstGeom>
          <a:blipFill>
            <a:blip r:embed="rId5" cstate="print"/>
            <a:stretch>
              <a:fillRect/>
            </a:stretch>
          </a:blipFill>
        </p:spPr>
        <p:txBody>
          <a:bodyPr wrap="square" lIns="0" tIns="0" rIns="0" bIns="0" rtlCol="0"/>
          <a:lstStyle/>
          <a:p>
            <a:endParaRPr/>
          </a:p>
        </p:txBody>
      </p:sp>
      <p:sp>
        <p:nvSpPr>
          <p:cNvPr id="17" name="object 17"/>
          <p:cNvSpPr/>
          <p:nvPr/>
        </p:nvSpPr>
        <p:spPr>
          <a:xfrm>
            <a:off x="2482595" y="2586227"/>
            <a:ext cx="1795272" cy="1435608"/>
          </a:xfrm>
          <a:prstGeom prst="rect">
            <a:avLst/>
          </a:prstGeom>
          <a:blipFill>
            <a:blip r:embed="rId6" cstate="print"/>
            <a:stretch>
              <a:fillRect/>
            </a:stretch>
          </a:blipFill>
        </p:spPr>
        <p:txBody>
          <a:bodyPr wrap="square" lIns="0" tIns="0" rIns="0" bIns="0" rtlCol="0"/>
          <a:lstStyle/>
          <a:p>
            <a:endParaRPr/>
          </a:p>
        </p:txBody>
      </p:sp>
      <p:sp>
        <p:nvSpPr>
          <p:cNvPr id="18" name="object 18"/>
          <p:cNvSpPr txBox="1"/>
          <p:nvPr/>
        </p:nvSpPr>
        <p:spPr>
          <a:xfrm>
            <a:off x="2771013" y="2891154"/>
            <a:ext cx="1227455" cy="734060"/>
          </a:xfrm>
          <a:prstGeom prst="rect">
            <a:avLst/>
          </a:prstGeom>
        </p:spPr>
        <p:txBody>
          <a:bodyPr vert="horz" wrap="square" lIns="0" tIns="43180" rIns="0" bIns="0" rtlCol="0">
            <a:spAutoFit/>
          </a:bodyPr>
          <a:lstStyle/>
          <a:p>
            <a:pPr marL="12700" marR="5080" indent="161290">
              <a:lnSpc>
                <a:spcPts val="2700"/>
              </a:lnSpc>
              <a:spcBef>
                <a:spcPts val="340"/>
              </a:spcBef>
            </a:pPr>
            <a:r>
              <a:rPr sz="2400" spc="-5" dirty="0">
                <a:solidFill>
                  <a:srgbClr val="FFFFFF"/>
                </a:solidFill>
                <a:latin typeface="Arial"/>
                <a:cs typeface="Arial"/>
              </a:rPr>
              <a:t>Bigger  D</a:t>
            </a:r>
            <a:r>
              <a:rPr sz="2400" spc="-15" dirty="0">
                <a:solidFill>
                  <a:srgbClr val="FFFFFF"/>
                </a:solidFill>
                <a:latin typeface="Arial"/>
                <a:cs typeface="Arial"/>
              </a:rPr>
              <a:t>a</a:t>
            </a:r>
            <a:r>
              <a:rPr sz="2400" dirty="0">
                <a:solidFill>
                  <a:srgbClr val="FFFFFF"/>
                </a:solidFill>
                <a:latin typeface="Arial"/>
                <a:cs typeface="Arial"/>
              </a:rPr>
              <a:t>tasets</a:t>
            </a:r>
            <a:endParaRPr sz="2400">
              <a:latin typeface="Arial"/>
              <a:cs typeface="Arial"/>
            </a:endParaRPr>
          </a:p>
        </p:txBody>
      </p:sp>
      <p:sp>
        <p:nvSpPr>
          <p:cNvPr id="19" name="object 19"/>
          <p:cNvSpPr/>
          <p:nvPr/>
        </p:nvSpPr>
        <p:spPr>
          <a:xfrm>
            <a:off x="5798637" y="2251997"/>
            <a:ext cx="591677" cy="1500565"/>
          </a:xfrm>
          <a:prstGeom prst="rect">
            <a:avLst/>
          </a:prstGeom>
          <a:blipFill>
            <a:blip r:embed="rId7" cstate="print"/>
            <a:stretch>
              <a:fillRect/>
            </a:stretch>
          </a:blipFill>
        </p:spPr>
        <p:txBody>
          <a:bodyPr wrap="square" lIns="0" tIns="0" rIns="0" bIns="0" rtlCol="0"/>
          <a:lstStyle/>
          <a:p>
            <a:endParaRPr/>
          </a:p>
        </p:txBody>
      </p:sp>
      <p:sp>
        <p:nvSpPr>
          <p:cNvPr id="20" name="object 20"/>
          <p:cNvSpPr/>
          <p:nvPr/>
        </p:nvSpPr>
        <p:spPr>
          <a:xfrm>
            <a:off x="5824728" y="2249423"/>
            <a:ext cx="405765" cy="1087120"/>
          </a:xfrm>
          <a:custGeom>
            <a:avLst/>
            <a:gdLst/>
            <a:ahLst/>
            <a:cxnLst/>
            <a:rect l="l" t="t" r="r" b="b"/>
            <a:pathLst>
              <a:path w="405764" h="1087120">
                <a:moveTo>
                  <a:pt x="405384" y="883920"/>
                </a:moveTo>
                <a:lnTo>
                  <a:pt x="0" y="883920"/>
                </a:lnTo>
                <a:lnTo>
                  <a:pt x="202692" y="1086612"/>
                </a:lnTo>
                <a:lnTo>
                  <a:pt x="405384" y="883920"/>
                </a:lnTo>
                <a:close/>
              </a:path>
              <a:path w="405764" h="1087120">
                <a:moveTo>
                  <a:pt x="324358" y="0"/>
                </a:moveTo>
                <a:lnTo>
                  <a:pt x="81025" y="0"/>
                </a:lnTo>
                <a:lnTo>
                  <a:pt x="81025" y="883920"/>
                </a:lnTo>
                <a:lnTo>
                  <a:pt x="324358" y="883920"/>
                </a:lnTo>
                <a:lnTo>
                  <a:pt x="324358" y="0"/>
                </a:lnTo>
                <a:close/>
              </a:path>
            </a:pathLst>
          </a:custGeom>
          <a:solidFill>
            <a:srgbClr val="1E509F"/>
          </a:solidFill>
        </p:spPr>
        <p:txBody>
          <a:bodyPr wrap="square" lIns="0" tIns="0" rIns="0" bIns="0" rtlCol="0"/>
          <a:lstStyle/>
          <a:p>
            <a:endParaRPr/>
          </a:p>
        </p:txBody>
      </p:sp>
      <p:sp>
        <p:nvSpPr>
          <p:cNvPr id="21" name="object 21"/>
          <p:cNvSpPr/>
          <p:nvPr/>
        </p:nvSpPr>
        <p:spPr>
          <a:xfrm>
            <a:off x="5145023" y="1507236"/>
            <a:ext cx="1898903" cy="1540764"/>
          </a:xfrm>
          <a:prstGeom prst="rect">
            <a:avLst/>
          </a:prstGeom>
          <a:blipFill>
            <a:blip r:embed="rId8" cstate="print"/>
            <a:stretch>
              <a:fillRect/>
            </a:stretch>
          </a:blipFill>
        </p:spPr>
        <p:txBody>
          <a:bodyPr wrap="square" lIns="0" tIns="0" rIns="0" bIns="0" rtlCol="0"/>
          <a:lstStyle/>
          <a:p>
            <a:endParaRPr/>
          </a:p>
        </p:txBody>
      </p:sp>
      <p:sp>
        <p:nvSpPr>
          <p:cNvPr id="22" name="object 22"/>
          <p:cNvSpPr/>
          <p:nvPr/>
        </p:nvSpPr>
        <p:spPr>
          <a:xfrm>
            <a:off x="5198364" y="1530096"/>
            <a:ext cx="1793747" cy="1435608"/>
          </a:xfrm>
          <a:prstGeom prst="rect">
            <a:avLst/>
          </a:prstGeom>
          <a:blipFill>
            <a:blip r:embed="rId9" cstate="print"/>
            <a:stretch>
              <a:fillRect/>
            </a:stretch>
          </a:blipFill>
        </p:spPr>
        <p:txBody>
          <a:bodyPr wrap="square" lIns="0" tIns="0" rIns="0" bIns="0" rtlCol="0"/>
          <a:lstStyle/>
          <a:p>
            <a:endParaRPr/>
          </a:p>
        </p:txBody>
      </p:sp>
      <p:sp>
        <p:nvSpPr>
          <p:cNvPr id="23" name="object 23"/>
          <p:cNvSpPr txBox="1"/>
          <p:nvPr/>
        </p:nvSpPr>
        <p:spPr>
          <a:xfrm>
            <a:off x="5340858" y="1860550"/>
            <a:ext cx="1515745" cy="721995"/>
          </a:xfrm>
          <a:prstGeom prst="rect">
            <a:avLst/>
          </a:prstGeom>
        </p:spPr>
        <p:txBody>
          <a:bodyPr vert="horz" wrap="square" lIns="0" tIns="53340" rIns="0" bIns="0" rtlCol="0">
            <a:spAutoFit/>
          </a:bodyPr>
          <a:lstStyle/>
          <a:p>
            <a:pPr marL="12700" marR="5080" indent="313690">
              <a:lnSpc>
                <a:spcPts val="2600"/>
              </a:lnSpc>
              <a:spcBef>
                <a:spcPts val="420"/>
              </a:spcBef>
            </a:pPr>
            <a:r>
              <a:rPr sz="2400" dirty="0">
                <a:solidFill>
                  <a:srgbClr val="FFFFFF"/>
                </a:solidFill>
                <a:latin typeface="Arial"/>
                <a:cs typeface="Arial"/>
              </a:rPr>
              <a:t>Faster  </a:t>
            </a:r>
            <a:r>
              <a:rPr sz="2400" spc="-5" dirty="0">
                <a:solidFill>
                  <a:srgbClr val="FFFFFF"/>
                </a:solidFill>
                <a:latin typeface="Arial"/>
                <a:cs typeface="Arial"/>
              </a:rPr>
              <a:t>C</a:t>
            </a:r>
            <a:r>
              <a:rPr sz="2400" spc="-15" dirty="0">
                <a:solidFill>
                  <a:srgbClr val="FFFFFF"/>
                </a:solidFill>
                <a:latin typeface="Arial"/>
                <a:cs typeface="Arial"/>
              </a:rPr>
              <a:t>o</a:t>
            </a:r>
            <a:r>
              <a:rPr sz="2400" spc="-5" dirty="0">
                <a:solidFill>
                  <a:srgbClr val="FFFFFF"/>
                </a:solidFill>
                <a:latin typeface="Arial"/>
                <a:cs typeface="Arial"/>
              </a:rPr>
              <a:t>mputer</a:t>
            </a:r>
            <a:r>
              <a:rPr sz="2400" dirty="0">
                <a:solidFill>
                  <a:srgbClr val="FFFFFF"/>
                </a:solidFill>
                <a:latin typeface="Arial"/>
                <a:cs typeface="Arial"/>
              </a:rPr>
              <a:t>s</a:t>
            </a:r>
            <a:endParaRPr sz="2400">
              <a:latin typeface="Arial"/>
              <a:cs typeface="Arial"/>
            </a:endParaRPr>
          </a:p>
        </p:txBody>
      </p:sp>
      <p:sp>
        <p:nvSpPr>
          <p:cNvPr id="24" name="object 24"/>
          <p:cNvSpPr/>
          <p:nvPr/>
        </p:nvSpPr>
        <p:spPr>
          <a:xfrm>
            <a:off x="7298435" y="3139439"/>
            <a:ext cx="1775460" cy="1167384"/>
          </a:xfrm>
          <a:prstGeom prst="rect">
            <a:avLst/>
          </a:prstGeom>
          <a:blipFill>
            <a:blip r:embed="rId10" cstate="print"/>
            <a:stretch>
              <a:fillRect/>
            </a:stretch>
          </a:blipFill>
        </p:spPr>
        <p:txBody>
          <a:bodyPr wrap="square" lIns="0" tIns="0" rIns="0" bIns="0" rtlCol="0"/>
          <a:lstStyle/>
          <a:p>
            <a:endParaRPr/>
          </a:p>
        </p:txBody>
      </p:sp>
      <p:sp>
        <p:nvSpPr>
          <p:cNvPr id="25" name="object 25"/>
          <p:cNvSpPr/>
          <p:nvPr/>
        </p:nvSpPr>
        <p:spPr>
          <a:xfrm>
            <a:off x="7351776" y="3162300"/>
            <a:ext cx="1256030" cy="798195"/>
          </a:xfrm>
          <a:custGeom>
            <a:avLst/>
            <a:gdLst/>
            <a:ahLst/>
            <a:cxnLst/>
            <a:rect l="l" t="t" r="r" b="b"/>
            <a:pathLst>
              <a:path w="1256029" h="798195">
                <a:moveTo>
                  <a:pt x="90931" y="435863"/>
                </a:moveTo>
                <a:lnTo>
                  <a:pt x="0" y="707008"/>
                </a:lnTo>
                <a:lnTo>
                  <a:pt x="271272" y="797941"/>
                </a:lnTo>
                <a:lnTo>
                  <a:pt x="235203" y="725424"/>
                </a:lnTo>
                <a:lnTo>
                  <a:pt x="671280" y="508254"/>
                </a:lnTo>
                <a:lnTo>
                  <a:pt x="127000" y="508254"/>
                </a:lnTo>
                <a:lnTo>
                  <a:pt x="90931" y="435863"/>
                </a:lnTo>
                <a:close/>
              </a:path>
              <a:path w="1256029" h="798195">
                <a:moveTo>
                  <a:pt x="1147318" y="0"/>
                </a:moveTo>
                <a:lnTo>
                  <a:pt x="127000" y="508254"/>
                </a:lnTo>
                <a:lnTo>
                  <a:pt x="671280" y="508254"/>
                </a:lnTo>
                <a:lnTo>
                  <a:pt x="1255522" y="217297"/>
                </a:lnTo>
                <a:lnTo>
                  <a:pt x="1147318" y="0"/>
                </a:lnTo>
                <a:close/>
              </a:path>
            </a:pathLst>
          </a:custGeom>
          <a:solidFill>
            <a:srgbClr val="1E509F"/>
          </a:solidFill>
        </p:spPr>
        <p:txBody>
          <a:bodyPr wrap="square" lIns="0" tIns="0" rIns="0" bIns="0" rtlCol="0"/>
          <a:lstStyle/>
          <a:p>
            <a:endParaRPr/>
          </a:p>
        </p:txBody>
      </p:sp>
      <p:sp>
        <p:nvSpPr>
          <p:cNvPr id="26" name="object 26"/>
          <p:cNvSpPr/>
          <p:nvPr/>
        </p:nvSpPr>
        <p:spPr>
          <a:xfrm>
            <a:off x="8002523" y="2563367"/>
            <a:ext cx="1898903" cy="1540763"/>
          </a:xfrm>
          <a:prstGeom prst="rect">
            <a:avLst/>
          </a:prstGeom>
          <a:blipFill>
            <a:blip r:embed="rId8" cstate="print"/>
            <a:stretch>
              <a:fillRect/>
            </a:stretch>
          </a:blipFill>
        </p:spPr>
        <p:txBody>
          <a:bodyPr wrap="square" lIns="0" tIns="0" rIns="0" bIns="0" rtlCol="0"/>
          <a:lstStyle/>
          <a:p>
            <a:endParaRPr/>
          </a:p>
        </p:txBody>
      </p:sp>
      <p:sp>
        <p:nvSpPr>
          <p:cNvPr id="27" name="object 27"/>
          <p:cNvSpPr/>
          <p:nvPr/>
        </p:nvSpPr>
        <p:spPr>
          <a:xfrm>
            <a:off x="8054340" y="2586227"/>
            <a:ext cx="1792224" cy="1435608"/>
          </a:xfrm>
          <a:prstGeom prst="rect">
            <a:avLst/>
          </a:prstGeom>
          <a:blipFill>
            <a:blip r:embed="rId11" cstate="print"/>
            <a:stretch>
              <a:fillRect/>
            </a:stretch>
          </a:blipFill>
        </p:spPr>
        <p:txBody>
          <a:bodyPr wrap="square" lIns="0" tIns="0" rIns="0" bIns="0" rtlCol="0"/>
          <a:lstStyle/>
          <a:p>
            <a:endParaRPr/>
          </a:p>
        </p:txBody>
      </p:sp>
      <p:sp>
        <p:nvSpPr>
          <p:cNvPr id="28" name="object 28"/>
          <p:cNvSpPr txBox="1"/>
          <p:nvPr/>
        </p:nvSpPr>
        <p:spPr>
          <a:xfrm>
            <a:off x="8139430" y="3078556"/>
            <a:ext cx="1635760" cy="391795"/>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FFFFFF"/>
                </a:solidFill>
                <a:latin typeface="Arial"/>
                <a:cs typeface="Arial"/>
              </a:rPr>
              <a:t>Neural</a:t>
            </a:r>
            <a:r>
              <a:rPr sz="2400" spc="-40" dirty="0">
                <a:solidFill>
                  <a:srgbClr val="FFFFFF"/>
                </a:solidFill>
                <a:latin typeface="Arial"/>
                <a:cs typeface="Arial"/>
              </a:rPr>
              <a:t> </a:t>
            </a:r>
            <a:r>
              <a:rPr sz="2400" spc="-5" dirty="0">
                <a:solidFill>
                  <a:srgbClr val="FFFFFF"/>
                </a:solidFill>
                <a:latin typeface="Arial"/>
                <a:cs typeface="Arial"/>
              </a:rPr>
              <a:t>Nets</a:t>
            </a:r>
            <a:endParaRPr sz="2400">
              <a:latin typeface="Arial"/>
              <a:cs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73723" y="6484620"/>
            <a:ext cx="3106420" cy="0"/>
          </a:xfrm>
          <a:custGeom>
            <a:avLst/>
            <a:gdLst/>
            <a:ahLst/>
            <a:cxnLst/>
            <a:rect l="l" t="t" r="r" b="b"/>
            <a:pathLst>
              <a:path w="3106420">
                <a:moveTo>
                  <a:pt x="0" y="0"/>
                </a:moveTo>
                <a:lnTo>
                  <a:pt x="3105912" y="0"/>
                </a:lnTo>
              </a:path>
            </a:pathLst>
          </a:custGeom>
          <a:ln w="48768">
            <a:solidFill>
              <a:srgbClr val="8EB4E2"/>
            </a:solidFill>
          </a:ln>
        </p:spPr>
        <p:txBody>
          <a:bodyPr wrap="square" lIns="0" tIns="0" rIns="0" bIns="0" rtlCol="0"/>
          <a:lstStyle/>
          <a:p>
            <a:endParaRPr/>
          </a:p>
        </p:txBody>
      </p:sp>
      <p:sp>
        <p:nvSpPr>
          <p:cNvPr id="3" name="object 3"/>
          <p:cNvSpPr/>
          <p:nvPr/>
        </p:nvSpPr>
        <p:spPr>
          <a:xfrm>
            <a:off x="9209531" y="6483096"/>
            <a:ext cx="2982595" cy="0"/>
          </a:xfrm>
          <a:custGeom>
            <a:avLst/>
            <a:gdLst/>
            <a:ahLst/>
            <a:cxnLst/>
            <a:rect l="l" t="t" r="r" b="b"/>
            <a:pathLst>
              <a:path w="2982595">
                <a:moveTo>
                  <a:pt x="0" y="0"/>
                </a:moveTo>
                <a:lnTo>
                  <a:pt x="2982468" y="0"/>
                </a:lnTo>
              </a:path>
            </a:pathLst>
          </a:custGeom>
          <a:ln w="45720">
            <a:solidFill>
              <a:srgbClr val="FF0000"/>
            </a:solidFill>
          </a:ln>
        </p:spPr>
        <p:txBody>
          <a:bodyPr wrap="square" lIns="0" tIns="0" rIns="0" bIns="0" rtlCol="0"/>
          <a:lstStyle/>
          <a:p>
            <a:endParaRPr/>
          </a:p>
        </p:txBody>
      </p:sp>
      <p:sp>
        <p:nvSpPr>
          <p:cNvPr id="4" name="object 4"/>
          <p:cNvSpPr/>
          <p:nvPr/>
        </p:nvSpPr>
        <p:spPr>
          <a:xfrm>
            <a:off x="2779776" y="6484620"/>
            <a:ext cx="3439795" cy="0"/>
          </a:xfrm>
          <a:custGeom>
            <a:avLst/>
            <a:gdLst/>
            <a:ahLst/>
            <a:cxnLst/>
            <a:rect l="l" t="t" r="r" b="b"/>
            <a:pathLst>
              <a:path w="3439795">
                <a:moveTo>
                  <a:pt x="0" y="0"/>
                </a:moveTo>
                <a:lnTo>
                  <a:pt x="3439667" y="0"/>
                </a:lnTo>
              </a:path>
            </a:pathLst>
          </a:custGeom>
          <a:ln w="48768">
            <a:solidFill>
              <a:srgbClr val="FFCE00"/>
            </a:solidFill>
          </a:ln>
        </p:spPr>
        <p:txBody>
          <a:bodyPr wrap="square" lIns="0" tIns="0" rIns="0" bIns="0" rtlCol="0"/>
          <a:lstStyle/>
          <a:p>
            <a:endParaRPr/>
          </a:p>
        </p:txBody>
      </p:sp>
      <p:sp>
        <p:nvSpPr>
          <p:cNvPr id="5" name="object 5"/>
          <p:cNvSpPr/>
          <p:nvPr/>
        </p:nvSpPr>
        <p:spPr>
          <a:xfrm>
            <a:off x="0" y="0"/>
            <a:ext cx="9400540" cy="1126490"/>
          </a:xfrm>
          <a:custGeom>
            <a:avLst/>
            <a:gdLst/>
            <a:ahLst/>
            <a:cxnLst/>
            <a:rect l="l" t="t" r="r" b="b"/>
            <a:pathLst>
              <a:path w="9400540" h="1126490">
                <a:moveTo>
                  <a:pt x="0" y="1126236"/>
                </a:moveTo>
                <a:lnTo>
                  <a:pt x="9400032" y="1126236"/>
                </a:lnTo>
                <a:lnTo>
                  <a:pt x="9400032" y="0"/>
                </a:lnTo>
                <a:lnTo>
                  <a:pt x="0" y="0"/>
                </a:lnTo>
                <a:lnTo>
                  <a:pt x="0" y="1126236"/>
                </a:lnTo>
                <a:close/>
              </a:path>
            </a:pathLst>
          </a:custGeom>
          <a:solidFill>
            <a:srgbClr val="FFFF00"/>
          </a:solidFill>
        </p:spPr>
        <p:txBody>
          <a:bodyPr wrap="square" lIns="0" tIns="0" rIns="0" bIns="0" rtlCol="0"/>
          <a:lstStyle/>
          <a:p>
            <a:endParaRPr/>
          </a:p>
        </p:txBody>
      </p:sp>
      <p:sp>
        <p:nvSpPr>
          <p:cNvPr id="6" name="object 6"/>
          <p:cNvSpPr/>
          <p:nvPr/>
        </p:nvSpPr>
        <p:spPr>
          <a:xfrm>
            <a:off x="3381755" y="1149858"/>
            <a:ext cx="3106420" cy="0"/>
          </a:xfrm>
          <a:custGeom>
            <a:avLst/>
            <a:gdLst/>
            <a:ahLst/>
            <a:cxnLst/>
            <a:rect l="l" t="t" r="r" b="b"/>
            <a:pathLst>
              <a:path w="3106420">
                <a:moveTo>
                  <a:pt x="0" y="0"/>
                </a:moveTo>
                <a:lnTo>
                  <a:pt x="3105912" y="0"/>
                </a:lnTo>
              </a:path>
            </a:pathLst>
          </a:custGeom>
          <a:ln w="47244">
            <a:solidFill>
              <a:srgbClr val="8EB4E2"/>
            </a:solidFill>
          </a:ln>
        </p:spPr>
        <p:txBody>
          <a:bodyPr wrap="square" lIns="0" tIns="0" rIns="0" bIns="0" rtlCol="0"/>
          <a:lstStyle/>
          <a:p>
            <a:endParaRPr/>
          </a:p>
        </p:txBody>
      </p:sp>
      <p:sp>
        <p:nvSpPr>
          <p:cNvPr id="7" name="object 7"/>
          <p:cNvSpPr/>
          <p:nvPr/>
        </p:nvSpPr>
        <p:spPr>
          <a:xfrm>
            <a:off x="6420611" y="1148333"/>
            <a:ext cx="2979420" cy="0"/>
          </a:xfrm>
          <a:custGeom>
            <a:avLst/>
            <a:gdLst/>
            <a:ahLst/>
            <a:cxnLst/>
            <a:rect l="l" t="t" r="r" b="b"/>
            <a:pathLst>
              <a:path w="2979420">
                <a:moveTo>
                  <a:pt x="0" y="0"/>
                </a:moveTo>
                <a:lnTo>
                  <a:pt x="2979419" y="0"/>
                </a:lnTo>
              </a:path>
            </a:pathLst>
          </a:custGeom>
          <a:ln w="44196">
            <a:solidFill>
              <a:srgbClr val="FF0000"/>
            </a:solidFill>
          </a:ln>
        </p:spPr>
        <p:txBody>
          <a:bodyPr wrap="square" lIns="0" tIns="0" rIns="0" bIns="0" rtlCol="0"/>
          <a:lstStyle/>
          <a:p>
            <a:endParaRPr/>
          </a:p>
        </p:txBody>
      </p:sp>
      <p:sp>
        <p:nvSpPr>
          <p:cNvPr id="8" name="object 8"/>
          <p:cNvSpPr/>
          <p:nvPr/>
        </p:nvSpPr>
        <p:spPr>
          <a:xfrm>
            <a:off x="0" y="1149858"/>
            <a:ext cx="3429000" cy="0"/>
          </a:xfrm>
          <a:custGeom>
            <a:avLst/>
            <a:gdLst/>
            <a:ahLst/>
            <a:cxnLst/>
            <a:rect l="l" t="t" r="r" b="b"/>
            <a:pathLst>
              <a:path w="3429000">
                <a:moveTo>
                  <a:pt x="0" y="0"/>
                </a:moveTo>
                <a:lnTo>
                  <a:pt x="3429000" y="0"/>
                </a:lnTo>
              </a:path>
            </a:pathLst>
          </a:custGeom>
          <a:ln w="47244">
            <a:solidFill>
              <a:srgbClr val="FFCE00"/>
            </a:solidFill>
          </a:ln>
        </p:spPr>
        <p:txBody>
          <a:bodyPr wrap="square" lIns="0" tIns="0" rIns="0" bIns="0" rtlCol="0"/>
          <a:lstStyle/>
          <a:p>
            <a:endParaRPr/>
          </a:p>
        </p:txBody>
      </p:sp>
      <p:sp>
        <p:nvSpPr>
          <p:cNvPr id="9" name="object 9"/>
          <p:cNvSpPr txBox="1">
            <a:spLocks noGrp="1"/>
          </p:cNvSpPr>
          <p:nvPr>
            <p:ph type="title"/>
          </p:nvPr>
        </p:nvSpPr>
        <p:spPr>
          <a:prstGeom prst="rect">
            <a:avLst/>
          </a:prstGeom>
        </p:spPr>
        <p:txBody>
          <a:bodyPr vert="horz" wrap="square" lIns="0" tIns="13335" rIns="0" bIns="0" rtlCol="0">
            <a:spAutoFit/>
          </a:bodyPr>
          <a:lstStyle/>
          <a:p>
            <a:pPr marL="9047480">
              <a:lnSpc>
                <a:spcPts val="3050"/>
              </a:lnSpc>
              <a:spcBef>
                <a:spcPts val="105"/>
              </a:spcBef>
            </a:pPr>
            <a:r>
              <a:rPr b="1" dirty="0">
                <a:latin typeface="Arial"/>
                <a:cs typeface="Arial"/>
              </a:rPr>
              <a:t>BITS</a:t>
            </a:r>
            <a:r>
              <a:rPr b="1" spc="-85" dirty="0">
                <a:latin typeface="Arial"/>
                <a:cs typeface="Arial"/>
              </a:rPr>
              <a:t> </a:t>
            </a:r>
            <a:r>
              <a:rPr dirty="0"/>
              <a:t>Pilani</a:t>
            </a:r>
          </a:p>
          <a:p>
            <a:pPr marL="9048750">
              <a:lnSpc>
                <a:spcPts val="1610"/>
              </a:lnSpc>
            </a:pPr>
            <a:r>
              <a:rPr sz="1400" dirty="0"/>
              <a:t>Pilani</a:t>
            </a:r>
            <a:r>
              <a:rPr sz="1400" spc="-20" dirty="0"/>
              <a:t> </a:t>
            </a:r>
            <a:r>
              <a:rPr sz="1400" dirty="0"/>
              <a:t>Campus</a:t>
            </a:r>
            <a:endParaRPr sz="1400"/>
          </a:p>
        </p:txBody>
      </p:sp>
      <p:sp>
        <p:nvSpPr>
          <p:cNvPr id="10" name="object 10"/>
          <p:cNvSpPr txBox="1"/>
          <p:nvPr/>
        </p:nvSpPr>
        <p:spPr>
          <a:xfrm>
            <a:off x="849579" y="667258"/>
            <a:ext cx="4753610" cy="543560"/>
          </a:xfrm>
          <a:prstGeom prst="rect">
            <a:avLst/>
          </a:prstGeom>
        </p:spPr>
        <p:txBody>
          <a:bodyPr vert="horz" wrap="square" lIns="0" tIns="12065" rIns="0" bIns="0" rtlCol="0">
            <a:spAutoFit/>
          </a:bodyPr>
          <a:lstStyle/>
          <a:p>
            <a:pPr marL="12700">
              <a:lnSpc>
                <a:spcPct val="100000"/>
              </a:lnSpc>
              <a:spcBef>
                <a:spcPts val="95"/>
              </a:spcBef>
            </a:pPr>
            <a:r>
              <a:rPr sz="3400" spc="-5" dirty="0">
                <a:solidFill>
                  <a:srgbClr val="003A6F"/>
                </a:solidFill>
                <a:latin typeface="Arial"/>
                <a:cs typeface="Arial"/>
              </a:rPr>
              <a:t>Other </a:t>
            </a:r>
            <a:r>
              <a:rPr sz="3400" spc="-10" dirty="0">
                <a:solidFill>
                  <a:srgbClr val="003A6F"/>
                </a:solidFill>
                <a:latin typeface="Arial"/>
                <a:cs typeface="Arial"/>
              </a:rPr>
              <a:t>Modern </a:t>
            </a:r>
            <a:r>
              <a:rPr sz="3400" spc="-5" dirty="0">
                <a:solidFill>
                  <a:srgbClr val="003A6F"/>
                </a:solidFill>
                <a:latin typeface="Arial"/>
                <a:cs typeface="Arial"/>
              </a:rPr>
              <a:t>AI</a:t>
            </a:r>
            <a:r>
              <a:rPr sz="3400" spc="-155" dirty="0">
                <a:solidFill>
                  <a:srgbClr val="003A6F"/>
                </a:solidFill>
                <a:latin typeface="Arial"/>
                <a:cs typeface="Arial"/>
              </a:rPr>
              <a:t> </a:t>
            </a:r>
            <a:r>
              <a:rPr sz="3400" spc="-5" dirty="0">
                <a:solidFill>
                  <a:srgbClr val="003A6F"/>
                </a:solidFill>
                <a:latin typeface="Arial"/>
                <a:cs typeface="Arial"/>
              </a:rPr>
              <a:t>Factors</a:t>
            </a:r>
            <a:endParaRPr sz="3400">
              <a:latin typeface="Arial"/>
              <a:cs typeface="Arial"/>
            </a:endParaRPr>
          </a:p>
        </p:txBody>
      </p:sp>
      <p:sp>
        <p:nvSpPr>
          <p:cNvPr id="11" name="object 11"/>
          <p:cNvSpPr txBox="1"/>
          <p:nvPr/>
        </p:nvSpPr>
        <p:spPr>
          <a:xfrm>
            <a:off x="548944" y="1575942"/>
            <a:ext cx="9695815" cy="756920"/>
          </a:xfrm>
          <a:prstGeom prst="rect">
            <a:avLst/>
          </a:prstGeom>
        </p:spPr>
        <p:txBody>
          <a:bodyPr vert="horz" wrap="square" lIns="0" tIns="12700" rIns="0" bIns="0" rtlCol="0">
            <a:spAutoFit/>
          </a:bodyPr>
          <a:lstStyle/>
          <a:p>
            <a:pPr marL="322580" marR="30480" indent="-285115">
              <a:lnSpc>
                <a:spcPct val="100000"/>
              </a:lnSpc>
              <a:spcBef>
                <a:spcPts val="100"/>
              </a:spcBef>
              <a:buFont typeface="Symbol"/>
              <a:buChar char=""/>
              <a:tabLst>
                <a:tab pos="322580" algn="l"/>
                <a:tab pos="323215" algn="l"/>
                <a:tab pos="1644650" algn="l"/>
                <a:tab pos="5900420" algn="l"/>
              </a:tabLst>
            </a:pPr>
            <a:r>
              <a:rPr sz="2400" spc="-5" dirty="0">
                <a:solidFill>
                  <a:srgbClr val="003A6F"/>
                </a:solidFill>
                <a:latin typeface="Arial"/>
                <a:cs typeface="Arial"/>
              </a:rPr>
              <a:t>Continued expansion </a:t>
            </a:r>
            <a:r>
              <a:rPr sz="2400" dirty="0">
                <a:solidFill>
                  <a:srgbClr val="003A6F"/>
                </a:solidFill>
                <a:latin typeface="Arial"/>
                <a:cs typeface="Arial"/>
              </a:rPr>
              <a:t>of </a:t>
            </a:r>
            <a:r>
              <a:rPr sz="2400" spc="-5" dirty="0">
                <a:solidFill>
                  <a:srgbClr val="003A6F"/>
                </a:solidFill>
                <a:latin typeface="Arial"/>
                <a:cs typeface="Arial"/>
              </a:rPr>
              <a:t>open</a:t>
            </a:r>
            <a:r>
              <a:rPr sz="2400" spc="125" dirty="0">
                <a:solidFill>
                  <a:srgbClr val="003A6F"/>
                </a:solidFill>
                <a:latin typeface="Arial"/>
                <a:cs typeface="Arial"/>
              </a:rPr>
              <a:t> </a:t>
            </a:r>
            <a:r>
              <a:rPr sz="2400" spc="-5" dirty="0">
                <a:solidFill>
                  <a:srgbClr val="003A6F"/>
                </a:solidFill>
                <a:latin typeface="Arial"/>
                <a:cs typeface="Arial"/>
              </a:rPr>
              <a:t>source</a:t>
            </a:r>
            <a:r>
              <a:rPr sz="2400" spc="-114" dirty="0">
                <a:solidFill>
                  <a:srgbClr val="003A6F"/>
                </a:solidFill>
                <a:latin typeface="Arial"/>
                <a:cs typeface="Arial"/>
              </a:rPr>
              <a:t> </a:t>
            </a:r>
            <a:r>
              <a:rPr sz="2400" dirty="0">
                <a:solidFill>
                  <a:srgbClr val="003A6F"/>
                </a:solidFill>
                <a:latin typeface="Arial"/>
                <a:cs typeface="Arial"/>
              </a:rPr>
              <a:t>AI,	</a:t>
            </a:r>
            <a:r>
              <a:rPr sz="2400" spc="-5" dirty="0">
                <a:solidFill>
                  <a:srgbClr val="003A6F"/>
                </a:solidFill>
                <a:latin typeface="Arial"/>
                <a:cs typeface="Arial"/>
              </a:rPr>
              <a:t>especially in </a:t>
            </a:r>
            <a:r>
              <a:rPr sz="2400" dirty="0">
                <a:solidFill>
                  <a:srgbClr val="003A6F"/>
                </a:solidFill>
                <a:latin typeface="Arial"/>
                <a:cs typeface="Arial"/>
              </a:rPr>
              <a:t>Python</a:t>
            </a:r>
            <a:r>
              <a:rPr sz="2400" baseline="20833" dirty="0">
                <a:solidFill>
                  <a:srgbClr val="003A6F"/>
                </a:solidFill>
                <a:latin typeface="Arial"/>
                <a:cs typeface="Arial"/>
              </a:rPr>
              <a:t>*</a:t>
            </a:r>
            <a:r>
              <a:rPr sz="2400" dirty="0">
                <a:solidFill>
                  <a:srgbClr val="003A6F"/>
                </a:solidFill>
                <a:latin typeface="Arial"/>
                <a:cs typeface="Arial"/>
              </a:rPr>
              <a:t>, </a:t>
            </a:r>
            <a:r>
              <a:rPr sz="2400" spc="-5" dirty="0">
                <a:solidFill>
                  <a:srgbClr val="003A6F"/>
                </a:solidFill>
                <a:latin typeface="Arial"/>
                <a:cs typeface="Arial"/>
              </a:rPr>
              <a:t>aiding  machine	learning and big data</a:t>
            </a:r>
            <a:r>
              <a:rPr sz="2400" spc="45" dirty="0">
                <a:solidFill>
                  <a:srgbClr val="003A6F"/>
                </a:solidFill>
                <a:latin typeface="Arial"/>
                <a:cs typeface="Arial"/>
              </a:rPr>
              <a:t> </a:t>
            </a:r>
            <a:r>
              <a:rPr sz="2400" dirty="0">
                <a:solidFill>
                  <a:srgbClr val="003A6F"/>
                </a:solidFill>
                <a:latin typeface="Arial"/>
                <a:cs typeface="Arial"/>
              </a:rPr>
              <a:t>ecosystems.</a:t>
            </a:r>
            <a:endParaRPr sz="2400">
              <a:latin typeface="Arial"/>
              <a:cs typeface="Arial"/>
            </a:endParaRPr>
          </a:p>
        </p:txBody>
      </p:sp>
      <p:sp>
        <p:nvSpPr>
          <p:cNvPr id="12" name="object 12"/>
          <p:cNvSpPr txBox="1"/>
          <p:nvPr/>
        </p:nvSpPr>
        <p:spPr>
          <a:xfrm>
            <a:off x="6085713" y="2510409"/>
            <a:ext cx="4663440" cy="391160"/>
          </a:xfrm>
          <a:prstGeom prst="rect">
            <a:avLst/>
          </a:prstGeom>
        </p:spPr>
        <p:txBody>
          <a:bodyPr vert="horz" wrap="square" lIns="0" tIns="12700" rIns="0" bIns="0" rtlCol="0">
            <a:spAutoFit/>
          </a:bodyPr>
          <a:lstStyle/>
          <a:p>
            <a:pPr marL="12700">
              <a:lnSpc>
                <a:spcPct val="100000"/>
              </a:lnSpc>
              <a:spcBef>
                <a:spcPts val="100"/>
              </a:spcBef>
            </a:pPr>
            <a:r>
              <a:rPr sz="2400" i="1" spc="-5" dirty="0">
                <a:solidFill>
                  <a:srgbClr val="003A6F"/>
                </a:solidFill>
                <a:latin typeface="Arial"/>
                <a:cs typeface="Arial"/>
              </a:rPr>
              <a:t>sourced</a:t>
            </a:r>
            <a:r>
              <a:rPr sz="2400" spc="-5" dirty="0">
                <a:solidFill>
                  <a:srgbClr val="003A6F"/>
                </a:solidFill>
                <a:latin typeface="Arial"/>
                <a:cs typeface="Arial"/>
              </a:rPr>
              <a:t>, allowing </a:t>
            </a:r>
            <a:r>
              <a:rPr sz="2400" dirty="0">
                <a:solidFill>
                  <a:srgbClr val="003A6F"/>
                </a:solidFill>
                <a:latin typeface="Arial"/>
                <a:cs typeface="Arial"/>
              </a:rPr>
              <a:t>further</a:t>
            </a:r>
            <a:r>
              <a:rPr sz="2400" spc="490" dirty="0">
                <a:solidFill>
                  <a:srgbClr val="003A6F"/>
                </a:solidFill>
                <a:latin typeface="Arial"/>
                <a:cs typeface="Arial"/>
              </a:rPr>
              <a:t> </a:t>
            </a:r>
            <a:r>
              <a:rPr sz="2400" spc="-5" dirty="0">
                <a:solidFill>
                  <a:srgbClr val="003A6F"/>
                </a:solidFill>
                <a:latin typeface="Arial"/>
                <a:cs typeface="Arial"/>
              </a:rPr>
              <a:t>adoption</a:t>
            </a:r>
            <a:endParaRPr sz="2400">
              <a:latin typeface="Arial"/>
              <a:cs typeface="Arial"/>
            </a:endParaRPr>
          </a:p>
        </p:txBody>
      </p:sp>
      <p:sp>
        <p:nvSpPr>
          <p:cNvPr id="13" name="object 13"/>
          <p:cNvSpPr txBox="1">
            <a:spLocks noGrp="1"/>
          </p:cNvSpPr>
          <p:nvPr>
            <p:ph type="body" idx="1"/>
          </p:nvPr>
        </p:nvSpPr>
        <p:spPr>
          <a:prstGeom prst="rect">
            <a:avLst/>
          </a:prstGeom>
        </p:spPr>
        <p:txBody>
          <a:bodyPr vert="horz" wrap="square" lIns="0" tIns="12700" rIns="0" bIns="0" rtlCol="0">
            <a:spAutoFit/>
          </a:bodyPr>
          <a:lstStyle/>
          <a:p>
            <a:pPr marL="297180" indent="-285115">
              <a:lnSpc>
                <a:spcPct val="100000"/>
              </a:lnSpc>
              <a:spcBef>
                <a:spcPts val="100"/>
              </a:spcBef>
              <a:buFont typeface="Symbol"/>
              <a:buChar char=""/>
              <a:tabLst>
                <a:tab pos="297180" algn="l"/>
                <a:tab pos="297815" algn="l"/>
              </a:tabLst>
            </a:pPr>
            <a:r>
              <a:rPr dirty="0"/>
              <a:t>Leading </a:t>
            </a:r>
            <a:r>
              <a:rPr spc="-5" dirty="0"/>
              <a:t>deep learning libraries</a:t>
            </a:r>
            <a:r>
              <a:rPr spc="10" dirty="0"/>
              <a:t> </a:t>
            </a:r>
            <a:r>
              <a:rPr i="1" dirty="0">
                <a:latin typeface="Arial"/>
                <a:cs typeface="Arial"/>
              </a:rPr>
              <a:t>open</a:t>
            </a:r>
          </a:p>
          <a:p>
            <a:pPr marL="297180">
              <a:lnSpc>
                <a:spcPct val="100000"/>
              </a:lnSpc>
              <a:tabLst>
                <a:tab pos="788035" algn="l"/>
              </a:tabLst>
            </a:pPr>
            <a:r>
              <a:rPr spc="-5" dirty="0"/>
              <a:t>by	</a:t>
            </a:r>
            <a:r>
              <a:rPr spc="-25" dirty="0"/>
              <a:t>industry.</a:t>
            </a:r>
          </a:p>
          <a:p>
            <a:pPr marL="297180" marR="5080" indent="-285115">
              <a:lnSpc>
                <a:spcPct val="100000"/>
              </a:lnSpc>
              <a:spcBef>
                <a:spcPts val="1595"/>
              </a:spcBef>
              <a:buFont typeface="Symbol"/>
              <a:buChar char=""/>
              <a:tabLst>
                <a:tab pos="297180" algn="l"/>
                <a:tab pos="297815" algn="l"/>
                <a:tab pos="1617980" algn="l"/>
                <a:tab pos="5126990" algn="l"/>
                <a:tab pos="6381750" algn="l"/>
              </a:tabLst>
            </a:pPr>
            <a:r>
              <a:rPr spc="-5" dirty="0"/>
              <a:t>Open sourcing </a:t>
            </a:r>
            <a:r>
              <a:rPr dirty="0"/>
              <a:t>of </a:t>
            </a:r>
            <a:r>
              <a:rPr spc="-5" dirty="0"/>
              <a:t>large</a:t>
            </a:r>
            <a:r>
              <a:rPr spc="75" dirty="0"/>
              <a:t> </a:t>
            </a:r>
            <a:r>
              <a:rPr dirty="0"/>
              <a:t>datasets</a:t>
            </a:r>
            <a:r>
              <a:rPr spc="15" dirty="0"/>
              <a:t> </a:t>
            </a:r>
            <a:r>
              <a:rPr dirty="0"/>
              <a:t>of	</a:t>
            </a:r>
            <a:r>
              <a:rPr spc="-5" dirty="0"/>
              <a:t>millions </a:t>
            </a:r>
            <a:r>
              <a:rPr dirty="0"/>
              <a:t>of </a:t>
            </a:r>
            <a:r>
              <a:rPr spc="-5" dirty="0"/>
              <a:t>labeled images, text  datasets	</a:t>
            </a:r>
            <a:r>
              <a:rPr dirty="0"/>
              <a:t>such as </a:t>
            </a:r>
            <a:r>
              <a:rPr spc="-5" dirty="0"/>
              <a:t>Wikipedia has</a:t>
            </a:r>
            <a:r>
              <a:rPr spc="75" dirty="0"/>
              <a:t> </a:t>
            </a:r>
            <a:r>
              <a:rPr spc="-5" dirty="0"/>
              <a:t>also</a:t>
            </a:r>
            <a:r>
              <a:rPr spc="10" dirty="0"/>
              <a:t> </a:t>
            </a:r>
            <a:r>
              <a:rPr spc="-5" dirty="0"/>
              <a:t>driven	breakthroughs.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9047480">
              <a:lnSpc>
                <a:spcPts val="3050"/>
              </a:lnSpc>
              <a:spcBef>
                <a:spcPts val="105"/>
              </a:spcBef>
            </a:pPr>
            <a:r>
              <a:rPr b="1" dirty="0">
                <a:latin typeface="Arial"/>
                <a:cs typeface="Arial"/>
              </a:rPr>
              <a:t>BITS</a:t>
            </a:r>
            <a:r>
              <a:rPr b="1" spc="-85" dirty="0">
                <a:latin typeface="Arial"/>
                <a:cs typeface="Arial"/>
              </a:rPr>
              <a:t> </a:t>
            </a:r>
            <a:r>
              <a:rPr dirty="0"/>
              <a:t>Pilani</a:t>
            </a:r>
          </a:p>
          <a:p>
            <a:pPr marL="9048750">
              <a:lnSpc>
                <a:spcPts val="1610"/>
              </a:lnSpc>
            </a:pPr>
            <a:r>
              <a:rPr sz="1400" dirty="0"/>
              <a:t>Pilani</a:t>
            </a:r>
            <a:r>
              <a:rPr sz="1400" spc="-20" dirty="0"/>
              <a:t> </a:t>
            </a:r>
            <a:r>
              <a:rPr sz="1400" dirty="0"/>
              <a:t>Campus</a:t>
            </a:r>
            <a:endParaRPr sz="1400"/>
          </a:p>
        </p:txBody>
      </p:sp>
      <p:sp>
        <p:nvSpPr>
          <p:cNvPr id="3" name="object 3"/>
          <p:cNvSpPr txBox="1"/>
          <p:nvPr/>
        </p:nvSpPr>
        <p:spPr>
          <a:xfrm>
            <a:off x="2226310" y="639902"/>
            <a:ext cx="4161790" cy="594995"/>
          </a:xfrm>
          <a:prstGeom prst="rect">
            <a:avLst/>
          </a:prstGeom>
        </p:spPr>
        <p:txBody>
          <a:bodyPr vert="horz" wrap="square" lIns="0" tIns="17145" rIns="0" bIns="0" rtlCol="0">
            <a:spAutoFit/>
          </a:bodyPr>
          <a:lstStyle/>
          <a:p>
            <a:pPr marL="12700">
              <a:lnSpc>
                <a:spcPct val="100000"/>
              </a:lnSpc>
              <a:spcBef>
                <a:spcPts val="135"/>
              </a:spcBef>
            </a:pPr>
            <a:r>
              <a:rPr sz="3700" spc="15" dirty="0">
                <a:solidFill>
                  <a:srgbClr val="003A6F"/>
                </a:solidFill>
                <a:latin typeface="Arial"/>
                <a:cs typeface="Arial"/>
              </a:rPr>
              <a:t>AI </a:t>
            </a:r>
            <a:r>
              <a:rPr sz="3700" spc="10" dirty="0">
                <a:solidFill>
                  <a:srgbClr val="003A6F"/>
                </a:solidFill>
                <a:latin typeface="Arial"/>
                <a:cs typeface="Arial"/>
              </a:rPr>
              <a:t>In</a:t>
            </a:r>
            <a:r>
              <a:rPr sz="3700" spc="-110" dirty="0">
                <a:solidFill>
                  <a:srgbClr val="003A6F"/>
                </a:solidFill>
                <a:latin typeface="Arial"/>
                <a:cs typeface="Arial"/>
              </a:rPr>
              <a:t> </a:t>
            </a:r>
            <a:r>
              <a:rPr sz="3700" dirty="0">
                <a:solidFill>
                  <a:srgbClr val="003A6F"/>
                </a:solidFill>
                <a:latin typeface="Arial"/>
                <a:cs typeface="Arial"/>
              </a:rPr>
              <a:t>Transportation</a:t>
            </a:r>
            <a:endParaRPr sz="3700">
              <a:latin typeface="Arial"/>
              <a:cs typeface="Arial"/>
            </a:endParaRPr>
          </a:p>
        </p:txBody>
      </p:sp>
      <p:sp>
        <p:nvSpPr>
          <p:cNvPr id="4" name="object 4"/>
          <p:cNvSpPr/>
          <p:nvPr/>
        </p:nvSpPr>
        <p:spPr>
          <a:xfrm>
            <a:off x="609600" y="2057400"/>
            <a:ext cx="4091940" cy="2771140"/>
          </a:xfrm>
          <a:custGeom>
            <a:avLst/>
            <a:gdLst/>
            <a:ahLst/>
            <a:cxnLst/>
            <a:rect l="l" t="t" r="r" b="b"/>
            <a:pathLst>
              <a:path w="4091940" h="2771140">
                <a:moveTo>
                  <a:pt x="3680079" y="0"/>
                </a:moveTo>
                <a:lnTo>
                  <a:pt x="411911" y="0"/>
                </a:lnTo>
                <a:lnTo>
                  <a:pt x="363867" y="2794"/>
                </a:lnTo>
                <a:lnTo>
                  <a:pt x="317461" y="10922"/>
                </a:lnTo>
                <a:lnTo>
                  <a:pt x="272986" y="24002"/>
                </a:lnTo>
                <a:lnTo>
                  <a:pt x="230759" y="41910"/>
                </a:lnTo>
                <a:lnTo>
                  <a:pt x="191084" y="64135"/>
                </a:lnTo>
                <a:lnTo>
                  <a:pt x="154279" y="90424"/>
                </a:lnTo>
                <a:lnTo>
                  <a:pt x="120650" y="120650"/>
                </a:lnTo>
                <a:lnTo>
                  <a:pt x="90487" y="154304"/>
                </a:lnTo>
                <a:lnTo>
                  <a:pt x="64134" y="191008"/>
                </a:lnTo>
                <a:lnTo>
                  <a:pt x="41871" y="230759"/>
                </a:lnTo>
                <a:lnTo>
                  <a:pt x="24015" y="272923"/>
                </a:lnTo>
                <a:lnTo>
                  <a:pt x="10883" y="317373"/>
                </a:lnTo>
                <a:lnTo>
                  <a:pt x="2768" y="363854"/>
                </a:lnTo>
                <a:lnTo>
                  <a:pt x="0" y="411861"/>
                </a:lnTo>
                <a:lnTo>
                  <a:pt x="0" y="2358771"/>
                </a:lnTo>
                <a:lnTo>
                  <a:pt x="2768" y="2406777"/>
                </a:lnTo>
                <a:lnTo>
                  <a:pt x="10883" y="2453132"/>
                </a:lnTo>
                <a:lnTo>
                  <a:pt x="24015" y="2497582"/>
                </a:lnTo>
                <a:lnTo>
                  <a:pt x="41871" y="2539873"/>
                </a:lnTo>
                <a:lnTo>
                  <a:pt x="64134" y="2579497"/>
                </a:lnTo>
                <a:lnTo>
                  <a:pt x="90487" y="2616327"/>
                </a:lnTo>
                <a:lnTo>
                  <a:pt x="120650" y="2649982"/>
                </a:lnTo>
                <a:lnTo>
                  <a:pt x="154279" y="2680081"/>
                </a:lnTo>
                <a:lnTo>
                  <a:pt x="191084" y="2706497"/>
                </a:lnTo>
                <a:lnTo>
                  <a:pt x="230759" y="2728722"/>
                </a:lnTo>
                <a:lnTo>
                  <a:pt x="272986" y="2746629"/>
                </a:lnTo>
                <a:lnTo>
                  <a:pt x="317461" y="2759710"/>
                </a:lnTo>
                <a:lnTo>
                  <a:pt x="363867" y="2767838"/>
                </a:lnTo>
                <a:lnTo>
                  <a:pt x="411911" y="2770632"/>
                </a:lnTo>
                <a:lnTo>
                  <a:pt x="3680079" y="2770632"/>
                </a:lnTo>
                <a:lnTo>
                  <a:pt x="3728085" y="2767838"/>
                </a:lnTo>
                <a:lnTo>
                  <a:pt x="3774566" y="2759710"/>
                </a:lnTo>
                <a:lnTo>
                  <a:pt x="3819016" y="2746629"/>
                </a:lnTo>
                <a:lnTo>
                  <a:pt x="3861180" y="2728722"/>
                </a:lnTo>
                <a:lnTo>
                  <a:pt x="3900932" y="2706497"/>
                </a:lnTo>
                <a:lnTo>
                  <a:pt x="3937635" y="2680081"/>
                </a:lnTo>
                <a:lnTo>
                  <a:pt x="3971290" y="2649982"/>
                </a:lnTo>
                <a:lnTo>
                  <a:pt x="4001516" y="2616327"/>
                </a:lnTo>
                <a:lnTo>
                  <a:pt x="4027804" y="2579497"/>
                </a:lnTo>
                <a:lnTo>
                  <a:pt x="4050029" y="2539873"/>
                </a:lnTo>
                <a:lnTo>
                  <a:pt x="4067937" y="2497582"/>
                </a:lnTo>
                <a:lnTo>
                  <a:pt x="4081017" y="2453132"/>
                </a:lnTo>
                <a:lnTo>
                  <a:pt x="4089146" y="2406777"/>
                </a:lnTo>
                <a:lnTo>
                  <a:pt x="4091940" y="2358771"/>
                </a:lnTo>
                <a:lnTo>
                  <a:pt x="4091940" y="411861"/>
                </a:lnTo>
                <a:lnTo>
                  <a:pt x="4089146" y="363854"/>
                </a:lnTo>
                <a:lnTo>
                  <a:pt x="4081017" y="317373"/>
                </a:lnTo>
                <a:lnTo>
                  <a:pt x="4067937" y="272923"/>
                </a:lnTo>
                <a:lnTo>
                  <a:pt x="4050029" y="230759"/>
                </a:lnTo>
                <a:lnTo>
                  <a:pt x="4027804" y="191008"/>
                </a:lnTo>
                <a:lnTo>
                  <a:pt x="4001516" y="154304"/>
                </a:lnTo>
                <a:lnTo>
                  <a:pt x="3971290" y="120650"/>
                </a:lnTo>
                <a:lnTo>
                  <a:pt x="3937635" y="90424"/>
                </a:lnTo>
                <a:lnTo>
                  <a:pt x="3900932" y="64135"/>
                </a:lnTo>
                <a:lnTo>
                  <a:pt x="3861180" y="41910"/>
                </a:lnTo>
                <a:lnTo>
                  <a:pt x="3819016" y="24002"/>
                </a:lnTo>
                <a:lnTo>
                  <a:pt x="3774566" y="10922"/>
                </a:lnTo>
                <a:lnTo>
                  <a:pt x="3728085" y="2794"/>
                </a:lnTo>
                <a:lnTo>
                  <a:pt x="3680079" y="0"/>
                </a:lnTo>
                <a:close/>
              </a:path>
            </a:pathLst>
          </a:custGeom>
          <a:solidFill>
            <a:srgbClr val="C7EEFF"/>
          </a:solidFill>
        </p:spPr>
        <p:txBody>
          <a:bodyPr wrap="square" lIns="0" tIns="0" rIns="0" bIns="0" rtlCol="0"/>
          <a:lstStyle/>
          <a:p>
            <a:endParaRPr/>
          </a:p>
        </p:txBody>
      </p:sp>
      <p:sp>
        <p:nvSpPr>
          <p:cNvPr id="5" name="object 5"/>
          <p:cNvSpPr/>
          <p:nvPr/>
        </p:nvSpPr>
        <p:spPr>
          <a:xfrm>
            <a:off x="610362" y="2058161"/>
            <a:ext cx="4091940" cy="2771140"/>
          </a:xfrm>
          <a:custGeom>
            <a:avLst/>
            <a:gdLst/>
            <a:ahLst/>
            <a:cxnLst/>
            <a:rect l="l" t="t" r="r" b="b"/>
            <a:pathLst>
              <a:path w="4091940" h="2771140">
                <a:moveTo>
                  <a:pt x="0" y="411861"/>
                </a:moveTo>
                <a:lnTo>
                  <a:pt x="2768" y="363854"/>
                </a:lnTo>
                <a:lnTo>
                  <a:pt x="10883" y="317373"/>
                </a:lnTo>
                <a:lnTo>
                  <a:pt x="24015" y="272923"/>
                </a:lnTo>
                <a:lnTo>
                  <a:pt x="41871" y="230759"/>
                </a:lnTo>
                <a:lnTo>
                  <a:pt x="64134" y="191008"/>
                </a:lnTo>
                <a:lnTo>
                  <a:pt x="90487" y="154304"/>
                </a:lnTo>
                <a:lnTo>
                  <a:pt x="120650" y="120650"/>
                </a:lnTo>
                <a:lnTo>
                  <a:pt x="154279" y="90424"/>
                </a:lnTo>
                <a:lnTo>
                  <a:pt x="191084" y="64135"/>
                </a:lnTo>
                <a:lnTo>
                  <a:pt x="230759" y="41910"/>
                </a:lnTo>
                <a:lnTo>
                  <a:pt x="272986" y="24002"/>
                </a:lnTo>
                <a:lnTo>
                  <a:pt x="317461" y="10922"/>
                </a:lnTo>
                <a:lnTo>
                  <a:pt x="363867" y="2793"/>
                </a:lnTo>
                <a:lnTo>
                  <a:pt x="411911" y="0"/>
                </a:lnTo>
                <a:lnTo>
                  <a:pt x="3680079" y="0"/>
                </a:lnTo>
                <a:lnTo>
                  <a:pt x="3728085" y="2793"/>
                </a:lnTo>
                <a:lnTo>
                  <a:pt x="3774566" y="10922"/>
                </a:lnTo>
                <a:lnTo>
                  <a:pt x="3819016" y="24002"/>
                </a:lnTo>
                <a:lnTo>
                  <a:pt x="3861180" y="41910"/>
                </a:lnTo>
                <a:lnTo>
                  <a:pt x="3900932" y="64135"/>
                </a:lnTo>
                <a:lnTo>
                  <a:pt x="3937635" y="90424"/>
                </a:lnTo>
                <a:lnTo>
                  <a:pt x="3971290" y="120650"/>
                </a:lnTo>
                <a:lnTo>
                  <a:pt x="4001516" y="154304"/>
                </a:lnTo>
                <a:lnTo>
                  <a:pt x="4027804" y="191008"/>
                </a:lnTo>
                <a:lnTo>
                  <a:pt x="4050029" y="230759"/>
                </a:lnTo>
                <a:lnTo>
                  <a:pt x="4067937" y="272923"/>
                </a:lnTo>
                <a:lnTo>
                  <a:pt x="4081017" y="317373"/>
                </a:lnTo>
                <a:lnTo>
                  <a:pt x="4089146" y="363854"/>
                </a:lnTo>
                <a:lnTo>
                  <a:pt x="4091940" y="411861"/>
                </a:lnTo>
                <a:lnTo>
                  <a:pt x="4091940" y="2358771"/>
                </a:lnTo>
                <a:lnTo>
                  <a:pt x="4089146" y="2406777"/>
                </a:lnTo>
                <a:lnTo>
                  <a:pt x="4081017" y="2453132"/>
                </a:lnTo>
                <a:lnTo>
                  <a:pt x="4067937" y="2497582"/>
                </a:lnTo>
                <a:lnTo>
                  <a:pt x="4050029" y="2539873"/>
                </a:lnTo>
                <a:lnTo>
                  <a:pt x="4027804" y="2579497"/>
                </a:lnTo>
                <a:lnTo>
                  <a:pt x="4001516" y="2616327"/>
                </a:lnTo>
                <a:lnTo>
                  <a:pt x="3971290" y="2649982"/>
                </a:lnTo>
                <a:lnTo>
                  <a:pt x="3937635" y="2680081"/>
                </a:lnTo>
                <a:lnTo>
                  <a:pt x="3900932" y="2706497"/>
                </a:lnTo>
                <a:lnTo>
                  <a:pt x="3861180" y="2728722"/>
                </a:lnTo>
                <a:lnTo>
                  <a:pt x="3819016" y="2746629"/>
                </a:lnTo>
                <a:lnTo>
                  <a:pt x="3774566" y="2759710"/>
                </a:lnTo>
                <a:lnTo>
                  <a:pt x="3728085" y="2767838"/>
                </a:lnTo>
                <a:lnTo>
                  <a:pt x="3680079" y="2770632"/>
                </a:lnTo>
                <a:lnTo>
                  <a:pt x="411911" y="2770632"/>
                </a:lnTo>
                <a:lnTo>
                  <a:pt x="363867" y="2767838"/>
                </a:lnTo>
                <a:lnTo>
                  <a:pt x="317461" y="2759710"/>
                </a:lnTo>
                <a:lnTo>
                  <a:pt x="272986" y="2746629"/>
                </a:lnTo>
                <a:lnTo>
                  <a:pt x="230759" y="2728722"/>
                </a:lnTo>
                <a:lnTo>
                  <a:pt x="191084" y="2706497"/>
                </a:lnTo>
                <a:lnTo>
                  <a:pt x="154279" y="2680081"/>
                </a:lnTo>
                <a:lnTo>
                  <a:pt x="120650" y="2649982"/>
                </a:lnTo>
                <a:lnTo>
                  <a:pt x="90487" y="2616327"/>
                </a:lnTo>
                <a:lnTo>
                  <a:pt x="64134" y="2579497"/>
                </a:lnTo>
                <a:lnTo>
                  <a:pt x="41871" y="2539873"/>
                </a:lnTo>
                <a:lnTo>
                  <a:pt x="24015" y="2497582"/>
                </a:lnTo>
                <a:lnTo>
                  <a:pt x="10883" y="2453132"/>
                </a:lnTo>
                <a:lnTo>
                  <a:pt x="2768" y="2406777"/>
                </a:lnTo>
                <a:lnTo>
                  <a:pt x="0" y="2358771"/>
                </a:lnTo>
                <a:lnTo>
                  <a:pt x="0" y="411861"/>
                </a:lnTo>
                <a:close/>
              </a:path>
            </a:pathLst>
          </a:custGeom>
          <a:ln w="25919">
            <a:solidFill>
              <a:srgbClr val="006FC5"/>
            </a:solidFill>
          </a:ln>
        </p:spPr>
        <p:txBody>
          <a:bodyPr wrap="square" lIns="0" tIns="0" rIns="0" bIns="0" rtlCol="0"/>
          <a:lstStyle/>
          <a:p>
            <a:endParaRPr/>
          </a:p>
        </p:txBody>
      </p:sp>
      <p:sp>
        <p:nvSpPr>
          <p:cNvPr id="6" name="object 6"/>
          <p:cNvSpPr txBox="1"/>
          <p:nvPr/>
        </p:nvSpPr>
        <p:spPr>
          <a:xfrm>
            <a:off x="1083665" y="1540002"/>
            <a:ext cx="158369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15396C"/>
                </a:solidFill>
                <a:latin typeface="Arial"/>
                <a:cs typeface="Arial"/>
              </a:rPr>
              <a:t>Navigation</a:t>
            </a:r>
            <a:endParaRPr sz="2400">
              <a:latin typeface="Arial"/>
              <a:cs typeface="Arial"/>
            </a:endParaRPr>
          </a:p>
        </p:txBody>
      </p:sp>
      <p:sp>
        <p:nvSpPr>
          <p:cNvPr id="7" name="object 7"/>
          <p:cNvSpPr txBox="1"/>
          <p:nvPr/>
        </p:nvSpPr>
        <p:spPr>
          <a:xfrm>
            <a:off x="789533" y="4857369"/>
            <a:ext cx="5078095" cy="756920"/>
          </a:xfrm>
          <a:prstGeom prst="rect">
            <a:avLst/>
          </a:prstGeom>
        </p:spPr>
        <p:txBody>
          <a:bodyPr vert="horz" wrap="square" lIns="0" tIns="12700" rIns="0" bIns="0" rtlCol="0">
            <a:spAutoFit/>
          </a:bodyPr>
          <a:lstStyle/>
          <a:p>
            <a:pPr marL="12700" marR="5080">
              <a:lnSpc>
                <a:spcPct val="100000"/>
              </a:lnSpc>
              <a:spcBef>
                <a:spcPts val="100"/>
              </a:spcBef>
            </a:pPr>
            <a:r>
              <a:rPr sz="2400" spc="-5" dirty="0">
                <a:solidFill>
                  <a:srgbClr val="003960"/>
                </a:solidFill>
                <a:latin typeface="Arial"/>
                <a:cs typeface="Arial"/>
              </a:rPr>
              <a:t>Google </a:t>
            </a:r>
            <a:r>
              <a:rPr sz="2400" dirty="0">
                <a:solidFill>
                  <a:srgbClr val="003960"/>
                </a:solidFill>
                <a:latin typeface="Arial"/>
                <a:cs typeface="Arial"/>
              </a:rPr>
              <a:t>&amp; </a:t>
            </a:r>
            <a:r>
              <a:rPr sz="2400" spc="-25" dirty="0">
                <a:solidFill>
                  <a:srgbClr val="003960"/>
                </a:solidFill>
                <a:latin typeface="Arial"/>
                <a:cs typeface="Arial"/>
              </a:rPr>
              <a:t>Waze </a:t>
            </a:r>
            <a:r>
              <a:rPr sz="2400" spc="-5" dirty="0">
                <a:solidFill>
                  <a:srgbClr val="003960"/>
                </a:solidFill>
                <a:latin typeface="Arial"/>
                <a:cs typeface="Arial"/>
              </a:rPr>
              <a:t>find </a:t>
            </a:r>
            <a:r>
              <a:rPr sz="2400" dirty="0">
                <a:solidFill>
                  <a:srgbClr val="003960"/>
                </a:solidFill>
                <a:latin typeface="Arial"/>
                <a:cs typeface="Arial"/>
              </a:rPr>
              <a:t>the fastest</a:t>
            </a:r>
            <a:r>
              <a:rPr sz="2400" spc="-40" dirty="0">
                <a:solidFill>
                  <a:srgbClr val="003960"/>
                </a:solidFill>
                <a:latin typeface="Arial"/>
                <a:cs typeface="Arial"/>
              </a:rPr>
              <a:t> </a:t>
            </a:r>
            <a:r>
              <a:rPr sz="2400" dirty="0">
                <a:solidFill>
                  <a:srgbClr val="003960"/>
                </a:solidFill>
                <a:latin typeface="Arial"/>
                <a:cs typeface="Arial"/>
              </a:rPr>
              <a:t>route,  </a:t>
            </a:r>
            <a:r>
              <a:rPr sz="2400" spc="-5" dirty="0">
                <a:solidFill>
                  <a:srgbClr val="003960"/>
                </a:solidFill>
                <a:latin typeface="Arial"/>
                <a:cs typeface="Arial"/>
              </a:rPr>
              <a:t>by processing </a:t>
            </a:r>
            <a:r>
              <a:rPr sz="2400" spc="-10" dirty="0">
                <a:solidFill>
                  <a:srgbClr val="003960"/>
                </a:solidFill>
                <a:latin typeface="Arial"/>
                <a:cs typeface="Arial"/>
              </a:rPr>
              <a:t>traffic</a:t>
            </a:r>
            <a:r>
              <a:rPr sz="2400" spc="5" dirty="0">
                <a:solidFill>
                  <a:srgbClr val="003960"/>
                </a:solidFill>
                <a:latin typeface="Arial"/>
                <a:cs typeface="Arial"/>
              </a:rPr>
              <a:t> </a:t>
            </a:r>
            <a:r>
              <a:rPr sz="2400" dirty="0">
                <a:solidFill>
                  <a:srgbClr val="003960"/>
                </a:solidFill>
                <a:latin typeface="Arial"/>
                <a:cs typeface="Arial"/>
              </a:rPr>
              <a:t>data.</a:t>
            </a:r>
            <a:endParaRPr sz="2400">
              <a:latin typeface="Arial"/>
              <a:cs typeface="Arial"/>
            </a:endParaRPr>
          </a:p>
        </p:txBody>
      </p:sp>
      <p:sp>
        <p:nvSpPr>
          <p:cNvPr id="8" name="object 8"/>
          <p:cNvSpPr/>
          <p:nvPr/>
        </p:nvSpPr>
        <p:spPr>
          <a:xfrm>
            <a:off x="1447800" y="2237232"/>
            <a:ext cx="3770376" cy="2584704"/>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6243828" y="2057400"/>
            <a:ext cx="4091940" cy="2771140"/>
          </a:xfrm>
          <a:custGeom>
            <a:avLst/>
            <a:gdLst/>
            <a:ahLst/>
            <a:cxnLst/>
            <a:rect l="l" t="t" r="r" b="b"/>
            <a:pathLst>
              <a:path w="4091940" h="2771140">
                <a:moveTo>
                  <a:pt x="3680079" y="0"/>
                </a:moveTo>
                <a:lnTo>
                  <a:pt x="411861" y="0"/>
                </a:lnTo>
                <a:lnTo>
                  <a:pt x="363854" y="2794"/>
                </a:lnTo>
                <a:lnTo>
                  <a:pt x="317373" y="10922"/>
                </a:lnTo>
                <a:lnTo>
                  <a:pt x="272923" y="24002"/>
                </a:lnTo>
                <a:lnTo>
                  <a:pt x="230759" y="41910"/>
                </a:lnTo>
                <a:lnTo>
                  <a:pt x="191008" y="64135"/>
                </a:lnTo>
                <a:lnTo>
                  <a:pt x="154305" y="90424"/>
                </a:lnTo>
                <a:lnTo>
                  <a:pt x="120650" y="120650"/>
                </a:lnTo>
                <a:lnTo>
                  <a:pt x="90424" y="154304"/>
                </a:lnTo>
                <a:lnTo>
                  <a:pt x="64135" y="191008"/>
                </a:lnTo>
                <a:lnTo>
                  <a:pt x="41910" y="230759"/>
                </a:lnTo>
                <a:lnTo>
                  <a:pt x="24002" y="272923"/>
                </a:lnTo>
                <a:lnTo>
                  <a:pt x="10922" y="317373"/>
                </a:lnTo>
                <a:lnTo>
                  <a:pt x="2794" y="363854"/>
                </a:lnTo>
                <a:lnTo>
                  <a:pt x="0" y="411861"/>
                </a:lnTo>
                <a:lnTo>
                  <a:pt x="0" y="2358771"/>
                </a:lnTo>
                <a:lnTo>
                  <a:pt x="2794" y="2406777"/>
                </a:lnTo>
                <a:lnTo>
                  <a:pt x="10922" y="2453132"/>
                </a:lnTo>
                <a:lnTo>
                  <a:pt x="24002" y="2497582"/>
                </a:lnTo>
                <a:lnTo>
                  <a:pt x="41910" y="2539873"/>
                </a:lnTo>
                <a:lnTo>
                  <a:pt x="64135" y="2579497"/>
                </a:lnTo>
                <a:lnTo>
                  <a:pt x="90424" y="2616327"/>
                </a:lnTo>
                <a:lnTo>
                  <a:pt x="120650" y="2649982"/>
                </a:lnTo>
                <a:lnTo>
                  <a:pt x="154305" y="2680081"/>
                </a:lnTo>
                <a:lnTo>
                  <a:pt x="191008" y="2706497"/>
                </a:lnTo>
                <a:lnTo>
                  <a:pt x="230759" y="2728722"/>
                </a:lnTo>
                <a:lnTo>
                  <a:pt x="272923" y="2746629"/>
                </a:lnTo>
                <a:lnTo>
                  <a:pt x="317373" y="2759710"/>
                </a:lnTo>
                <a:lnTo>
                  <a:pt x="363854" y="2767838"/>
                </a:lnTo>
                <a:lnTo>
                  <a:pt x="411861" y="2770632"/>
                </a:lnTo>
                <a:lnTo>
                  <a:pt x="3680079" y="2770632"/>
                </a:lnTo>
                <a:lnTo>
                  <a:pt x="3728085" y="2767838"/>
                </a:lnTo>
                <a:lnTo>
                  <a:pt x="3774567" y="2759710"/>
                </a:lnTo>
                <a:lnTo>
                  <a:pt x="3819017" y="2746629"/>
                </a:lnTo>
                <a:lnTo>
                  <a:pt x="3861180" y="2728722"/>
                </a:lnTo>
                <a:lnTo>
                  <a:pt x="3900804" y="2706497"/>
                </a:lnTo>
                <a:lnTo>
                  <a:pt x="3937635" y="2680081"/>
                </a:lnTo>
                <a:lnTo>
                  <a:pt x="3971290" y="2649982"/>
                </a:lnTo>
                <a:lnTo>
                  <a:pt x="4001516" y="2616327"/>
                </a:lnTo>
                <a:lnTo>
                  <a:pt x="4027804" y="2579497"/>
                </a:lnTo>
                <a:lnTo>
                  <a:pt x="4050029" y="2539873"/>
                </a:lnTo>
                <a:lnTo>
                  <a:pt x="4067937" y="2497582"/>
                </a:lnTo>
                <a:lnTo>
                  <a:pt x="4081018" y="2453132"/>
                </a:lnTo>
                <a:lnTo>
                  <a:pt x="4089146" y="2406777"/>
                </a:lnTo>
                <a:lnTo>
                  <a:pt x="4091940" y="2358771"/>
                </a:lnTo>
                <a:lnTo>
                  <a:pt x="4091940" y="411861"/>
                </a:lnTo>
                <a:lnTo>
                  <a:pt x="4089146" y="363854"/>
                </a:lnTo>
                <a:lnTo>
                  <a:pt x="4081018" y="317373"/>
                </a:lnTo>
                <a:lnTo>
                  <a:pt x="4067937" y="272923"/>
                </a:lnTo>
                <a:lnTo>
                  <a:pt x="4050029" y="230759"/>
                </a:lnTo>
                <a:lnTo>
                  <a:pt x="4027804" y="191008"/>
                </a:lnTo>
                <a:lnTo>
                  <a:pt x="4001516" y="154304"/>
                </a:lnTo>
                <a:lnTo>
                  <a:pt x="3971290" y="120650"/>
                </a:lnTo>
                <a:lnTo>
                  <a:pt x="3937635" y="90424"/>
                </a:lnTo>
                <a:lnTo>
                  <a:pt x="3900804" y="64135"/>
                </a:lnTo>
                <a:lnTo>
                  <a:pt x="3861180" y="41910"/>
                </a:lnTo>
                <a:lnTo>
                  <a:pt x="3819017" y="24002"/>
                </a:lnTo>
                <a:lnTo>
                  <a:pt x="3774567" y="10922"/>
                </a:lnTo>
                <a:lnTo>
                  <a:pt x="3728085" y="2794"/>
                </a:lnTo>
                <a:lnTo>
                  <a:pt x="3680079" y="0"/>
                </a:lnTo>
                <a:close/>
              </a:path>
            </a:pathLst>
          </a:custGeom>
          <a:solidFill>
            <a:srgbClr val="C7EEFF"/>
          </a:solidFill>
        </p:spPr>
        <p:txBody>
          <a:bodyPr wrap="square" lIns="0" tIns="0" rIns="0" bIns="0" rtlCol="0"/>
          <a:lstStyle/>
          <a:p>
            <a:endParaRPr/>
          </a:p>
        </p:txBody>
      </p:sp>
      <p:sp>
        <p:nvSpPr>
          <p:cNvPr id="10" name="object 10"/>
          <p:cNvSpPr/>
          <p:nvPr/>
        </p:nvSpPr>
        <p:spPr>
          <a:xfrm>
            <a:off x="6244590" y="2058161"/>
            <a:ext cx="4091940" cy="2771140"/>
          </a:xfrm>
          <a:custGeom>
            <a:avLst/>
            <a:gdLst/>
            <a:ahLst/>
            <a:cxnLst/>
            <a:rect l="l" t="t" r="r" b="b"/>
            <a:pathLst>
              <a:path w="4091940" h="2771140">
                <a:moveTo>
                  <a:pt x="0" y="411861"/>
                </a:moveTo>
                <a:lnTo>
                  <a:pt x="2794" y="363854"/>
                </a:lnTo>
                <a:lnTo>
                  <a:pt x="10922" y="317373"/>
                </a:lnTo>
                <a:lnTo>
                  <a:pt x="24002" y="272923"/>
                </a:lnTo>
                <a:lnTo>
                  <a:pt x="41910" y="230759"/>
                </a:lnTo>
                <a:lnTo>
                  <a:pt x="64135" y="191008"/>
                </a:lnTo>
                <a:lnTo>
                  <a:pt x="90424" y="154304"/>
                </a:lnTo>
                <a:lnTo>
                  <a:pt x="120650" y="120650"/>
                </a:lnTo>
                <a:lnTo>
                  <a:pt x="154305" y="90424"/>
                </a:lnTo>
                <a:lnTo>
                  <a:pt x="191008" y="64135"/>
                </a:lnTo>
                <a:lnTo>
                  <a:pt x="230759" y="41910"/>
                </a:lnTo>
                <a:lnTo>
                  <a:pt x="272923" y="24002"/>
                </a:lnTo>
                <a:lnTo>
                  <a:pt x="317373" y="10922"/>
                </a:lnTo>
                <a:lnTo>
                  <a:pt x="363855" y="2793"/>
                </a:lnTo>
                <a:lnTo>
                  <a:pt x="411861" y="0"/>
                </a:lnTo>
                <a:lnTo>
                  <a:pt x="3680079" y="0"/>
                </a:lnTo>
                <a:lnTo>
                  <a:pt x="3728085" y="2793"/>
                </a:lnTo>
                <a:lnTo>
                  <a:pt x="3774566" y="10922"/>
                </a:lnTo>
                <a:lnTo>
                  <a:pt x="3819016" y="24002"/>
                </a:lnTo>
                <a:lnTo>
                  <a:pt x="3861181" y="41910"/>
                </a:lnTo>
                <a:lnTo>
                  <a:pt x="3900805" y="64135"/>
                </a:lnTo>
                <a:lnTo>
                  <a:pt x="3937635" y="90424"/>
                </a:lnTo>
                <a:lnTo>
                  <a:pt x="3971290" y="120650"/>
                </a:lnTo>
                <a:lnTo>
                  <a:pt x="4001516" y="154304"/>
                </a:lnTo>
                <a:lnTo>
                  <a:pt x="4027805" y="191008"/>
                </a:lnTo>
                <a:lnTo>
                  <a:pt x="4050030" y="230759"/>
                </a:lnTo>
                <a:lnTo>
                  <a:pt x="4067937" y="272923"/>
                </a:lnTo>
                <a:lnTo>
                  <a:pt x="4081017" y="317373"/>
                </a:lnTo>
                <a:lnTo>
                  <a:pt x="4089145" y="363854"/>
                </a:lnTo>
                <a:lnTo>
                  <a:pt x="4091940" y="411861"/>
                </a:lnTo>
                <a:lnTo>
                  <a:pt x="4091940" y="2358771"/>
                </a:lnTo>
                <a:lnTo>
                  <a:pt x="4089145" y="2406777"/>
                </a:lnTo>
                <a:lnTo>
                  <a:pt x="4081017" y="2453132"/>
                </a:lnTo>
                <a:lnTo>
                  <a:pt x="4067937" y="2497582"/>
                </a:lnTo>
                <a:lnTo>
                  <a:pt x="4050030" y="2539873"/>
                </a:lnTo>
                <a:lnTo>
                  <a:pt x="4027805" y="2579497"/>
                </a:lnTo>
                <a:lnTo>
                  <a:pt x="4001516" y="2616327"/>
                </a:lnTo>
                <a:lnTo>
                  <a:pt x="3971290" y="2649982"/>
                </a:lnTo>
                <a:lnTo>
                  <a:pt x="3937635" y="2680081"/>
                </a:lnTo>
                <a:lnTo>
                  <a:pt x="3900805" y="2706497"/>
                </a:lnTo>
                <a:lnTo>
                  <a:pt x="3861181" y="2728722"/>
                </a:lnTo>
                <a:lnTo>
                  <a:pt x="3819016" y="2746629"/>
                </a:lnTo>
                <a:lnTo>
                  <a:pt x="3774566" y="2759710"/>
                </a:lnTo>
                <a:lnTo>
                  <a:pt x="3728085" y="2767838"/>
                </a:lnTo>
                <a:lnTo>
                  <a:pt x="3680079" y="2770632"/>
                </a:lnTo>
                <a:lnTo>
                  <a:pt x="411861" y="2770632"/>
                </a:lnTo>
                <a:lnTo>
                  <a:pt x="363855" y="2767838"/>
                </a:lnTo>
                <a:lnTo>
                  <a:pt x="317373" y="2759710"/>
                </a:lnTo>
                <a:lnTo>
                  <a:pt x="272923" y="2746629"/>
                </a:lnTo>
                <a:lnTo>
                  <a:pt x="230759" y="2728722"/>
                </a:lnTo>
                <a:lnTo>
                  <a:pt x="191008" y="2706497"/>
                </a:lnTo>
                <a:lnTo>
                  <a:pt x="154305" y="2680081"/>
                </a:lnTo>
                <a:lnTo>
                  <a:pt x="120650" y="2649982"/>
                </a:lnTo>
                <a:lnTo>
                  <a:pt x="90424" y="2616327"/>
                </a:lnTo>
                <a:lnTo>
                  <a:pt x="64135" y="2579497"/>
                </a:lnTo>
                <a:lnTo>
                  <a:pt x="41910" y="2539873"/>
                </a:lnTo>
                <a:lnTo>
                  <a:pt x="24002" y="2497582"/>
                </a:lnTo>
                <a:lnTo>
                  <a:pt x="10922" y="2453132"/>
                </a:lnTo>
                <a:lnTo>
                  <a:pt x="2794" y="2406777"/>
                </a:lnTo>
                <a:lnTo>
                  <a:pt x="0" y="2358771"/>
                </a:lnTo>
                <a:lnTo>
                  <a:pt x="0" y="411861"/>
                </a:lnTo>
                <a:close/>
              </a:path>
            </a:pathLst>
          </a:custGeom>
          <a:ln w="25919">
            <a:solidFill>
              <a:srgbClr val="006FC5"/>
            </a:solidFill>
          </a:ln>
        </p:spPr>
        <p:txBody>
          <a:bodyPr wrap="square" lIns="0" tIns="0" rIns="0" bIns="0" rtlCol="0"/>
          <a:lstStyle/>
          <a:p>
            <a:endParaRPr/>
          </a:p>
        </p:txBody>
      </p:sp>
      <p:sp>
        <p:nvSpPr>
          <p:cNvPr id="11" name="object 11"/>
          <p:cNvSpPr txBox="1"/>
          <p:nvPr/>
        </p:nvSpPr>
        <p:spPr>
          <a:xfrm>
            <a:off x="6771893" y="1540002"/>
            <a:ext cx="187071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15396C"/>
                </a:solidFill>
                <a:latin typeface="Arial"/>
                <a:cs typeface="Arial"/>
              </a:rPr>
              <a:t>Ride</a:t>
            </a:r>
            <a:r>
              <a:rPr sz="2400" b="1" spc="-65" dirty="0">
                <a:solidFill>
                  <a:srgbClr val="15396C"/>
                </a:solidFill>
                <a:latin typeface="Arial"/>
                <a:cs typeface="Arial"/>
              </a:rPr>
              <a:t> </a:t>
            </a:r>
            <a:r>
              <a:rPr sz="2400" b="1" spc="-5" dirty="0">
                <a:solidFill>
                  <a:srgbClr val="15396C"/>
                </a:solidFill>
                <a:latin typeface="Arial"/>
                <a:cs typeface="Arial"/>
              </a:rPr>
              <a:t>sharing</a:t>
            </a:r>
            <a:endParaRPr sz="2400">
              <a:latin typeface="Arial"/>
              <a:cs typeface="Arial"/>
            </a:endParaRPr>
          </a:p>
        </p:txBody>
      </p:sp>
      <p:sp>
        <p:nvSpPr>
          <p:cNvPr id="12" name="object 12"/>
          <p:cNvSpPr txBox="1"/>
          <p:nvPr/>
        </p:nvSpPr>
        <p:spPr>
          <a:xfrm>
            <a:off x="6515861" y="4484319"/>
            <a:ext cx="4994910" cy="1123315"/>
          </a:xfrm>
          <a:prstGeom prst="rect">
            <a:avLst/>
          </a:prstGeom>
        </p:spPr>
        <p:txBody>
          <a:bodyPr vert="horz" wrap="square" lIns="0" tIns="12700" rIns="0" bIns="0" rtlCol="0">
            <a:spAutoFit/>
          </a:bodyPr>
          <a:lstStyle/>
          <a:p>
            <a:pPr marL="12700" marR="5080">
              <a:lnSpc>
                <a:spcPct val="100000"/>
              </a:lnSpc>
              <a:spcBef>
                <a:spcPts val="100"/>
              </a:spcBef>
            </a:pPr>
            <a:r>
              <a:rPr sz="2400" spc="-5" dirty="0">
                <a:solidFill>
                  <a:srgbClr val="003960"/>
                </a:solidFill>
                <a:latin typeface="Arial"/>
                <a:cs typeface="Arial"/>
              </a:rPr>
              <a:t>Uber </a:t>
            </a:r>
            <a:r>
              <a:rPr sz="2400" dirty="0">
                <a:solidFill>
                  <a:srgbClr val="003960"/>
                </a:solidFill>
                <a:latin typeface="Arial"/>
                <a:cs typeface="Arial"/>
              </a:rPr>
              <a:t>&amp; </a:t>
            </a:r>
            <a:r>
              <a:rPr sz="2400" spc="-25" dirty="0">
                <a:solidFill>
                  <a:srgbClr val="003960"/>
                </a:solidFill>
                <a:latin typeface="Arial"/>
                <a:cs typeface="Arial"/>
              </a:rPr>
              <a:t>Lyft </a:t>
            </a:r>
            <a:r>
              <a:rPr sz="2400" spc="-5" dirty="0">
                <a:solidFill>
                  <a:srgbClr val="003960"/>
                </a:solidFill>
                <a:latin typeface="Arial"/>
                <a:cs typeface="Arial"/>
              </a:rPr>
              <a:t>predict real-time demand  using </a:t>
            </a:r>
            <a:r>
              <a:rPr sz="2400" dirty="0">
                <a:solidFill>
                  <a:srgbClr val="003960"/>
                </a:solidFill>
                <a:latin typeface="Arial"/>
                <a:cs typeface="Arial"/>
              </a:rPr>
              <a:t>AI </a:t>
            </a:r>
            <a:r>
              <a:rPr sz="2400" spc="-5" dirty="0">
                <a:solidFill>
                  <a:srgbClr val="003960"/>
                </a:solidFill>
                <a:latin typeface="Arial"/>
                <a:cs typeface="Arial"/>
              </a:rPr>
              <a:t>techniques, machine  learning, deep</a:t>
            </a:r>
            <a:r>
              <a:rPr sz="2400" spc="35" dirty="0">
                <a:solidFill>
                  <a:srgbClr val="003960"/>
                </a:solidFill>
                <a:latin typeface="Arial"/>
                <a:cs typeface="Arial"/>
              </a:rPr>
              <a:t> </a:t>
            </a:r>
            <a:r>
              <a:rPr sz="2400" spc="-5" dirty="0">
                <a:solidFill>
                  <a:srgbClr val="003960"/>
                </a:solidFill>
                <a:latin typeface="Arial"/>
                <a:cs typeface="Arial"/>
              </a:rPr>
              <a:t>learning.</a:t>
            </a:r>
            <a:endParaRPr sz="2400">
              <a:latin typeface="Arial"/>
              <a:cs typeface="Arial"/>
            </a:endParaRPr>
          </a:p>
        </p:txBody>
      </p:sp>
      <p:sp>
        <p:nvSpPr>
          <p:cNvPr id="13" name="object 13"/>
          <p:cNvSpPr/>
          <p:nvPr/>
        </p:nvSpPr>
        <p:spPr>
          <a:xfrm>
            <a:off x="6745223" y="2237232"/>
            <a:ext cx="4457700" cy="2205228"/>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9047480">
              <a:lnSpc>
                <a:spcPts val="3050"/>
              </a:lnSpc>
              <a:spcBef>
                <a:spcPts val="105"/>
              </a:spcBef>
            </a:pPr>
            <a:r>
              <a:rPr b="1" dirty="0">
                <a:latin typeface="Arial"/>
                <a:cs typeface="Arial"/>
              </a:rPr>
              <a:t>BITS</a:t>
            </a:r>
            <a:r>
              <a:rPr b="1" spc="-85" dirty="0">
                <a:latin typeface="Arial"/>
                <a:cs typeface="Arial"/>
              </a:rPr>
              <a:t> </a:t>
            </a:r>
            <a:r>
              <a:rPr dirty="0"/>
              <a:t>Pilani</a:t>
            </a:r>
          </a:p>
          <a:p>
            <a:pPr marL="9048750">
              <a:lnSpc>
                <a:spcPts val="1610"/>
              </a:lnSpc>
            </a:pPr>
            <a:r>
              <a:rPr sz="1400" dirty="0"/>
              <a:t>Pilani</a:t>
            </a:r>
            <a:r>
              <a:rPr sz="1400" spc="-20" dirty="0"/>
              <a:t> </a:t>
            </a:r>
            <a:r>
              <a:rPr sz="1400" dirty="0"/>
              <a:t>Campus</a:t>
            </a:r>
            <a:endParaRPr sz="1400"/>
          </a:p>
        </p:txBody>
      </p:sp>
      <p:sp>
        <p:nvSpPr>
          <p:cNvPr id="3" name="object 3"/>
          <p:cNvSpPr txBox="1"/>
          <p:nvPr/>
        </p:nvSpPr>
        <p:spPr>
          <a:xfrm>
            <a:off x="2213864" y="639902"/>
            <a:ext cx="3844290" cy="594995"/>
          </a:xfrm>
          <a:prstGeom prst="rect">
            <a:avLst/>
          </a:prstGeom>
        </p:spPr>
        <p:txBody>
          <a:bodyPr vert="horz" wrap="square" lIns="0" tIns="17145" rIns="0" bIns="0" rtlCol="0">
            <a:spAutoFit/>
          </a:bodyPr>
          <a:lstStyle/>
          <a:p>
            <a:pPr marL="12700">
              <a:lnSpc>
                <a:spcPct val="100000"/>
              </a:lnSpc>
              <a:spcBef>
                <a:spcPts val="135"/>
              </a:spcBef>
            </a:pPr>
            <a:r>
              <a:rPr sz="3700" spc="15" dirty="0">
                <a:solidFill>
                  <a:srgbClr val="003A6F"/>
                </a:solidFill>
                <a:latin typeface="Arial"/>
                <a:cs typeface="Arial"/>
              </a:rPr>
              <a:t>AI </a:t>
            </a:r>
            <a:r>
              <a:rPr sz="3700" spc="10" dirty="0">
                <a:solidFill>
                  <a:srgbClr val="003A6F"/>
                </a:solidFill>
                <a:latin typeface="Arial"/>
                <a:cs typeface="Arial"/>
              </a:rPr>
              <a:t>In </a:t>
            </a:r>
            <a:r>
              <a:rPr sz="3700" spc="15" dirty="0">
                <a:solidFill>
                  <a:srgbClr val="003A6F"/>
                </a:solidFill>
                <a:latin typeface="Arial"/>
                <a:cs typeface="Arial"/>
              </a:rPr>
              <a:t>Social</a:t>
            </a:r>
            <a:r>
              <a:rPr sz="3700" spc="-100" dirty="0">
                <a:solidFill>
                  <a:srgbClr val="003A6F"/>
                </a:solidFill>
                <a:latin typeface="Arial"/>
                <a:cs typeface="Arial"/>
              </a:rPr>
              <a:t> </a:t>
            </a:r>
            <a:r>
              <a:rPr sz="3700" spc="15" dirty="0">
                <a:solidFill>
                  <a:srgbClr val="003A6F"/>
                </a:solidFill>
                <a:latin typeface="Arial"/>
                <a:cs typeface="Arial"/>
              </a:rPr>
              <a:t>Media</a:t>
            </a:r>
            <a:endParaRPr sz="3700">
              <a:latin typeface="Arial"/>
              <a:cs typeface="Arial"/>
            </a:endParaRPr>
          </a:p>
        </p:txBody>
      </p:sp>
      <p:sp>
        <p:nvSpPr>
          <p:cNvPr id="4" name="object 4"/>
          <p:cNvSpPr/>
          <p:nvPr/>
        </p:nvSpPr>
        <p:spPr>
          <a:xfrm>
            <a:off x="609600" y="2057400"/>
            <a:ext cx="4091940" cy="2771140"/>
          </a:xfrm>
          <a:custGeom>
            <a:avLst/>
            <a:gdLst/>
            <a:ahLst/>
            <a:cxnLst/>
            <a:rect l="l" t="t" r="r" b="b"/>
            <a:pathLst>
              <a:path w="4091940" h="2771140">
                <a:moveTo>
                  <a:pt x="3680079" y="0"/>
                </a:moveTo>
                <a:lnTo>
                  <a:pt x="411911" y="0"/>
                </a:lnTo>
                <a:lnTo>
                  <a:pt x="363867" y="2794"/>
                </a:lnTo>
                <a:lnTo>
                  <a:pt x="317461" y="10922"/>
                </a:lnTo>
                <a:lnTo>
                  <a:pt x="272986" y="24002"/>
                </a:lnTo>
                <a:lnTo>
                  <a:pt x="230759" y="41910"/>
                </a:lnTo>
                <a:lnTo>
                  <a:pt x="191084" y="64135"/>
                </a:lnTo>
                <a:lnTo>
                  <a:pt x="154279" y="90424"/>
                </a:lnTo>
                <a:lnTo>
                  <a:pt x="120650" y="120650"/>
                </a:lnTo>
                <a:lnTo>
                  <a:pt x="90487" y="154304"/>
                </a:lnTo>
                <a:lnTo>
                  <a:pt x="64134" y="191008"/>
                </a:lnTo>
                <a:lnTo>
                  <a:pt x="41871" y="230759"/>
                </a:lnTo>
                <a:lnTo>
                  <a:pt x="24015" y="272923"/>
                </a:lnTo>
                <a:lnTo>
                  <a:pt x="10883" y="317373"/>
                </a:lnTo>
                <a:lnTo>
                  <a:pt x="2768" y="363854"/>
                </a:lnTo>
                <a:lnTo>
                  <a:pt x="0" y="411861"/>
                </a:lnTo>
                <a:lnTo>
                  <a:pt x="0" y="2358771"/>
                </a:lnTo>
                <a:lnTo>
                  <a:pt x="2768" y="2406777"/>
                </a:lnTo>
                <a:lnTo>
                  <a:pt x="10883" y="2453132"/>
                </a:lnTo>
                <a:lnTo>
                  <a:pt x="24015" y="2497582"/>
                </a:lnTo>
                <a:lnTo>
                  <a:pt x="41871" y="2539873"/>
                </a:lnTo>
                <a:lnTo>
                  <a:pt x="64134" y="2579497"/>
                </a:lnTo>
                <a:lnTo>
                  <a:pt x="90487" y="2616327"/>
                </a:lnTo>
                <a:lnTo>
                  <a:pt x="120650" y="2649982"/>
                </a:lnTo>
                <a:lnTo>
                  <a:pt x="154279" y="2680081"/>
                </a:lnTo>
                <a:lnTo>
                  <a:pt x="191084" y="2706497"/>
                </a:lnTo>
                <a:lnTo>
                  <a:pt x="230759" y="2728722"/>
                </a:lnTo>
                <a:lnTo>
                  <a:pt x="272986" y="2746629"/>
                </a:lnTo>
                <a:lnTo>
                  <a:pt x="317461" y="2759710"/>
                </a:lnTo>
                <a:lnTo>
                  <a:pt x="363867" y="2767838"/>
                </a:lnTo>
                <a:lnTo>
                  <a:pt x="411911" y="2770632"/>
                </a:lnTo>
                <a:lnTo>
                  <a:pt x="3680079" y="2770632"/>
                </a:lnTo>
                <a:lnTo>
                  <a:pt x="3728085" y="2767838"/>
                </a:lnTo>
                <a:lnTo>
                  <a:pt x="3774566" y="2759710"/>
                </a:lnTo>
                <a:lnTo>
                  <a:pt x="3819016" y="2746629"/>
                </a:lnTo>
                <a:lnTo>
                  <a:pt x="3861180" y="2728722"/>
                </a:lnTo>
                <a:lnTo>
                  <a:pt x="3900932" y="2706497"/>
                </a:lnTo>
                <a:lnTo>
                  <a:pt x="3937635" y="2680081"/>
                </a:lnTo>
                <a:lnTo>
                  <a:pt x="3971290" y="2649982"/>
                </a:lnTo>
                <a:lnTo>
                  <a:pt x="4001516" y="2616327"/>
                </a:lnTo>
                <a:lnTo>
                  <a:pt x="4027804" y="2579497"/>
                </a:lnTo>
                <a:lnTo>
                  <a:pt x="4050029" y="2539873"/>
                </a:lnTo>
                <a:lnTo>
                  <a:pt x="4067937" y="2497582"/>
                </a:lnTo>
                <a:lnTo>
                  <a:pt x="4081017" y="2453132"/>
                </a:lnTo>
                <a:lnTo>
                  <a:pt x="4089146" y="2406777"/>
                </a:lnTo>
                <a:lnTo>
                  <a:pt x="4091940" y="2358771"/>
                </a:lnTo>
                <a:lnTo>
                  <a:pt x="4091940" y="411861"/>
                </a:lnTo>
                <a:lnTo>
                  <a:pt x="4089146" y="363854"/>
                </a:lnTo>
                <a:lnTo>
                  <a:pt x="4081017" y="317373"/>
                </a:lnTo>
                <a:lnTo>
                  <a:pt x="4067937" y="272923"/>
                </a:lnTo>
                <a:lnTo>
                  <a:pt x="4050029" y="230759"/>
                </a:lnTo>
                <a:lnTo>
                  <a:pt x="4027804" y="191008"/>
                </a:lnTo>
                <a:lnTo>
                  <a:pt x="4001516" y="154304"/>
                </a:lnTo>
                <a:lnTo>
                  <a:pt x="3971290" y="120650"/>
                </a:lnTo>
                <a:lnTo>
                  <a:pt x="3937635" y="90424"/>
                </a:lnTo>
                <a:lnTo>
                  <a:pt x="3900932" y="64135"/>
                </a:lnTo>
                <a:lnTo>
                  <a:pt x="3861180" y="41910"/>
                </a:lnTo>
                <a:lnTo>
                  <a:pt x="3819016" y="24002"/>
                </a:lnTo>
                <a:lnTo>
                  <a:pt x="3774566" y="10922"/>
                </a:lnTo>
                <a:lnTo>
                  <a:pt x="3728085" y="2794"/>
                </a:lnTo>
                <a:lnTo>
                  <a:pt x="3680079" y="0"/>
                </a:lnTo>
                <a:close/>
              </a:path>
            </a:pathLst>
          </a:custGeom>
          <a:solidFill>
            <a:srgbClr val="C7EEFF"/>
          </a:solidFill>
        </p:spPr>
        <p:txBody>
          <a:bodyPr wrap="square" lIns="0" tIns="0" rIns="0" bIns="0" rtlCol="0"/>
          <a:lstStyle/>
          <a:p>
            <a:endParaRPr/>
          </a:p>
        </p:txBody>
      </p:sp>
      <p:sp>
        <p:nvSpPr>
          <p:cNvPr id="5" name="object 5"/>
          <p:cNvSpPr/>
          <p:nvPr/>
        </p:nvSpPr>
        <p:spPr>
          <a:xfrm>
            <a:off x="610362" y="2058161"/>
            <a:ext cx="4091940" cy="2771140"/>
          </a:xfrm>
          <a:custGeom>
            <a:avLst/>
            <a:gdLst/>
            <a:ahLst/>
            <a:cxnLst/>
            <a:rect l="l" t="t" r="r" b="b"/>
            <a:pathLst>
              <a:path w="4091940" h="2771140">
                <a:moveTo>
                  <a:pt x="0" y="411861"/>
                </a:moveTo>
                <a:lnTo>
                  <a:pt x="2768" y="363854"/>
                </a:lnTo>
                <a:lnTo>
                  <a:pt x="10883" y="317373"/>
                </a:lnTo>
                <a:lnTo>
                  <a:pt x="24015" y="272923"/>
                </a:lnTo>
                <a:lnTo>
                  <a:pt x="41871" y="230759"/>
                </a:lnTo>
                <a:lnTo>
                  <a:pt x="64134" y="191008"/>
                </a:lnTo>
                <a:lnTo>
                  <a:pt x="90487" y="154304"/>
                </a:lnTo>
                <a:lnTo>
                  <a:pt x="120650" y="120650"/>
                </a:lnTo>
                <a:lnTo>
                  <a:pt x="154279" y="90424"/>
                </a:lnTo>
                <a:lnTo>
                  <a:pt x="191084" y="64135"/>
                </a:lnTo>
                <a:lnTo>
                  <a:pt x="230759" y="41910"/>
                </a:lnTo>
                <a:lnTo>
                  <a:pt x="272986" y="24002"/>
                </a:lnTo>
                <a:lnTo>
                  <a:pt x="317461" y="10922"/>
                </a:lnTo>
                <a:lnTo>
                  <a:pt x="363867" y="2793"/>
                </a:lnTo>
                <a:lnTo>
                  <a:pt x="411911" y="0"/>
                </a:lnTo>
                <a:lnTo>
                  <a:pt x="3680079" y="0"/>
                </a:lnTo>
                <a:lnTo>
                  <a:pt x="3728085" y="2793"/>
                </a:lnTo>
                <a:lnTo>
                  <a:pt x="3774566" y="10922"/>
                </a:lnTo>
                <a:lnTo>
                  <a:pt x="3819016" y="24002"/>
                </a:lnTo>
                <a:lnTo>
                  <a:pt x="3861180" y="41910"/>
                </a:lnTo>
                <a:lnTo>
                  <a:pt x="3900932" y="64135"/>
                </a:lnTo>
                <a:lnTo>
                  <a:pt x="3937635" y="90424"/>
                </a:lnTo>
                <a:lnTo>
                  <a:pt x="3971290" y="120650"/>
                </a:lnTo>
                <a:lnTo>
                  <a:pt x="4001516" y="154304"/>
                </a:lnTo>
                <a:lnTo>
                  <a:pt x="4027804" y="191008"/>
                </a:lnTo>
                <a:lnTo>
                  <a:pt x="4050029" y="230759"/>
                </a:lnTo>
                <a:lnTo>
                  <a:pt x="4067937" y="272923"/>
                </a:lnTo>
                <a:lnTo>
                  <a:pt x="4081017" y="317373"/>
                </a:lnTo>
                <a:lnTo>
                  <a:pt x="4089146" y="363854"/>
                </a:lnTo>
                <a:lnTo>
                  <a:pt x="4091940" y="411861"/>
                </a:lnTo>
                <a:lnTo>
                  <a:pt x="4091940" y="2358771"/>
                </a:lnTo>
                <a:lnTo>
                  <a:pt x="4089146" y="2406777"/>
                </a:lnTo>
                <a:lnTo>
                  <a:pt x="4081017" y="2453132"/>
                </a:lnTo>
                <a:lnTo>
                  <a:pt x="4067937" y="2497582"/>
                </a:lnTo>
                <a:lnTo>
                  <a:pt x="4050029" y="2539873"/>
                </a:lnTo>
                <a:lnTo>
                  <a:pt x="4027804" y="2579497"/>
                </a:lnTo>
                <a:lnTo>
                  <a:pt x="4001516" y="2616327"/>
                </a:lnTo>
                <a:lnTo>
                  <a:pt x="3971290" y="2649982"/>
                </a:lnTo>
                <a:lnTo>
                  <a:pt x="3937635" y="2680081"/>
                </a:lnTo>
                <a:lnTo>
                  <a:pt x="3900932" y="2706497"/>
                </a:lnTo>
                <a:lnTo>
                  <a:pt x="3861180" y="2728722"/>
                </a:lnTo>
                <a:lnTo>
                  <a:pt x="3819016" y="2746629"/>
                </a:lnTo>
                <a:lnTo>
                  <a:pt x="3774566" y="2759710"/>
                </a:lnTo>
                <a:lnTo>
                  <a:pt x="3728085" y="2767838"/>
                </a:lnTo>
                <a:lnTo>
                  <a:pt x="3680079" y="2770632"/>
                </a:lnTo>
                <a:lnTo>
                  <a:pt x="411911" y="2770632"/>
                </a:lnTo>
                <a:lnTo>
                  <a:pt x="363867" y="2767838"/>
                </a:lnTo>
                <a:lnTo>
                  <a:pt x="317461" y="2759710"/>
                </a:lnTo>
                <a:lnTo>
                  <a:pt x="272986" y="2746629"/>
                </a:lnTo>
                <a:lnTo>
                  <a:pt x="230759" y="2728722"/>
                </a:lnTo>
                <a:lnTo>
                  <a:pt x="191084" y="2706497"/>
                </a:lnTo>
                <a:lnTo>
                  <a:pt x="154279" y="2680081"/>
                </a:lnTo>
                <a:lnTo>
                  <a:pt x="120650" y="2649982"/>
                </a:lnTo>
                <a:lnTo>
                  <a:pt x="90487" y="2616327"/>
                </a:lnTo>
                <a:lnTo>
                  <a:pt x="64134" y="2579497"/>
                </a:lnTo>
                <a:lnTo>
                  <a:pt x="41871" y="2539873"/>
                </a:lnTo>
                <a:lnTo>
                  <a:pt x="24015" y="2497582"/>
                </a:lnTo>
                <a:lnTo>
                  <a:pt x="10883" y="2453132"/>
                </a:lnTo>
                <a:lnTo>
                  <a:pt x="2768" y="2406777"/>
                </a:lnTo>
                <a:lnTo>
                  <a:pt x="0" y="2358771"/>
                </a:lnTo>
                <a:lnTo>
                  <a:pt x="0" y="411861"/>
                </a:lnTo>
                <a:close/>
              </a:path>
            </a:pathLst>
          </a:custGeom>
          <a:ln w="25919">
            <a:solidFill>
              <a:srgbClr val="006FC5"/>
            </a:solidFill>
          </a:ln>
        </p:spPr>
        <p:txBody>
          <a:bodyPr wrap="square" lIns="0" tIns="0" rIns="0" bIns="0" rtlCol="0"/>
          <a:lstStyle/>
          <a:p>
            <a:endParaRPr/>
          </a:p>
        </p:txBody>
      </p:sp>
      <p:sp>
        <p:nvSpPr>
          <p:cNvPr id="6" name="object 6"/>
          <p:cNvSpPr txBox="1"/>
          <p:nvPr/>
        </p:nvSpPr>
        <p:spPr>
          <a:xfrm>
            <a:off x="1083665" y="1540002"/>
            <a:ext cx="139700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15396C"/>
                </a:solidFill>
                <a:latin typeface="Arial"/>
                <a:cs typeface="Arial"/>
              </a:rPr>
              <a:t>Audience</a:t>
            </a:r>
            <a:endParaRPr sz="2400">
              <a:latin typeface="Arial"/>
              <a:cs typeface="Arial"/>
            </a:endParaRPr>
          </a:p>
        </p:txBody>
      </p:sp>
      <p:sp>
        <p:nvSpPr>
          <p:cNvPr id="7" name="object 7"/>
          <p:cNvSpPr txBox="1"/>
          <p:nvPr/>
        </p:nvSpPr>
        <p:spPr>
          <a:xfrm>
            <a:off x="1202232" y="4510278"/>
            <a:ext cx="4878070" cy="1122680"/>
          </a:xfrm>
          <a:prstGeom prst="rect">
            <a:avLst/>
          </a:prstGeom>
        </p:spPr>
        <p:txBody>
          <a:bodyPr vert="horz" wrap="square" lIns="0" tIns="12700" rIns="0" bIns="0" rtlCol="0">
            <a:spAutoFit/>
          </a:bodyPr>
          <a:lstStyle/>
          <a:p>
            <a:pPr marL="12700" marR="5080">
              <a:lnSpc>
                <a:spcPct val="100000"/>
              </a:lnSpc>
              <a:spcBef>
                <a:spcPts val="100"/>
              </a:spcBef>
            </a:pPr>
            <a:r>
              <a:rPr sz="2400" spc="-5" dirty="0">
                <a:solidFill>
                  <a:srgbClr val="003960"/>
                </a:solidFill>
                <a:latin typeface="Arial"/>
                <a:cs typeface="Arial"/>
              </a:rPr>
              <a:t>Facebook </a:t>
            </a:r>
            <a:r>
              <a:rPr sz="2400" dirty="0">
                <a:solidFill>
                  <a:srgbClr val="003960"/>
                </a:solidFill>
                <a:latin typeface="Arial"/>
                <a:cs typeface="Arial"/>
              </a:rPr>
              <a:t>&amp; </a:t>
            </a:r>
            <a:r>
              <a:rPr sz="2400" spc="-20" dirty="0">
                <a:solidFill>
                  <a:srgbClr val="003960"/>
                </a:solidFill>
                <a:latin typeface="Arial"/>
                <a:cs typeface="Arial"/>
              </a:rPr>
              <a:t>Twitter </a:t>
            </a:r>
            <a:r>
              <a:rPr sz="2400" spc="-5" dirty="0">
                <a:solidFill>
                  <a:srgbClr val="003960"/>
                </a:solidFill>
                <a:latin typeface="Arial"/>
                <a:cs typeface="Arial"/>
              </a:rPr>
              <a:t>use </a:t>
            </a:r>
            <a:r>
              <a:rPr sz="2400" dirty="0">
                <a:solidFill>
                  <a:srgbClr val="003960"/>
                </a:solidFill>
                <a:latin typeface="Arial"/>
                <a:cs typeface="Arial"/>
              </a:rPr>
              <a:t>AI to</a:t>
            </a:r>
            <a:r>
              <a:rPr sz="2400" spc="-220" dirty="0">
                <a:solidFill>
                  <a:srgbClr val="003960"/>
                </a:solidFill>
                <a:latin typeface="Arial"/>
                <a:cs typeface="Arial"/>
              </a:rPr>
              <a:t> </a:t>
            </a:r>
            <a:r>
              <a:rPr sz="2400" spc="-5" dirty="0">
                <a:solidFill>
                  <a:srgbClr val="003960"/>
                </a:solidFill>
                <a:latin typeface="Arial"/>
                <a:cs typeface="Arial"/>
              </a:rPr>
              <a:t>decide  what content </a:t>
            </a:r>
            <a:r>
              <a:rPr sz="2400" dirty="0">
                <a:solidFill>
                  <a:srgbClr val="003960"/>
                </a:solidFill>
                <a:latin typeface="Arial"/>
                <a:cs typeface="Arial"/>
              </a:rPr>
              <a:t>to </a:t>
            </a:r>
            <a:r>
              <a:rPr sz="2400" spc="-5" dirty="0">
                <a:solidFill>
                  <a:srgbClr val="003960"/>
                </a:solidFill>
                <a:latin typeface="Arial"/>
                <a:cs typeface="Arial"/>
              </a:rPr>
              <a:t>present in their  feeds </a:t>
            </a:r>
            <a:r>
              <a:rPr sz="2400" dirty="0">
                <a:solidFill>
                  <a:srgbClr val="003960"/>
                </a:solidFill>
                <a:latin typeface="Arial"/>
                <a:cs typeface="Arial"/>
              </a:rPr>
              <a:t>to </a:t>
            </a:r>
            <a:r>
              <a:rPr sz="2400" spc="-10" dirty="0">
                <a:solidFill>
                  <a:srgbClr val="003960"/>
                </a:solidFill>
                <a:latin typeface="Arial"/>
                <a:cs typeface="Arial"/>
              </a:rPr>
              <a:t>different</a:t>
            </a:r>
            <a:r>
              <a:rPr sz="2400" spc="-20" dirty="0">
                <a:solidFill>
                  <a:srgbClr val="003960"/>
                </a:solidFill>
                <a:latin typeface="Arial"/>
                <a:cs typeface="Arial"/>
              </a:rPr>
              <a:t> </a:t>
            </a:r>
            <a:r>
              <a:rPr sz="2400" spc="-5" dirty="0">
                <a:solidFill>
                  <a:srgbClr val="003960"/>
                </a:solidFill>
                <a:latin typeface="Arial"/>
                <a:cs typeface="Arial"/>
              </a:rPr>
              <a:t>audiences.</a:t>
            </a:r>
            <a:endParaRPr sz="2400">
              <a:latin typeface="Arial"/>
              <a:cs typeface="Arial"/>
            </a:endParaRPr>
          </a:p>
        </p:txBody>
      </p:sp>
      <p:sp>
        <p:nvSpPr>
          <p:cNvPr id="8" name="object 8"/>
          <p:cNvSpPr/>
          <p:nvPr/>
        </p:nvSpPr>
        <p:spPr>
          <a:xfrm>
            <a:off x="1626107" y="2237232"/>
            <a:ext cx="3369564" cy="2231136"/>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6243828" y="2057400"/>
            <a:ext cx="4091940" cy="2771140"/>
          </a:xfrm>
          <a:custGeom>
            <a:avLst/>
            <a:gdLst/>
            <a:ahLst/>
            <a:cxnLst/>
            <a:rect l="l" t="t" r="r" b="b"/>
            <a:pathLst>
              <a:path w="4091940" h="2771140">
                <a:moveTo>
                  <a:pt x="3680079" y="0"/>
                </a:moveTo>
                <a:lnTo>
                  <a:pt x="411861" y="0"/>
                </a:lnTo>
                <a:lnTo>
                  <a:pt x="363854" y="2794"/>
                </a:lnTo>
                <a:lnTo>
                  <a:pt x="317373" y="10922"/>
                </a:lnTo>
                <a:lnTo>
                  <a:pt x="272923" y="24002"/>
                </a:lnTo>
                <a:lnTo>
                  <a:pt x="230759" y="41910"/>
                </a:lnTo>
                <a:lnTo>
                  <a:pt x="191008" y="64135"/>
                </a:lnTo>
                <a:lnTo>
                  <a:pt x="154305" y="90424"/>
                </a:lnTo>
                <a:lnTo>
                  <a:pt x="120650" y="120650"/>
                </a:lnTo>
                <a:lnTo>
                  <a:pt x="90424" y="154304"/>
                </a:lnTo>
                <a:lnTo>
                  <a:pt x="64135" y="191008"/>
                </a:lnTo>
                <a:lnTo>
                  <a:pt x="41910" y="230759"/>
                </a:lnTo>
                <a:lnTo>
                  <a:pt x="24002" y="272923"/>
                </a:lnTo>
                <a:lnTo>
                  <a:pt x="10922" y="317373"/>
                </a:lnTo>
                <a:lnTo>
                  <a:pt x="2794" y="363854"/>
                </a:lnTo>
                <a:lnTo>
                  <a:pt x="0" y="411861"/>
                </a:lnTo>
                <a:lnTo>
                  <a:pt x="0" y="2358771"/>
                </a:lnTo>
                <a:lnTo>
                  <a:pt x="2794" y="2406777"/>
                </a:lnTo>
                <a:lnTo>
                  <a:pt x="10922" y="2453132"/>
                </a:lnTo>
                <a:lnTo>
                  <a:pt x="24002" y="2497582"/>
                </a:lnTo>
                <a:lnTo>
                  <a:pt x="41910" y="2539873"/>
                </a:lnTo>
                <a:lnTo>
                  <a:pt x="64135" y="2579497"/>
                </a:lnTo>
                <a:lnTo>
                  <a:pt x="90424" y="2616327"/>
                </a:lnTo>
                <a:lnTo>
                  <a:pt x="120650" y="2649982"/>
                </a:lnTo>
                <a:lnTo>
                  <a:pt x="154305" y="2680081"/>
                </a:lnTo>
                <a:lnTo>
                  <a:pt x="191008" y="2706497"/>
                </a:lnTo>
                <a:lnTo>
                  <a:pt x="230759" y="2728722"/>
                </a:lnTo>
                <a:lnTo>
                  <a:pt x="272923" y="2746629"/>
                </a:lnTo>
                <a:lnTo>
                  <a:pt x="317373" y="2759710"/>
                </a:lnTo>
                <a:lnTo>
                  <a:pt x="363854" y="2767838"/>
                </a:lnTo>
                <a:lnTo>
                  <a:pt x="411861" y="2770632"/>
                </a:lnTo>
                <a:lnTo>
                  <a:pt x="3680079" y="2770632"/>
                </a:lnTo>
                <a:lnTo>
                  <a:pt x="3728085" y="2767838"/>
                </a:lnTo>
                <a:lnTo>
                  <a:pt x="3774567" y="2759710"/>
                </a:lnTo>
                <a:lnTo>
                  <a:pt x="3819017" y="2746629"/>
                </a:lnTo>
                <a:lnTo>
                  <a:pt x="3861180" y="2728722"/>
                </a:lnTo>
                <a:lnTo>
                  <a:pt x="3900804" y="2706497"/>
                </a:lnTo>
                <a:lnTo>
                  <a:pt x="3937635" y="2680081"/>
                </a:lnTo>
                <a:lnTo>
                  <a:pt x="3971290" y="2649982"/>
                </a:lnTo>
                <a:lnTo>
                  <a:pt x="4001516" y="2616327"/>
                </a:lnTo>
                <a:lnTo>
                  <a:pt x="4027804" y="2579497"/>
                </a:lnTo>
                <a:lnTo>
                  <a:pt x="4050029" y="2539873"/>
                </a:lnTo>
                <a:lnTo>
                  <a:pt x="4067937" y="2497582"/>
                </a:lnTo>
                <a:lnTo>
                  <a:pt x="4081018" y="2453132"/>
                </a:lnTo>
                <a:lnTo>
                  <a:pt x="4089146" y="2406777"/>
                </a:lnTo>
                <a:lnTo>
                  <a:pt x="4091940" y="2358771"/>
                </a:lnTo>
                <a:lnTo>
                  <a:pt x="4091940" y="411861"/>
                </a:lnTo>
                <a:lnTo>
                  <a:pt x="4089146" y="363854"/>
                </a:lnTo>
                <a:lnTo>
                  <a:pt x="4081018" y="317373"/>
                </a:lnTo>
                <a:lnTo>
                  <a:pt x="4067937" y="272923"/>
                </a:lnTo>
                <a:lnTo>
                  <a:pt x="4050029" y="230759"/>
                </a:lnTo>
                <a:lnTo>
                  <a:pt x="4027804" y="191008"/>
                </a:lnTo>
                <a:lnTo>
                  <a:pt x="4001516" y="154304"/>
                </a:lnTo>
                <a:lnTo>
                  <a:pt x="3971290" y="120650"/>
                </a:lnTo>
                <a:lnTo>
                  <a:pt x="3937635" y="90424"/>
                </a:lnTo>
                <a:lnTo>
                  <a:pt x="3900804" y="64135"/>
                </a:lnTo>
                <a:lnTo>
                  <a:pt x="3861180" y="41910"/>
                </a:lnTo>
                <a:lnTo>
                  <a:pt x="3819017" y="24002"/>
                </a:lnTo>
                <a:lnTo>
                  <a:pt x="3774567" y="10922"/>
                </a:lnTo>
                <a:lnTo>
                  <a:pt x="3728085" y="2794"/>
                </a:lnTo>
                <a:lnTo>
                  <a:pt x="3680079" y="0"/>
                </a:lnTo>
                <a:close/>
              </a:path>
            </a:pathLst>
          </a:custGeom>
          <a:solidFill>
            <a:srgbClr val="C7EEFF"/>
          </a:solidFill>
        </p:spPr>
        <p:txBody>
          <a:bodyPr wrap="square" lIns="0" tIns="0" rIns="0" bIns="0" rtlCol="0"/>
          <a:lstStyle/>
          <a:p>
            <a:endParaRPr/>
          </a:p>
        </p:txBody>
      </p:sp>
      <p:sp>
        <p:nvSpPr>
          <p:cNvPr id="10" name="object 10"/>
          <p:cNvSpPr/>
          <p:nvPr/>
        </p:nvSpPr>
        <p:spPr>
          <a:xfrm>
            <a:off x="6244590" y="2058161"/>
            <a:ext cx="4091940" cy="2771140"/>
          </a:xfrm>
          <a:custGeom>
            <a:avLst/>
            <a:gdLst/>
            <a:ahLst/>
            <a:cxnLst/>
            <a:rect l="l" t="t" r="r" b="b"/>
            <a:pathLst>
              <a:path w="4091940" h="2771140">
                <a:moveTo>
                  <a:pt x="0" y="411861"/>
                </a:moveTo>
                <a:lnTo>
                  <a:pt x="2794" y="363854"/>
                </a:lnTo>
                <a:lnTo>
                  <a:pt x="10922" y="317373"/>
                </a:lnTo>
                <a:lnTo>
                  <a:pt x="24002" y="272923"/>
                </a:lnTo>
                <a:lnTo>
                  <a:pt x="41910" y="230759"/>
                </a:lnTo>
                <a:lnTo>
                  <a:pt x="64135" y="191008"/>
                </a:lnTo>
                <a:lnTo>
                  <a:pt x="90424" y="154304"/>
                </a:lnTo>
                <a:lnTo>
                  <a:pt x="120650" y="120650"/>
                </a:lnTo>
                <a:lnTo>
                  <a:pt x="154305" y="90424"/>
                </a:lnTo>
                <a:lnTo>
                  <a:pt x="191008" y="64135"/>
                </a:lnTo>
                <a:lnTo>
                  <a:pt x="230759" y="41910"/>
                </a:lnTo>
                <a:lnTo>
                  <a:pt x="272923" y="24002"/>
                </a:lnTo>
                <a:lnTo>
                  <a:pt x="317373" y="10922"/>
                </a:lnTo>
                <a:lnTo>
                  <a:pt x="363855" y="2793"/>
                </a:lnTo>
                <a:lnTo>
                  <a:pt x="411861" y="0"/>
                </a:lnTo>
                <a:lnTo>
                  <a:pt x="3680079" y="0"/>
                </a:lnTo>
                <a:lnTo>
                  <a:pt x="3728085" y="2793"/>
                </a:lnTo>
                <a:lnTo>
                  <a:pt x="3774566" y="10922"/>
                </a:lnTo>
                <a:lnTo>
                  <a:pt x="3819016" y="24002"/>
                </a:lnTo>
                <a:lnTo>
                  <a:pt x="3861181" y="41910"/>
                </a:lnTo>
                <a:lnTo>
                  <a:pt x="3900805" y="64135"/>
                </a:lnTo>
                <a:lnTo>
                  <a:pt x="3937635" y="90424"/>
                </a:lnTo>
                <a:lnTo>
                  <a:pt x="3971290" y="120650"/>
                </a:lnTo>
                <a:lnTo>
                  <a:pt x="4001516" y="154304"/>
                </a:lnTo>
                <a:lnTo>
                  <a:pt x="4027805" y="191008"/>
                </a:lnTo>
                <a:lnTo>
                  <a:pt x="4050030" y="230759"/>
                </a:lnTo>
                <a:lnTo>
                  <a:pt x="4067937" y="272923"/>
                </a:lnTo>
                <a:lnTo>
                  <a:pt x="4081017" y="317373"/>
                </a:lnTo>
                <a:lnTo>
                  <a:pt x="4089145" y="363854"/>
                </a:lnTo>
                <a:lnTo>
                  <a:pt x="4091940" y="411861"/>
                </a:lnTo>
                <a:lnTo>
                  <a:pt x="4091940" y="2358771"/>
                </a:lnTo>
                <a:lnTo>
                  <a:pt x="4089145" y="2406777"/>
                </a:lnTo>
                <a:lnTo>
                  <a:pt x="4081017" y="2453132"/>
                </a:lnTo>
                <a:lnTo>
                  <a:pt x="4067937" y="2497582"/>
                </a:lnTo>
                <a:lnTo>
                  <a:pt x="4050030" y="2539873"/>
                </a:lnTo>
                <a:lnTo>
                  <a:pt x="4027805" y="2579497"/>
                </a:lnTo>
                <a:lnTo>
                  <a:pt x="4001516" y="2616327"/>
                </a:lnTo>
                <a:lnTo>
                  <a:pt x="3971290" y="2649982"/>
                </a:lnTo>
                <a:lnTo>
                  <a:pt x="3937635" y="2680081"/>
                </a:lnTo>
                <a:lnTo>
                  <a:pt x="3900805" y="2706497"/>
                </a:lnTo>
                <a:lnTo>
                  <a:pt x="3861181" y="2728722"/>
                </a:lnTo>
                <a:lnTo>
                  <a:pt x="3819016" y="2746629"/>
                </a:lnTo>
                <a:lnTo>
                  <a:pt x="3774566" y="2759710"/>
                </a:lnTo>
                <a:lnTo>
                  <a:pt x="3728085" y="2767838"/>
                </a:lnTo>
                <a:lnTo>
                  <a:pt x="3680079" y="2770632"/>
                </a:lnTo>
                <a:lnTo>
                  <a:pt x="411861" y="2770632"/>
                </a:lnTo>
                <a:lnTo>
                  <a:pt x="363855" y="2767838"/>
                </a:lnTo>
                <a:lnTo>
                  <a:pt x="317373" y="2759710"/>
                </a:lnTo>
                <a:lnTo>
                  <a:pt x="272923" y="2746629"/>
                </a:lnTo>
                <a:lnTo>
                  <a:pt x="230759" y="2728722"/>
                </a:lnTo>
                <a:lnTo>
                  <a:pt x="191008" y="2706497"/>
                </a:lnTo>
                <a:lnTo>
                  <a:pt x="154305" y="2680081"/>
                </a:lnTo>
                <a:lnTo>
                  <a:pt x="120650" y="2649982"/>
                </a:lnTo>
                <a:lnTo>
                  <a:pt x="90424" y="2616327"/>
                </a:lnTo>
                <a:lnTo>
                  <a:pt x="64135" y="2579497"/>
                </a:lnTo>
                <a:lnTo>
                  <a:pt x="41910" y="2539873"/>
                </a:lnTo>
                <a:lnTo>
                  <a:pt x="24002" y="2497582"/>
                </a:lnTo>
                <a:lnTo>
                  <a:pt x="10922" y="2453132"/>
                </a:lnTo>
                <a:lnTo>
                  <a:pt x="2794" y="2406777"/>
                </a:lnTo>
                <a:lnTo>
                  <a:pt x="0" y="2358771"/>
                </a:lnTo>
                <a:lnTo>
                  <a:pt x="0" y="411861"/>
                </a:lnTo>
                <a:close/>
              </a:path>
            </a:pathLst>
          </a:custGeom>
          <a:ln w="25919">
            <a:solidFill>
              <a:srgbClr val="006FC5"/>
            </a:solidFill>
          </a:ln>
        </p:spPr>
        <p:txBody>
          <a:bodyPr wrap="square" lIns="0" tIns="0" rIns="0" bIns="0" rtlCol="0"/>
          <a:lstStyle/>
          <a:p>
            <a:endParaRPr/>
          </a:p>
        </p:txBody>
      </p:sp>
      <p:sp>
        <p:nvSpPr>
          <p:cNvPr id="11" name="object 11"/>
          <p:cNvSpPr txBox="1"/>
          <p:nvPr/>
        </p:nvSpPr>
        <p:spPr>
          <a:xfrm>
            <a:off x="6771893" y="1540002"/>
            <a:ext cx="117602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15396C"/>
                </a:solidFill>
                <a:latin typeface="Arial"/>
                <a:cs typeface="Arial"/>
              </a:rPr>
              <a:t>C</a:t>
            </a:r>
            <a:r>
              <a:rPr sz="2400" b="1" spc="-10" dirty="0">
                <a:solidFill>
                  <a:srgbClr val="15396C"/>
                </a:solidFill>
                <a:latin typeface="Arial"/>
                <a:cs typeface="Arial"/>
              </a:rPr>
              <a:t>o</a:t>
            </a:r>
            <a:r>
              <a:rPr sz="2400" b="1" dirty="0">
                <a:solidFill>
                  <a:srgbClr val="15396C"/>
                </a:solidFill>
                <a:latin typeface="Arial"/>
                <a:cs typeface="Arial"/>
              </a:rPr>
              <a:t>ntent</a:t>
            </a:r>
            <a:endParaRPr sz="2400">
              <a:latin typeface="Arial"/>
              <a:cs typeface="Arial"/>
            </a:endParaRPr>
          </a:p>
        </p:txBody>
      </p:sp>
      <p:sp>
        <p:nvSpPr>
          <p:cNvPr id="12" name="object 12"/>
          <p:cNvSpPr txBox="1"/>
          <p:nvPr/>
        </p:nvSpPr>
        <p:spPr>
          <a:xfrm>
            <a:off x="6454266" y="4484319"/>
            <a:ext cx="5013325" cy="1123315"/>
          </a:xfrm>
          <a:prstGeom prst="rect">
            <a:avLst/>
          </a:prstGeom>
        </p:spPr>
        <p:txBody>
          <a:bodyPr vert="horz" wrap="square" lIns="0" tIns="12700" rIns="0" bIns="0" rtlCol="0">
            <a:spAutoFit/>
          </a:bodyPr>
          <a:lstStyle/>
          <a:p>
            <a:pPr marL="12700" marR="5080">
              <a:lnSpc>
                <a:spcPct val="100000"/>
              </a:lnSpc>
              <a:spcBef>
                <a:spcPts val="100"/>
              </a:spcBef>
            </a:pPr>
            <a:r>
              <a:rPr sz="2400" dirty="0">
                <a:solidFill>
                  <a:srgbClr val="003960"/>
                </a:solidFill>
                <a:latin typeface="Arial"/>
                <a:cs typeface="Arial"/>
              </a:rPr>
              <a:t>Image </a:t>
            </a:r>
            <a:r>
              <a:rPr sz="2400" spc="-5" dirty="0">
                <a:solidFill>
                  <a:srgbClr val="003960"/>
                </a:solidFill>
                <a:latin typeface="Arial"/>
                <a:cs typeface="Arial"/>
              </a:rPr>
              <a:t>recognition </a:t>
            </a:r>
            <a:r>
              <a:rPr sz="2400" dirty="0">
                <a:solidFill>
                  <a:srgbClr val="003960"/>
                </a:solidFill>
                <a:latin typeface="Arial"/>
                <a:cs typeface="Arial"/>
              </a:rPr>
              <a:t>and sentiment  </a:t>
            </a:r>
            <a:r>
              <a:rPr sz="2400" spc="-5" dirty="0">
                <a:solidFill>
                  <a:srgbClr val="003960"/>
                </a:solidFill>
                <a:latin typeface="Arial"/>
                <a:cs typeface="Arial"/>
              </a:rPr>
              <a:t>analysis </a:t>
            </a:r>
            <a:r>
              <a:rPr sz="2400" dirty="0">
                <a:solidFill>
                  <a:srgbClr val="003960"/>
                </a:solidFill>
                <a:latin typeface="Arial"/>
                <a:cs typeface="Arial"/>
              </a:rPr>
              <a:t>to </a:t>
            </a:r>
            <a:r>
              <a:rPr sz="2400" spc="-5" dirty="0">
                <a:solidFill>
                  <a:srgbClr val="003960"/>
                </a:solidFill>
                <a:latin typeface="Arial"/>
                <a:cs typeface="Arial"/>
              </a:rPr>
              <a:t>ensure </a:t>
            </a:r>
            <a:r>
              <a:rPr sz="2400" dirty="0">
                <a:solidFill>
                  <a:srgbClr val="003960"/>
                </a:solidFill>
                <a:latin typeface="Arial"/>
                <a:cs typeface="Arial"/>
              </a:rPr>
              <a:t>that content of the  </a:t>
            </a:r>
            <a:r>
              <a:rPr sz="2400" spc="-5" dirty="0">
                <a:solidFill>
                  <a:srgbClr val="003960"/>
                </a:solidFill>
                <a:latin typeface="Arial"/>
                <a:cs typeface="Arial"/>
              </a:rPr>
              <a:t>appropriate “mood” is being</a:t>
            </a:r>
            <a:r>
              <a:rPr sz="2400" spc="10" dirty="0">
                <a:solidFill>
                  <a:srgbClr val="003960"/>
                </a:solidFill>
                <a:latin typeface="Arial"/>
                <a:cs typeface="Arial"/>
              </a:rPr>
              <a:t> </a:t>
            </a:r>
            <a:r>
              <a:rPr sz="2400" dirty="0">
                <a:solidFill>
                  <a:srgbClr val="003960"/>
                </a:solidFill>
                <a:latin typeface="Arial"/>
                <a:cs typeface="Arial"/>
              </a:rPr>
              <a:t>served.</a:t>
            </a:r>
            <a:endParaRPr sz="2400">
              <a:latin typeface="Arial"/>
              <a:cs typeface="Arial"/>
            </a:endParaRPr>
          </a:p>
        </p:txBody>
      </p:sp>
      <p:sp>
        <p:nvSpPr>
          <p:cNvPr id="13" name="object 13"/>
          <p:cNvSpPr/>
          <p:nvPr/>
        </p:nvSpPr>
        <p:spPr>
          <a:xfrm>
            <a:off x="7243571" y="2084832"/>
            <a:ext cx="3425952" cy="2519172"/>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73723" y="6484620"/>
            <a:ext cx="3106420" cy="0"/>
          </a:xfrm>
          <a:custGeom>
            <a:avLst/>
            <a:gdLst/>
            <a:ahLst/>
            <a:cxnLst/>
            <a:rect l="l" t="t" r="r" b="b"/>
            <a:pathLst>
              <a:path w="3106420">
                <a:moveTo>
                  <a:pt x="0" y="0"/>
                </a:moveTo>
                <a:lnTo>
                  <a:pt x="3105912" y="0"/>
                </a:lnTo>
              </a:path>
            </a:pathLst>
          </a:custGeom>
          <a:ln w="48768">
            <a:solidFill>
              <a:srgbClr val="8EB4E2"/>
            </a:solidFill>
          </a:ln>
        </p:spPr>
        <p:txBody>
          <a:bodyPr wrap="square" lIns="0" tIns="0" rIns="0" bIns="0" rtlCol="0"/>
          <a:lstStyle/>
          <a:p>
            <a:endParaRPr/>
          </a:p>
        </p:txBody>
      </p:sp>
      <p:sp>
        <p:nvSpPr>
          <p:cNvPr id="3" name="object 3"/>
          <p:cNvSpPr/>
          <p:nvPr/>
        </p:nvSpPr>
        <p:spPr>
          <a:xfrm>
            <a:off x="9209531" y="6483096"/>
            <a:ext cx="2982595" cy="0"/>
          </a:xfrm>
          <a:custGeom>
            <a:avLst/>
            <a:gdLst/>
            <a:ahLst/>
            <a:cxnLst/>
            <a:rect l="l" t="t" r="r" b="b"/>
            <a:pathLst>
              <a:path w="2982595">
                <a:moveTo>
                  <a:pt x="0" y="0"/>
                </a:moveTo>
                <a:lnTo>
                  <a:pt x="2982468" y="0"/>
                </a:lnTo>
              </a:path>
            </a:pathLst>
          </a:custGeom>
          <a:ln w="45720">
            <a:solidFill>
              <a:srgbClr val="FF0000"/>
            </a:solidFill>
          </a:ln>
        </p:spPr>
        <p:txBody>
          <a:bodyPr wrap="square" lIns="0" tIns="0" rIns="0" bIns="0" rtlCol="0"/>
          <a:lstStyle/>
          <a:p>
            <a:endParaRPr/>
          </a:p>
        </p:txBody>
      </p:sp>
      <p:sp>
        <p:nvSpPr>
          <p:cNvPr id="4" name="object 4"/>
          <p:cNvSpPr/>
          <p:nvPr/>
        </p:nvSpPr>
        <p:spPr>
          <a:xfrm>
            <a:off x="2779776" y="6484620"/>
            <a:ext cx="3439795" cy="0"/>
          </a:xfrm>
          <a:custGeom>
            <a:avLst/>
            <a:gdLst/>
            <a:ahLst/>
            <a:cxnLst/>
            <a:rect l="l" t="t" r="r" b="b"/>
            <a:pathLst>
              <a:path w="3439795">
                <a:moveTo>
                  <a:pt x="0" y="0"/>
                </a:moveTo>
                <a:lnTo>
                  <a:pt x="3439667" y="0"/>
                </a:lnTo>
              </a:path>
            </a:pathLst>
          </a:custGeom>
          <a:ln w="48768">
            <a:solidFill>
              <a:srgbClr val="FFCE00"/>
            </a:solidFill>
          </a:ln>
        </p:spPr>
        <p:txBody>
          <a:bodyPr wrap="square" lIns="0" tIns="0" rIns="0" bIns="0" rtlCol="0"/>
          <a:lstStyle/>
          <a:p>
            <a:endParaRPr/>
          </a:p>
        </p:txBody>
      </p:sp>
      <p:sp>
        <p:nvSpPr>
          <p:cNvPr id="5" name="object 5"/>
          <p:cNvSpPr/>
          <p:nvPr/>
        </p:nvSpPr>
        <p:spPr>
          <a:xfrm>
            <a:off x="0" y="0"/>
            <a:ext cx="9400540" cy="1126490"/>
          </a:xfrm>
          <a:custGeom>
            <a:avLst/>
            <a:gdLst/>
            <a:ahLst/>
            <a:cxnLst/>
            <a:rect l="l" t="t" r="r" b="b"/>
            <a:pathLst>
              <a:path w="9400540" h="1126490">
                <a:moveTo>
                  <a:pt x="0" y="1126236"/>
                </a:moveTo>
                <a:lnTo>
                  <a:pt x="9400032" y="1126236"/>
                </a:lnTo>
                <a:lnTo>
                  <a:pt x="9400032" y="0"/>
                </a:lnTo>
                <a:lnTo>
                  <a:pt x="0" y="0"/>
                </a:lnTo>
                <a:lnTo>
                  <a:pt x="0" y="1126236"/>
                </a:lnTo>
                <a:close/>
              </a:path>
            </a:pathLst>
          </a:custGeom>
          <a:solidFill>
            <a:srgbClr val="FFFF00"/>
          </a:solidFill>
        </p:spPr>
        <p:txBody>
          <a:bodyPr wrap="square" lIns="0" tIns="0" rIns="0" bIns="0" rtlCol="0"/>
          <a:lstStyle/>
          <a:p>
            <a:endParaRPr/>
          </a:p>
        </p:txBody>
      </p:sp>
      <p:sp>
        <p:nvSpPr>
          <p:cNvPr id="6" name="object 6"/>
          <p:cNvSpPr/>
          <p:nvPr/>
        </p:nvSpPr>
        <p:spPr>
          <a:xfrm>
            <a:off x="3381755" y="1149858"/>
            <a:ext cx="3106420" cy="0"/>
          </a:xfrm>
          <a:custGeom>
            <a:avLst/>
            <a:gdLst/>
            <a:ahLst/>
            <a:cxnLst/>
            <a:rect l="l" t="t" r="r" b="b"/>
            <a:pathLst>
              <a:path w="3106420">
                <a:moveTo>
                  <a:pt x="0" y="0"/>
                </a:moveTo>
                <a:lnTo>
                  <a:pt x="3105912" y="0"/>
                </a:lnTo>
              </a:path>
            </a:pathLst>
          </a:custGeom>
          <a:ln w="47244">
            <a:solidFill>
              <a:srgbClr val="8EB4E2"/>
            </a:solidFill>
          </a:ln>
        </p:spPr>
        <p:txBody>
          <a:bodyPr wrap="square" lIns="0" tIns="0" rIns="0" bIns="0" rtlCol="0"/>
          <a:lstStyle/>
          <a:p>
            <a:endParaRPr/>
          </a:p>
        </p:txBody>
      </p:sp>
      <p:sp>
        <p:nvSpPr>
          <p:cNvPr id="7" name="object 7"/>
          <p:cNvSpPr/>
          <p:nvPr/>
        </p:nvSpPr>
        <p:spPr>
          <a:xfrm>
            <a:off x="6420611" y="1148333"/>
            <a:ext cx="2979420" cy="0"/>
          </a:xfrm>
          <a:custGeom>
            <a:avLst/>
            <a:gdLst/>
            <a:ahLst/>
            <a:cxnLst/>
            <a:rect l="l" t="t" r="r" b="b"/>
            <a:pathLst>
              <a:path w="2979420">
                <a:moveTo>
                  <a:pt x="0" y="0"/>
                </a:moveTo>
                <a:lnTo>
                  <a:pt x="2979419" y="0"/>
                </a:lnTo>
              </a:path>
            </a:pathLst>
          </a:custGeom>
          <a:ln w="44196">
            <a:solidFill>
              <a:srgbClr val="FF0000"/>
            </a:solidFill>
          </a:ln>
        </p:spPr>
        <p:txBody>
          <a:bodyPr wrap="square" lIns="0" tIns="0" rIns="0" bIns="0" rtlCol="0"/>
          <a:lstStyle/>
          <a:p>
            <a:endParaRPr/>
          </a:p>
        </p:txBody>
      </p:sp>
      <p:sp>
        <p:nvSpPr>
          <p:cNvPr id="8" name="object 8"/>
          <p:cNvSpPr/>
          <p:nvPr/>
        </p:nvSpPr>
        <p:spPr>
          <a:xfrm>
            <a:off x="0" y="1149858"/>
            <a:ext cx="3429000" cy="0"/>
          </a:xfrm>
          <a:custGeom>
            <a:avLst/>
            <a:gdLst/>
            <a:ahLst/>
            <a:cxnLst/>
            <a:rect l="l" t="t" r="r" b="b"/>
            <a:pathLst>
              <a:path w="3429000">
                <a:moveTo>
                  <a:pt x="0" y="0"/>
                </a:moveTo>
                <a:lnTo>
                  <a:pt x="3429000" y="0"/>
                </a:lnTo>
              </a:path>
            </a:pathLst>
          </a:custGeom>
          <a:ln w="47244">
            <a:solidFill>
              <a:srgbClr val="FFCE00"/>
            </a:solidFill>
          </a:ln>
        </p:spPr>
        <p:txBody>
          <a:bodyPr wrap="square" lIns="0" tIns="0" rIns="0" bIns="0" rtlCol="0"/>
          <a:lstStyle/>
          <a:p>
            <a:endParaRPr/>
          </a:p>
        </p:txBody>
      </p:sp>
      <p:sp>
        <p:nvSpPr>
          <p:cNvPr id="9" name="object 9"/>
          <p:cNvSpPr txBox="1"/>
          <p:nvPr/>
        </p:nvSpPr>
        <p:spPr>
          <a:xfrm>
            <a:off x="9774428" y="595630"/>
            <a:ext cx="1678305" cy="617855"/>
          </a:xfrm>
          <a:prstGeom prst="rect">
            <a:avLst/>
          </a:prstGeom>
        </p:spPr>
        <p:txBody>
          <a:bodyPr vert="horz" wrap="square" lIns="0" tIns="13335" rIns="0" bIns="0" rtlCol="0">
            <a:spAutoFit/>
          </a:bodyPr>
          <a:lstStyle/>
          <a:p>
            <a:pPr marL="12700">
              <a:lnSpc>
                <a:spcPts val="3050"/>
              </a:lnSpc>
              <a:spcBef>
                <a:spcPts val="105"/>
              </a:spcBef>
            </a:pPr>
            <a:r>
              <a:rPr sz="2600" b="1" dirty="0">
                <a:solidFill>
                  <a:srgbClr val="000099"/>
                </a:solidFill>
                <a:latin typeface="Arial"/>
                <a:cs typeface="Arial"/>
              </a:rPr>
              <a:t>BITS</a:t>
            </a:r>
            <a:r>
              <a:rPr sz="2600" b="1" spc="-85" dirty="0">
                <a:solidFill>
                  <a:srgbClr val="000099"/>
                </a:solidFill>
                <a:latin typeface="Arial"/>
                <a:cs typeface="Arial"/>
              </a:rPr>
              <a:t> </a:t>
            </a:r>
            <a:r>
              <a:rPr sz="2600" dirty="0">
                <a:solidFill>
                  <a:srgbClr val="000099"/>
                </a:solidFill>
                <a:latin typeface="Arial"/>
                <a:cs typeface="Arial"/>
              </a:rPr>
              <a:t>Pilani</a:t>
            </a:r>
            <a:endParaRPr sz="2600">
              <a:latin typeface="Arial"/>
              <a:cs typeface="Arial"/>
            </a:endParaRPr>
          </a:p>
          <a:p>
            <a:pPr marL="13970">
              <a:lnSpc>
                <a:spcPts val="1610"/>
              </a:lnSpc>
            </a:pPr>
            <a:r>
              <a:rPr sz="1400" dirty="0">
                <a:solidFill>
                  <a:srgbClr val="000099"/>
                </a:solidFill>
                <a:latin typeface="Arial"/>
                <a:cs typeface="Arial"/>
              </a:rPr>
              <a:t>Pilani</a:t>
            </a:r>
            <a:r>
              <a:rPr sz="1400" spc="-20" dirty="0">
                <a:solidFill>
                  <a:srgbClr val="000099"/>
                </a:solidFill>
                <a:latin typeface="Arial"/>
                <a:cs typeface="Arial"/>
              </a:rPr>
              <a:t> </a:t>
            </a:r>
            <a:r>
              <a:rPr sz="1400" dirty="0">
                <a:solidFill>
                  <a:srgbClr val="000099"/>
                </a:solidFill>
                <a:latin typeface="Arial"/>
                <a:cs typeface="Arial"/>
              </a:rPr>
              <a:t>Campus</a:t>
            </a:r>
            <a:endParaRPr sz="1400">
              <a:latin typeface="Arial"/>
              <a:cs typeface="Arial"/>
            </a:endParaRPr>
          </a:p>
        </p:txBody>
      </p:sp>
      <p:sp>
        <p:nvSpPr>
          <p:cNvPr id="10" name="object 10"/>
          <p:cNvSpPr/>
          <p:nvPr/>
        </p:nvSpPr>
        <p:spPr>
          <a:xfrm>
            <a:off x="192023" y="1382267"/>
            <a:ext cx="9144000" cy="4587240"/>
          </a:xfrm>
          <a:prstGeom prst="rect">
            <a:avLst/>
          </a:prstGeom>
          <a:blipFill>
            <a:blip r:embed="rId2" cstate="print"/>
            <a:stretch>
              <a:fillRect/>
            </a:stretch>
          </a:blipFill>
        </p:spPr>
        <p:txBody>
          <a:bodyPr wrap="square" lIns="0" tIns="0" rIns="0" bIns="0" rtlCol="0"/>
          <a:lstStyle/>
          <a:p>
            <a:endParaRPr/>
          </a:p>
        </p:txBody>
      </p:sp>
      <p:sp>
        <p:nvSpPr>
          <p:cNvPr id="11" name="object 11"/>
          <p:cNvSpPr txBox="1">
            <a:spLocks noGrp="1"/>
          </p:cNvSpPr>
          <p:nvPr>
            <p:ph type="title"/>
          </p:nvPr>
        </p:nvSpPr>
        <p:spPr>
          <a:xfrm>
            <a:off x="3871086" y="356742"/>
            <a:ext cx="2794635" cy="452120"/>
          </a:xfrm>
          <a:prstGeom prst="rect">
            <a:avLst/>
          </a:prstGeom>
        </p:spPr>
        <p:txBody>
          <a:bodyPr vert="horz" wrap="square" lIns="0" tIns="12065" rIns="0" bIns="0" rtlCol="0">
            <a:spAutoFit/>
          </a:bodyPr>
          <a:lstStyle/>
          <a:p>
            <a:pPr marL="12700">
              <a:lnSpc>
                <a:spcPct val="100000"/>
              </a:lnSpc>
              <a:spcBef>
                <a:spcPts val="95"/>
              </a:spcBef>
            </a:pPr>
            <a:r>
              <a:rPr sz="2800" spc="-5" dirty="0"/>
              <a:t>Autonomous</a:t>
            </a:r>
            <a:r>
              <a:rPr sz="2800" spc="-25" dirty="0"/>
              <a:t> </a:t>
            </a:r>
            <a:r>
              <a:rPr sz="2800" spc="-5" dirty="0"/>
              <a:t>cars</a:t>
            </a:r>
            <a:endParaRPr sz="2800"/>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8/29/2020 7:42</a:t>
            </a:r>
            <a:r>
              <a:rPr spc="-65" dirty="0"/>
              <a:t> </a:t>
            </a:r>
            <a:r>
              <a:rPr dirty="0"/>
              <a:t>PM</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45</a:t>
            </a:fld>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73723" y="6484620"/>
            <a:ext cx="3106420" cy="0"/>
          </a:xfrm>
          <a:custGeom>
            <a:avLst/>
            <a:gdLst/>
            <a:ahLst/>
            <a:cxnLst/>
            <a:rect l="l" t="t" r="r" b="b"/>
            <a:pathLst>
              <a:path w="3106420">
                <a:moveTo>
                  <a:pt x="0" y="0"/>
                </a:moveTo>
                <a:lnTo>
                  <a:pt x="3105912" y="0"/>
                </a:lnTo>
              </a:path>
            </a:pathLst>
          </a:custGeom>
          <a:ln w="48768">
            <a:solidFill>
              <a:srgbClr val="8EB4E2"/>
            </a:solidFill>
          </a:ln>
        </p:spPr>
        <p:txBody>
          <a:bodyPr wrap="square" lIns="0" tIns="0" rIns="0" bIns="0" rtlCol="0"/>
          <a:lstStyle/>
          <a:p>
            <a:endParaRPr/>
          </a:p>
        </p:txBody>
      </p:sp>
      <p:sp>
        <p:nvSpPr>
          <p:cNvPr id="3" name="object 3"/>
          <p:cNvSpPr/>
          <p:nvPr/>
        </p:nvSpPr>
        <p:spPr>
          <a:xfrm>
            <a:off x="9209531" y="6483096"/>
            <a:ext cx="2982595" cy="0"/>
          </a:xfrm>
          <a:custGeom>
            <a:avLst/>
            <a:gdLst/>
            <a:ahLst/>
            <a:cxnLst/>
            <a:rect l="l" t="t" r="r" b="b"/>
            <a:pathLst>
              <a:path w="2982595">
                <a:moveTo>
                  <a:pt x="0" y="0"/>
                </a:moveTo>
                <a:lnTo>
                  <a:pt x="2982468" y="0"/>
                </a:lnTo>
              </a:path>
            </a:pathLst>
          </a:custGeom>
          <a:ln w="45720">
            <a:solidFill>
              <a:srgbClr val="FF0000"/>
            </a:solidFill>
          </a:ln>
        </p:spPr>
        <p:txBody>
          <a:bodyPr wrap="square" lIns="0" tIns="0" rIns="0" bIns="0" rtlCol="0"/>
          <a:lstStyle/>
          <a:p>
            <a:endParaRPr/>
          </a:p>
        </p:txBody>
      </p:sp>
      <p:sp>
        <p:nvSpPr>
          <p:cNvPr id="4" name="object 4"/>
          <p:cNvSpPr/>
          <p:nvPr/>
        </p:nvSpPr>
        <p:spPr>
          <a:xfrm>
            <a:off x="2779776" y="6484620"/>
            <a:ext cx="3439795" cy="0"/>
          </a:xfrm>
          <a:custGeom>
            <a:avLst/>
            <a:gdLst/>
            <a:ahLst/>
            <a:cxnLst/>
            <a:rect l="l" t="t" r="r" b="b"/>
            <a:pathLst>
              <a:path w="3439795">
                <a:moveTo>
                  <a:pt x="0" y="0"/>
                </a:moveTo>
                <a:lnTo>
                  <a:pt x="3439667" y="0"/>
                </a:lnTo>
              </a:path>
            </a:pathLst>
          </a:custGeom>
          <a:ln w="48768">
            <a:solidFill>
              <a:srgbClr val="FFCE00"/>
            </a:solidFill>
          </a:ln>
        </p:spPr>
        <p:txBody>
          <a:bodyPr wrap="square" lIns="0" tIns="0" rIns="0" bIns="0" rtlCol="0"/>
          <a:lstStyle/>
          <a:p>
            <a:endParaRPr/>
          </a:p>
        </p:txBody>
      </p:sp>
      <p:sp>
        <p:nvSpPr>
          <p:cNvPr id="5" name="object 5"/>
          <p:cNvSpPr/>
          <p:nvPr/>
        </p:nvSpPr>
        <p:spPr>
          <a:xfrm>
            <a:off x="0" y="0"/>
            <a:ext cx="9400540" cy="1126490"/>
          </a:xfrm>
          <a:custGeom>
            <a:avLst/>
            <a:gdLst/>
            <a:ahLst/>
            <a:cxnLst/>
            <a:rect l="l" t="t" r="r" b="b"/>
            <a:pathLst>
              <a:path w="9400540" h="1126490">
                <a:moveTo>
                  <a:pt x="0" y="1126236"/>
                </a:moveTo>
                <a:lnTo>
                  <a:pt x="9400032" y="1126236"/>
                </a:lnTo>
                <a:lnTo>
                  <a:pt x="9400032" y="0"/>
                </a:lnTo>
                <a:lnTo>
                  <a:pt x="0" y="0"/>
                </a:lnTo>
                <a:lnTo>
                  <a:pt x="0" y="1126236"/>
                </a:lnTo>
                <a:close/>
              </a:path>
            </a:pathLst>
          </a:custGeom>
          <a:solidFill>
            <a:srgbClr val="FFFF00"/>
          </a:solidFill>
        </p:spPr>
        <p:txBody>
          <a:bodyPr wrap="square" lIns="0" tIns="0" rIns="0" bIns="0" rtlCol="0"/>
          <a:lstStyle/>
          <a:p>
            <a:endParaRPr/>
          </a:p>
        </p:txBody>
      </p:sp>
      <p:sp>
        <p:nvSpPr>
          <p:cNvPr id="6" name="object 6"/>
          <p:cNvSpPr/>
          <p:nvPr/>
        </p:nvSpPr>
        <p:spPr>
          <a:xfrm>
            <a:off x="3381755" y="1149858"/>
            <a:ext cx="3106420" cy="0"/>
          </a:xfrm>
          <a:custGeom>
            <a:avLst/>
            <a:gdLst/>
            <a:ahLst/>
            <a:cxnLst/>
            <a:rect l="l" t="t" r="r" b="b"/>
            <a:pathLst>
              <a:path w="3106420">
                <a:moveTo>
                  <a:pt x="0" y="0"/>
                </a:moveTo>
                <a:lnTo>
                  <a:pt x="3105912" y="0"/>
                </a:lnTo>
              </a:path>
            </a:pathLst>
          </a:custGeom>
          <a:ln w="47244">
            <a:solidFill>
              <a:srgbClr val="8EB4E2"/>
            </a:solidFill>
          </a:ln>
        </p:spPr>
        <p:txBody>
          <a:bodyPr wrap="square" lIns="0" tIns="0" rIns="0" bIns="0" rtlCol="0"/>
          <a:lstStyle/>
          <a:p>
            <a:endParaRPr/>
          </a:p>
        </p:txBody>
      </p:sp>
      <p:sp>
        <p:nvSpPr>
          <p:cNvPr id="7" name="object 7"/>
          <p:cNvSpPr/>
          <p:nvPr/>
        </p:nvSpPr>
        <p:spPr>
          <a:xfrm>
            <a:off x="6420611" y="1148333"/>
            <a:ext cx="2979420" cy="0"/>
          </a:xfrm>
          <a:custGeom>
            <a:avLst/>
            <a:gdLst/>
            <a:ahLst/>
            <a:cxnLst/>
            <a:rect l="l" t="t" r="r" b="b"/>
            <a:pathLst>
              <a:path w="2979420">
                <a:moveTo>
                  <a:pt x="0" y="0"/>
                </a:moveTo>
                <a:lnTo>
                  <a:pt x="2979419" y="0"/>
                </a:lnTo>
              </a:path>
            </a:pathLst>
          </a:custGeom>
          <a:ln w="44196">
            <a:solidFill>
              <a:srgbClr val="FF0000"/>
            </a:solidFill>
          </a:ln>
        </p:spPr>
        <p:txBody>
          <a:bodyPr wrap="square" lIns="0" tIns="0" rIns="0" bIns="0" rtlCol="0"/>
          <a:lstStyle/>
          <a:p>
            <a:endParaRPr/>
          </a:p>
        </p:txBody>
      </p:sp>
      <p:sp>
        <p:nvSpPr>
          <p:cNvPr id="8" name="object 8"/>
          <p:cNvSpPr/>
          <p:nvPr/>
        </p:nvSpPr>
        <p:spPr>
          <a:xfrm>
            <a:off x="0" y="1149858"/>
            <a:ext cx="3429000" cy="0"/>
          </a:xfrm>
          <a:custGeom>
            <a:avLst/>
            <a:gdLst/>
            <a:ahLst/>
            <a:cxnLst/>
            <a:rect l="l" t="t" r="r" b="b"/>
            <a:pathLst>
              <a:path w="3429000">
                <a:moveTo>
                  <a:pt x="0" y="0"/>
                </a:moveTo>
                <a:lnTo>
                  <a:pt x="3429000" y="0"/>
                </a:lnTo>
              </a:path>
            </a:pathLst>
          </a:custGeom>
          <a:ln w="47244">
            <a:solidFill>
              <a:srgbClr val="FFCE00"/>
            </a:solidFill>
          </a:ln>
        </p:spPr>
        <p:txBody>
          <a:bodyPr wrap="square" lIns="0" tIns="0" rIns="0" bIns="0" rtlCol="0"/>
          <a:lstStyle/>
          <a:p>
            <a:endParaRPr/>
          </a:p>
        </p:txBody>
      </p:sp>
      <p:sp>
        <p:nvSpPr>
          <p:cNvPr id="9" name="object 9"/>
          <p:cNvSpPr txBox="1"/>
          <p:nvPr/>
        </p:nvSpPr>
        <p:spPr>
          <a:xfrm>
            <a:off x="9774428" y="595630"/>
            <a:ext cx="1678305" cy="617855"/>
          </a:xfrm>
          <a:prstGeom prst="rect">
            <a:avLst/>
          </a:prstGeom>
        </p:spPr>
        <p:txBody>
          <a:bodyPr vert="horz" wrap="square" lIns="0" tIns="13335" rIns="0" bIns="0" rtlCol="0">
            <a:spAutoFit/>
          </a:bodyPr>
          <a:lstStyle/>
          <a:p>
            <a:pPr marL="12700">
              <a:lnSpc>
                <a:spcPts val="3050"/>
              </a:lnSpc>
              <a:spcBef>
                <a:spcPts val="105"/>
              </a:spcBef>
            </a:pPr>
            <a:r>
              <a:rPr sz="2600" b="1" dirty="0">
                <a:solidFill>
                  <a:srgbClr val="000099"/>
                </a:solidFill>
                <a:latin typeface="Arial"/>
                <a:cs typeface="Arial"/>
              </a:rPr>
              <a:t>BITS</a:t>
            </a:r>
            <a:r>
              <a:rPr sz="2600" b="1" spc="-85" dirty="0">
                <a:solidFill>
                  <a:srgbClr val="000099"/>
                </a:solidFill>
                <a:latin typeface="Arial"/>
                <a:cs typeface="Arial"/>
              </a:rPr>
              <a:t> </a:t>
            </a:r>
            <a:r>
              <a:rPr sz="2600" dirty="0">
                <a:solidFill>
                  <a:srgbClr val="000099"/>
                </a:solidFill>
                <a:latin typeface="Arial"/>
                <a:cs typeface="Arial"/>
              </a:rPr>
              <a:t>Pilani</a:t>
            </a:r>
            <a:endParaRPr sz="2600">
              <a:latin typeface="Arial"/>
              <a:cs typeface="Arial"/>
            </a:endParaRPr>
          </a:p>
          <a:p>
            <a:pPr marL="13970">
              <a:lnSpc>
                <a:spcPts val="1610"/>
              </a:lnSpc>
            </a:pPr>
            <a:r>
              <a:rPr sz="1400" dirty="0">
                <a:solidFill>
                  <a:srgbClr val="000099"/>
                </a:solidFill>
                <a:latin typeface="Arial"/>
                <a:cs typeface="Arial"/>
              </a:rPr>
              <a:t>Pilani</a:t>
            </a:r>
            <a:r>
              <a:rPr sz="1400" spc="-20" dirty="0">
                <a:solidFill>
                  <a:srgbClr val="000099"/>
                </a:solidFill>
                <a:latin typeface="Arial"/>
                <a:cs typeface="Arial"/>
              </a:rPr>
              <a:t> </a:t>
            </a:r>
            <a:r>
              <a:rPr sz="1400" dirty="0">
                <a:solidFill>
                  <a:srgbClr val="000099"/>
                </a:solidFill>
                <a:latin typeface="Arial"/>
                <a:cs typeface="Arial"/>
              </a:rPr>
              <a:t>Campus</a:t>
            </a:r>
            <a:endParaRPr sz="1400">
              <a:latin typeface="Arial"/>
              <a:cs typeface="Arial"/>
            </a:endParaRPr>
          </a:p>
        </p:txBody>
      </p:sp>
      <p:sp>
        <p:nvSpPr>
          <p:cNvPr id="10" name="object 10"/>
          <p:cNvSpPr/>
          <p:nvPr/>
        </p:nvSpPr>
        <p:spPr>
          <a:xfrm>
            <a:off x="192023" y="1274063"/>
            <a:ext cx="9198864" cy="5041391"/>
          </a:xfrm>
          <a:prstGeom prst="rect">
            <a:avLst/>
          </a:prstGeom>
          <a:blipFill>
            <a:blip r:embed="rId2" cstate="print"/>
            <a:stretch>
              <a:fillRect/>
            </a:stretch>
          </a:blipFill>
        </p:spPr>
        <p:txBody>
          <a:bodyPr wrap="square" lIns="0" tIns="0" rIns="0" bIns="0" rtlCol="0"/>
          <a:lstStyle/>
          <a:p>
            <a:endParaRPr/>
          </a:p>
        </p:txBody>
      </p:sp>
      <p:sp>
        <p:nvSpPr>
          <p:cNvPr id="11" name="object 11"/>
          <p:cNvSpPr txBox="1">
            <a:spLocks noGrp="1"/>
          </p:cNvSpPr>
          <p:nvPr>
            <p:ph type="title"/>
          </p:nvPr>
        </p:nvSpPr>
        <p:spPr>
          <a:xfrm>
            <a:off x="1602994" y="232917"/>
            <a:ext cx="4262120" cy="756920"/>
          </a:xfrm>
          <a:prstGeom prst="rect">
            <a:avLst/>
          </a:prstGeom>
        </p:spPr>
        <p:txBody>
          <a:bodyPr vert="horz" wrap="square" lIns="0" tIns="12700" rIns="0" bIns="0" rtlCol="0">
            <a:spAutoFit/>
          </a:bodyPr>
          <a:lstStyle/>
          <a:p>
            <a:pPr marL="12700" marR="5080">
              <a:lnSpc>
                <a:spcPct val="100000"/>
              </a:lnSpc>
              <a:spcBef>
                <a:spcPts val="100"/>
              </a:spcBef>
            </a:pPr>
            <a:r>
              <a:rPr sz="2400" spc="-5" dirty="0"/>
              <a:t>Robots help nurses in hospitals  deliver </a:t>
            </a:r>
            <a:r>
              <a:rPr sz="2400" spc="-10" dirty="0"/>
              <a:t>stuff </a:t>
            </a:r>
            <a:r>
              <a:rPr sz="2400" dirty="0"/>
              <a:t>to </a:t>
            </a:r>
            <a:r>
              <a:rPr sz="2400" spc="-10" dirty="0"/>
              <a:t>different</a:t>
            </a:r>
            <a:r>
              <a:rPr sz="2400" spc="-20" dirty="0"/>
              <a:t> </a:t>
            </a:r>
            <a:r>
              <a:rPr sz="2400" dirty="0"/>
              <a:t>rooms</a:t>
            </a:r>
            <a:endParaRPr sz="2400"/>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8/29/2020 7:42</a:t>
            </a:r>
            <a:r>
              <a:rPr spc="-65" dirty="0"/>
              <a:t> </a:t>
            </a:r>
            <a:r>
              <a:rPr dirty="0"/>
              <a:t>PM</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46</a:t>
            </a:fld>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73723" y="6484620"/>
            <a:ext cx="3106420" cy="0"/>
          </a:xfrm>
          <a:custGeom>
            <a:avLst/>
            <a:gdLst/>
            <a:ahLst/>
            <a:cxnLst/>
            <a:rect l="l" t="t" r="r" b="b"/>
            <a:pathLst>
              <a:path w="3106420">
                <a:moveTo>
                  <a:pt x="0" y="0"/>
                </a:moveTo>
                <a:lnTo>
                  <a:pt x="3105912" y="0"/>
                </a:lnTo>
              </a:path>
            </a:pathLst>
          </a:custGeom>
          <a:ln w="48768">
            <a:solidFill>
              <a:srgbClr val="8EB4E2"/>
            </a:solidFill>
          </a:ln>
        </p:spPr>
        <p:txBody>
          <a:bodyPr wrap="square" lIns="0" tIns="0" rIns="0" bIns="0" rtlCol="0"/>
          <a:lstStyle/>
          <a:p>
            <a:endParaRPr/>
          </a:p>
        </p:txBody>
      </p:sp>
      <p:sp>
        <p:nvSpPr>
          <p:cNvPr id="3" name="object 3"/>
          <p:cNvSpPr/>
          <p:nvPr/>
        </p:nvSpPr>
        <p:spPr>
          <a:xfrm>
            <a:off x="9209531" y="6483096"/>
            <a:ext cx="2982595" cy="0"/>
          </a:xfrm>
          <a:custGeom>
            <a:avLst/>
            <a:gdLst/>
            <a:ahLst/>
            <a:cxnLst/>
            <a:rect l="l" t="t" r="r" b="b"/>
            <a:pathLst>
              <a:path w="2982595">
                <a:moveTo>
                  <a:pt x="0" y="0"/>
                </a:moveTo>
                <a:lnTo>
                  <a:pt x="2982468" y="0"/>
                </a:lnTo>
              </a:path>
            </a:pathLst>
          </a:custGeom>
          <a:ln w="45720">
            <a:solidFill>
              <a:srgbClr val="FF0000"/>
            </a:solidFill>
          </a:ln>
        </p:spPr>
        <p:txBody>
          <a:bodyPr wrap="square" lIns="0" tIns="0" rIns="0" bIns="0" rtlCol="0"/>
          <a:lstStyle/>
          <a:p>
            <a:endParaRPr/>
          </a:p>
        </p:txBody>
      </p:sp>
      <p:sp>
        <p:nvSpPr>
          <p:cNvPr id="4" name="object 4"/>
          <p:cNvSpPr/>
          <p:nvPr/>
        </p:nvSpPr>
        <p:spPr>
          <a:xfrm>
            <a:off x="2779776" y="6484620"/>
            <a:ext cx="3439795" cy="0"/>
          </a:xfrm>
          <a:custGeom>
            <a:avLst/>
            <a:gdLst/>
            <a:ahLst/>
            <a:cxnLst/>
            <a:rect l="l" t="t" r="r" b="b"/>
            <a:pathLst>
              <a:path w="3439795">
                <a:moveTo>
                  <a:pt x="0" y="0"/>
                </a:moveTo>
                <a:lnTo>
                  <a:pt x="3439667" y="0"/>
                </a:lnTo>
              </a:path>
            </a:pathLst>
          </a:custGeom>
          <a:ln w="48768">
            <a:solidFill>
              <a:srgbClr val="FFCE00"/>
            </a:solidFill>
          </a:ln>
        </p:spPr>
        <p:txBody>
          <a:bodyPr wrap="square" lIns="0" tIns="0" rIns="0" bIns="0" rtlCol="0"/>
          <a:lstStyle/>
          <a:p>
            <a:endParaRPr/>
          </a:p>
        </p:txBody>
      </p:sp>
      <p:sp>
        <p:nvSpPr>
          <p:cNvPr id="5" name="object 5"/>
          <p:cNvSpPr/>
          <p:nvPr/>
        </p:nvSpPr>
        <p:spPr>
          <a:xfrm>
            <a:off x="0" y="0"/>
            <a:ext cx="9400540" cy="1126490"/>
          </a:xfrm>
          <a:custGeom>
            <a:avLst/>
            <a:gdLst/>
            <a:ahLst/>
            <a:cxnLst/>
            <a:rect l="l" t="t" r="r" b="b"/>
            <a:pathLst>
              <a:path w="9400540" h="1126490">
                <a:moveTo>
                  <a:pt x="0" y="1126236"/>
                </a:moveTo>
                <a:lnTo>
                  <a:pt x="9400032" y="1126236"/>
                </a:lnTo>
                <a:lnTo>
                  <a:pt x="9400032" y="0"/>
                </a:lnTo>
                <a:lnTo>
                  <a:pt x="0" y="0"/>
                </a:lnTo>
                <a:lnTo>
                  <a:pt x="0" y="1126236"/>
                </a:lnTo>
                <a:close/>
              </a:path>
            </a:pathLst>
          </a:custGeom>
          <a:solidFill>
            <a:srgbClr val="FFFF00"/>
          </a:solidFill>
        </p:spPr>
        <p:txBody>
          <a:bodyPr wrap="square" lIns="0" tIns="0" rIns="0" bIns="0" rtlCol="0"/>
          <a:lstStyle/>
          <a:p>
            <a:endParaRPr/>
          </a:p>
        </p:txBody>
      </p:sp>
      <p:sp>
        <p:nvSpPr>
          <p:cNvPr id="6" name="object 6"/>
          <p:cNvSpPr/>
          <p:nvPr/>
        </p:nvSpPr>
        <p:spPr>
          <a:xfrm>
            <a:off x="3381755" y="1149858"/>
            <a:ext cx="3106420" cy="0"/>
          </a:xfrm>
          <a:custGeom>
            <a:avLst/>
            <a:gdLst/>
            <a:ahLst/>
            <a:cxnLst/>
            <a:rect l="l" t="t" r="r" b="b"/>
            <a:pathLst>
              <a:path w="3106420">
                <a:moveTo>
                  <a:pt x="0" y="0"/>
                </a:moveTo>
                <a:lnTo>
                  <a:pt x="3105912" y="0"/>
                </a:lnTo>
              </a:path>
            </a:pathLst>
          </a:custGeom>
          <a:ln w="47244">
            <a:solidFill>
              <a:srgbClr val="8EB4E2"/>
            </a:solidFill>
          </a:ln>
        </p:spPr>
        <p:txBody>
          <a:bodyPr wrap="square" lIns="0" tIns="0" rIns="0" bIns="0" rtlCol="0"/>
          <a:lstStyle/>
          <a:p>
            <a:endParaRPr/>
          </a:p>
        </p:txBody>
      </p:sp>
      <p:sp>
        <p:nvSpPr>
          <p:cNvPr id="7" name="object 7"/>
          <p:cNvSpPr/>
          <p:nvPr/>
        </p:nvSpPr>
        <p:spPr>
          <a:xfrm>
            <a:off x="6420611" y="1148333"/>
            <a:ext cx="2979420" cy="0"/>
          </a:xfrm>
          <a:custGeom>
            <a:avLst/>
            <a:gdLst/>
            <a:ahLst/>
            <a:cxnLst/>
            <a:rect l="l" t="t" r="r" b="b"/>
            <a:pathLst>
              <a:path w="2979420">
                <a:moveTo>
                  <a:pt x="0" y="0"/>
                </a:moveTo>
                <a:lnTo>
                  <a:pt x="2979419" y="0"/>
                </a:lnTo>
              </a:path>
            </a:pathLst>
          </a:custGeom>
          <a:ln w="44196">
            <a:solidFill>
              <a:srgbClr val="FF0000"/>
            </a:solidFill>
          </a:ln>
        </p:spPr>
        <p:txBody>
          <a:bodyPr wrap="square" lIns="0" tIns="0" rIns="0" bIns="0" rtlCol="0"/>
          <a:lstStyle/>
          <a:p>
            <a:endParaRPr/>
          </a:p>
        </p:txBody>
      </p:sp>
      <p:sp>
        <p:nvSpPr>
          <p:cNvPr id="8" name="object 8"/>
          <p:cNvSpPr/>
          <p:nvPr/>
        </p:nvSpPr>
        <p:spPr>
          <a:xfrm>
            <a:off x="0" y="1149858"/>
            <a:ext cx="3429000" cy="0"/>
          </a:xfrm>
          <a:custGeom>
            <a:avLst/>
            <a:gdLst/>
            <a:ahLst/>
            <a:cxnLst/>
            <a:rect l="l" t="t" r="r" b="b"/>
            <a:pathLst>
              <a:path w="3429000">
                <a:moveTo>
                  <a:pt x="0" y="0"/>
                </a:moveTo>
                <a:lnTo>
                  <a:pt x="3429000" y="0"/>
                </a:lnTo>
              </a:path>
            </a:pathLst>
          </a:custGeom>
          <a:ln w="47244">
            <a:solidFill>
              <a:srgbClr val="FFCE00"/>
            </a:solidFill>
          </a:ln>
        </p:spPr>
        <p:txBody>
          <a:bodyPr wrap="square" lIns="0" tIns="0" rIns="0" bIns="0" rtlCol="0"/>
          <a:lstStyle/>
          <a:p>
            <a:endParaRPr/>
          </a:p>
        </p:txBody>
      </p:sp>
      <p:sp>
        <p:nvSpPr>
          <p:cNvPr id="9" name="object 9"/>
          <p:cNvSpPr txBox="1"/>
          <p:nvPr/>
        </p:nvSpPr>
        <p:spPr>
          <a:xfrm>
            <a:off x="9774428" y="595630"/>
            <a:ext cx="1678305" cy="617855"/>
          </a:xfrm>
          <a:prstGeom prst="rect">
            <a:avLst/>
          </a:prstGeom>
        </p:spPr>
        <p:txBody>
          <a:bodyPr vert="horz" wrap="square" lIns="0" tIns="13335" rIns="0" bIns="0" rtlCol="0">
            <a:spAutoFit/>
          </a:bodyPr>
          <a:lstStyle/>
          <a:p>
            <a:pPr marL="12700">
              <a:lnSpc>
                <a:spcPts val="3050"/>
              </a:lnSpc>
              <a:spcBef>
                <a:spcPts val="105"/>
              </a:spcBef>
            </a:pPr>
            <a:r>
              <a:rPr sz="2600" b="1" dirty="0">
                <a:solidFill>
                  <a:srgbClr val="000099"/>
                </a:solidFill>
                <a:latin typeface="Arial"/>
                <a:cs typeface="Arial"/>
              </a:rPr>
              <a:t>BITS</a:t>
            </a:r>
            <a:r>
              <a:rPr sz="2600" b="1" spc="-85" dirty="0">
                <a:solidFill>
                  <a:srgbClr val="000099"/>
                </a:solidFill>
                <a:latin typeface="Arial"/>
                <a:cs typeface="Arial"/>
              </a:rPr>
              <a:t> </a:t>
            </a:r>
            <a:r>
              <a:rPr sz="2600" dirty="0">
                <a:solidFill>
                  <a:srgbClr val="000099"/>
                </a:solidFill>
                <a:latin typeface="Arial"/>
                <a:cs typeface="Arial"/>
              </a:rPr>
              <a:t>Pilani</a:t>
            </a:r>
            <a:endParaRPr sz="2600">
              <a:latin typeface="Arial"/>
              <a:cs typeface="Arial"/>
            </a:endParaRPr>
          </a:p>
          <a:p>
            <a:pPr marL="13970">
              <a:lnSpc>
                <a:spcPts val="1610"/>
              </a:lnSpc>
            </a:pPr>
            <a:r>
              <a:rPr sz="1400" dirty="0">
                <a:solidFill>
                  <a:srgbClr val="000099"/>
                </a:solidFill>
                <a:latin typeface="Arial"/>
                <a:cs typeface="Arial"/>
              </a:rPr>
              <a:t>Pilani</a:t>
            </a:r>
            <a:r>
              <a:rPr sz="1400" spc="-20" dirty="0">
                <a:solidFill>
                  <a:srgbClr val="000099"/>
                </a:solidFill>
                <a:latin typeface="Arial"/>
                <a:cs typeface="Arial"/>
              </a:rPr>
              <a:t> </a:t>
            </a:r>
            <a:r>
              <a:rPr sz="1400" dirty="0">
                <a:solidFill>
                  <a:srgbClr val="000099"/>
                </a:solidFill>
                <a:latin typeface="Arial"/>
                <a:cs typeface="Arial"/>
              </a:rPr>
              <a:t>Campus</a:t>
            </a:r>
            <a:endParaRPr sz="1400">
              <a:latin typeface="Arial"/>
              <a:cs typeface="Arial"/>
            </a:endParaRPr>
          </a:p>
        </p:txBody>
      </p:sp>
      <p:sp>
        <p:nvSpPr>
          <p:cNvPr id="10" name="object 10"/>
          <p:cNvSpPr/>
          <p:nvPr/>
        </p:nvSpPr>
        <p:spPr>
          <a:xfrm>
            <a:off x="192023" y="1341119"/>
            <a:ext cx="9144000" cy="4968240"/>
          </a:xfrm>
          <a:prstGeom prst="rect">
            <a:avLst/>
          </a:prstGeom>
          <a:blipFill>
            <a:blip r:embed="rId2" cstate="print"/>
            <a:stretch>
              <a:fillRect/>
            </a:stretch>
          </a:blipFill>
        </p:spPr>
        <p:txBody>
          <a:bodyPr wrap="square" lIns="0" tIns="0" rIns="0" bIns="0" rtlCol="0"/>
          <a:lstStyle/>
          <a:p>
            <a:endParaRPr/>
          </a:p>
        </p:txBody>
      </p:sp>
      <p:sp>
        <p:nvSpPr>
          <p:cNvPr id="11" name="object 11"/>
          <p:cNvSpPr txBox="1">
            <a:spLocks noGrp="1"/>
          </p:cNvSpPr>
          <p:nvPr>
            <p:ph type="title"/>
          </p:nvPr>
        </p:nvSpPr>
        <p:spPr>
          <a:xfrm>
            <a:off x="3272409" y="428371"/>
            <a:ext cx="4158615" cy="391160"/>
          </a:xfrm>
          <a:prstGeom prst="rect">
            <a:avLst/>
          </a:prstGeom>
        </p:spPr>
        <p:txBody>
          <a:bodyPr vert="horz" wrap="square" lIns="0" tIns="12700" rIns="0" bIns="0" rtlCol="0">
            <a:spAutoFit/>
          </a:bodyPr>
          <a:lstStyle/>
          <a:p>
            <a:pPr marL="12700">
              <a:lnSpc>
                <a:spcPct val="100000"/>
              </a:lnSpc>
              <a:spcBef>
                <a:spcPts val="100"/>
              </a:spcBef>
            </a:pPr>
            <a:r>
              <a:rPr sz="2400" spc="-5" dirty="0"/>
              <a:t>Drones </a:t>
            </a:r>
            <a:r>
              <a:rPr sz="2400" dirty="0"/>
              <a:t>that </a:t>
            </a:r>
            <a:r>
              <a:rPr sz="2400" spc="-5" dirty="0"/>
              <a:t>record cool</a:t>
            </a:r>
            <a:r>
              <a:rPr sz="2400" spc="5" dirty="0"/>
              <a:t> </a:t>
            </a:r>
            <a:r>
              <a:rPr sz="2400" spc="-5" dirty="0"/>
              <a:t>videos</a:t>
            </a:r>
            <a:endParaRPr sz="2400"/>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8/29/2020 7:42</a:t>
            </a:r>
            <a:r>
              <a:rPr spc="-65" dirty="0"/>
              <a:t> </a:t>
            </a:r>
            <a:r>
              <a:rPr dirty="0"/>
              <a:t>PM</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47</a:t>
            </a:fld>
            <a:endParaRP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73723" y="6484620"/>
            <a:ext cx="3106420" cy="0"/>
          </a:xfrm>
          <a:custGeom>
            <a:avLst/>
            <a:gdLst/>
            <a:ahLst/>
            <a:cxnLst/>
            <a:rect l="l" t="t" r="r" b="b"/>
            <a:pathLst>
              <a:path w="3106420">
                <a:moveTo>
                  <a:pt x="0" y="0"/>
                </a:moveTo>
                <a:lnTo>
                  <a:pt x="3105912" y="0"/>
                </a:lnTo>
              </a:path>
            </a:pathLst>
          </a:custGeom>
          <a:ln w="48768">
            <a:solidFill>
              <a:srgbClr val="8EB4E2"/>
            </a:solidFill>
          </a:ln>
        </p:spPr>
        <p:txBody>
          <a:bodyPr wrap="square" lIns="0" tIns="0" rIns="0" bIns="0" rtlCol="0"/>
          <a:lstStyle/>
          <a:p>
            <a:endParaRPr/>
          </a:p>
        </p:txBody>
      </p:sp>
      <p:sp>
        <p:nvSpPr>
          <p:cNvPr id="3" name="object 3"/>
          <p:cNvSpPr/>
          <p:nvPr/>
        </p:nvSpPr>
        <p:spPr>
          <a:xfrm>
            <a:off x="9209531" y="6483096"/>
            <a:ext cx="2982595" cy="0"/>
          </a:xfrm>
          <a:custGeom>
            <a:avLst/>
            <a:gdLst/>
            <a:ahLst/>
            <a:cxnLst/>
            <a:rect l="l" t="t" r="r" b="b"/>
            <a:pathLst>
              <a:path w="2982595">
                <a:moveTo>
                  <a:pt x="0" y="0"/>
                </a:moveTo>
                <a:lnTo>
                  <a:pt x="2982468" y="0"/>
                </a:lnTo>
              </a:path>
            </a:pathLst>
          </a:custGeom>
          <a:ln w="45720">
            <a:solidFill>
              <a:srgbClr val="FF0000"/>
            </a:solidFill>
          </a:ln>
        </p:spPr>
        <p:txBody>
          <a:bodyPr wrap="square" lIns="0" tIns="0" rIns="0" bIns="0" rtlCol="0"/>
          <a:lstStyle/>
          <a:p>
            <a:endParaRPr/>
          </a:p>
        </p:txBody>
      </p:sp>
      <p:sp>
        <p:nvSpPr>
          <p:cNvPr id="4" name="object 4"/>
          <p:cNvSpPr/>
          <p:nvPr/>
        </p:nvSpPr>
        <p:spPr>
          <a:xfrm>
            <a:off x="2779776" y="6484620"/>
            <a:ext cx="3439795" cy="0"/>
          </a:xfrm>
          <a:custGeom>
            <a:avLst/>
            <a:gdLst/>
            <a:ahLst/>
            <a:cxnLst/>
            <a:rect l="l" t="t" r="r" b="b"/>
            <a:pathLst>
              <a:path w="3439795">
                <a:moveTo>
                  <a:pt x="0" y="0"/>
                </a:moveTo>
                <a:lnTo>
                  <a:pt x="3439667" y="0"/>
                </a:lnTo>
              </a:path>
            </a:pathLst>
          </a:custGeom>
          <a:ln w="48768">
            <a:solidFill>
              <a:srgbClr val="FFCE00"/>
            </a:solidFill>
          </a:ln>
        </p:spPr>
        <p:txBody>
          <a:bodyPr wrap="square" lIns="0" tIns="0" rIns="0" bIns="0" rtlCol="0"/>
          <a:lstStyle/>
          <a:p>
            <a:endParaRPr/>
          </a:p>
        </p:txBody>
      </p:sp>
      <p:sp>
        <p:nvSpPr>
          <p:cNvPr id="5" name="object 5"/>
          <p:cNvSpPr/>
          <p:nvPr/>
        </p:nvSpPr>
        <p:spPr>
          <a:xfrm>
            <a:off x="0" y="0"/>
            <a:ext cx="9400540" cy="1126490"/>
          </a:xfrm>
          <a:custGeom>
            <a:avLst/>
            <a:gdLst/>
            <a:ahLst/>
            <a:cxnLst/>
            <a:rect l="l" t="t" r="r" b="b"/>
            <a:pathLst>
              <a:path w="9400540" h="1126490">
                <a:moveTo>
                  <a:pt x="0" y="1126236"/>
                </a:moveTo>
                <a:lnTo>
                  <a:pt x="9400032" y="1126236"/>
                </a:lnTo>
                <a:lnTo>
                  <a:pt x="9400032" y="0"/>
                </a:lnTo>
                <a:lnTo>
                  <a:pt x="0" y="0"/>
                </a:lnTo>
                <a:lnTo>
                  <a:pt x="0" y="1126236"/>
                </a:lnTo>
                <a:close/>
              </a:path>
            </a:pathLst>
          </a:custGeom>
          <a:solidFill>
            <a:srgbClr val="FFFF00"/>
          </a:solidFill>
        </p:spPr>
        <p:txBody>
          <a:bodyPr wrap="square" lIns="0" tIns="0" rIns="0" bIns="0" rtlCol="0"/>
          <a:lstStyle/>
          <a:p>
            <a:endParaRPr/>
          </a:p>
        </p:txBody>
      </p:sp>
      <p:sp>
        <p:nvSpPr>
          <p:cNvPr id="6" name="object 6"/>
          <p:cNvSpPr/>
          <p:nvPr/>
        </p:nvSpPr>
        <p:spPr>
          <a:xfrm>
            <a:off x="3381755" y="1149858"/>
            <a:ext cx="3106420" cy="0"/>
          </a:xfrm>
          <a:custGeom>
            <a:avLst/>
            <a:gdLst/>
            <a:ahLst/>
            <a:cxnLst/>
            <a:rect l="l" t="t" r="r" b="b"/>
            <a:pathLst>
              <a:path w="3106420">
                <a:moveTo>
                  <a:pt x="0" y="0"/>
                </a:moveTo>
                <a:lnTo>
                  <a:pt x="3105912" y="0"/>
                </a:lnTo>
              </a:path>
            </a:pathLst>
          </a:custGeom>
          <a:ln w="47244">
            <a:solidFill>
              <a:srgbClr val="8EB4E2"/>
            </a:solidFill>
          </a:ln>
        </p:spPr>
        <p:txBody>
          <a:bodyPr wrap="square" lIns="0" tIns="0" rIns="0" bIns="0" rtlCol="0"/>
          <a:lstStyle/>
          <a:p>
            <a:endParaRPr/>
          </a:p>
        </p:txBody>
      </p:sp>
      <p:sp>
        <p:nvSpPr>
          <p:cNvPr id="7" name="object 7"/>
          <p:cNvSpPr/>
          <p:nvPr/>
        </p:nvSpPr>
        <p:spPr>
          <a:xfrm>
            <a:off x="6420611" y="1148333"/>
            <a:ext cx="2979420" cy="0"/>
          </a:xfrm>
          <a:custGeom>
            <a:avLst/>
            <a:gdLst/>
            <a:ahLst/>
            <a:cxnLst/>
            <a:rect l="l" t="t" r="r" b="b"/>
            <a:pathLst>
              <a:path w="2979420">
                <a:moveTo>
                  <a:pt x="0" y="0"/>
                </a:moveTo>
                <a:lnTo>
                  <a:pt x="2979419" y="0"/>
                </a:lnTo>
              </a:path>
            </a:pathLst>
          </a:custGeom>
          <a:ln w="44196">
            <a:solidFill>
              <a:srgbClr val="FF0000"/>
            </a:solidFill>
          </a:ln>
        </p:spPr>
        <p:txBody>
          <a:bodyPr wrap="square" lIns="0" tIns="0" rIns="0" bIns="0" rtlCol="0"/>
          <a:lstStyle/>
          <a:p>
            <a:endParaRPr/>
          </a:p>
        </p:txBody>
      </p:sp>
      <p:sp>
        <p:nvSpPr>
          <p:cNvPr id="8" name="object 8"/>
          <p:cNvSpPr/>
          <p:nvPr/>
        </p:nvSpPr>
        <p:spPr>
          <a:xfrm>
            <a:off x="0" y="1149858"/>
            <a:ext cx="3429000" cy="0"/>
          </a:xfrm>
          <a:custGeom>
            <a:avLst/>
            <a:gdLst/>
            <a:ahLst/>
            <a:cxnLst/>
            <a:rect l="l" t="t" r="r" b="b"/>
            <a:pathLst>
              <a:path w="3429000">
                <a:moveTo>
                  <a:pt x="0" y="0"/>
                </a:moveTo>
                <a:lnTo>
                  <a:pt x="3429000" y="0"/>
                </a:lnTo>
              </a:path>
            </a:pathLst>
          </a:custGeom>
          <a:ln w="47244">
            <a:solidFill>
              <a:srgbClr val="FFCE00"/>
            </a:solidFill>
          </a:ln>
        </p:spPr>
        <p:txBody>
          <a:bodyPr wrap="square" lIns="0" tIns="0" rIns="0" bIns="0" rtlCol="0"/>
          <a:lstStyle/>
          <a:p>
            <a:endParaRPr/>
          </a:p>
        </p:txBody>
      </p:sp>
      <p:sp>
        <p:nvSpPr>
          <p:cNvPr id="9" name="object 9"/>
          <p:cNvSpPr txBox="1"/>
          <p:nvPr/>
        </p:nvSpPr>
        <p:spPr>
          <a:xfrm>
            <a:off x="9774428" y="595630"/>
            <a:ext cx="1678305" cy="617855"/>
          </a:xfrm>
          <a:prstGeom prst="rect">
            <a:avLst/>
          </a:prstGeom>
        </p:spPr>
        <p:txBody>
          <a:bodyPr vert="horz" wrap="square" lIns="0" tIns="13335" rIns="0" bIns="0" rtlCol="0">
            <a:spAutoFit/>
          </a:bodyPr>
          <a:lstStyle/>
          <a:p>
            <a:pPr marL="12700">
              <a:lnSpc>
                <a:spcPts val="3050"/>
              </a:lnSpc>
              <a:spcBef>
                <a:spcPts val="105"/>
              </a:spcBef>
            </a:pPr>
            <a:r>
              <a:rPr sz="2600" b="1" dirty="0">
                <a:solidFill>
                  <a:srgbClr val="000099"/>
                </a:solidFill>
                <a:latin typeface="Arial"/>
                <a:cs typeface="Arial"/>
              </a:rPr>
              <a:t>BITS</a:t>
            </a:r>
            <a:r>
              <a:rPr sz="2600" b="1" spc="-85" dirty="0">
                <a:solidFill>
                  <a:srgbClr val="000099"/>
                </a:solidFill>
                <a:latin typeface="Arial"/>
                <a:cs typeface="Arial"/>
              </a:rPr>
              <a:t> </a:t>
            </a:r>
            <a:r>
              <a:rPr sz="2600" dirty="0">
                <a:solidFill>
                  <a:srgbClr val="000099"/>
                </a:solidFill>
                <a:latin typeface="Arial"/>
                <a:cs typeface="Arial"/>
              </a:rPr>
              <a:t>Pilani</a:t>
            </a:r>
            <a:endParaRPr sz="2600">
              <a:latin typeface="Arial"/>
              <a:cs typeface="Arial"/>
            </a:endParaRPr>
          </a:p>
          <a:p>
            <a:pPr marL="13970">
              <a:lnSpc>
                <a:spcPts val="1610"/>
              </a:lnSpc>
            </a:pPr>
            <a:r>
              <a:rPr sz="1400" dirty="0">
                <a:solidFill>
                  <a:srgbClr val="000099"/>
                </a:solidFill>
                <a:latin typeface="Arial"/>
                <a:cs typeface="Arial"/>
              </a:rPr>
              <a:t>Pilani</a:t>
            </a:r>
            <a:r>
              <a:rPr sz="1400" spc="-20" dirty="0">
                <a:solidFill>
                  <a:srgbClr val="000099"/>
                </a:solidFill>
                <a:latin typeface="Arial"/>
                <a:cs typeface="Arial"/>
              </a:rPr>
              <a:t> </a:t>
            </a:r>
            <a:r>
              <a:rPr sz="1400" dirty="0">
                <a:solidFill>
                  <a:srgbClr val="000099"/>
                </a:solidFill>
                <a:latin typeface="Arial"/>
                <a:cs typeface="Arial"/>
              </a:rPr>
              <a:t>Campus</a:t>
            </a:r>
            <a:endParaRPr sz="1400">
              <a:latin typeface="Arial"/>
              <a:cs typeface="Arial"/>
            </a:endParaRPr>
          </a:p>
        </p:txBody>
      </p:sp>
      <p:sp>
        <p:nvSpPr>
          <p:cNvPr id="10" name="object 10"/>
          <p:cNvSpPr txBox="1">
            <a:spLocks noGrp="1"/>
          </p:cNvSpPr>
          <p:nvPr>
            <p:ph type="title"/>
          </p:nvPr>
        </p:nvSpPr>
        <p:spPr>
          <a:xfrm>
            <a:off x="2574798" y="428624"/>
            <a:ext cx="4547870" cy="452120"/>
          </a:xfrm>
          <a:prstGeom prst="rect">
            <a:avLst/>
          </a:prstGeom>
        </p:spPr>
        <p:txBody>
          <a:bodyPr vert="horz" wrap="square" lIns="0" tIns="12065" rIns="0" bIns="0" rtlCol="0">
            <a:spAutoFit/>
          </a:bodyPr>
          <a:lstStyle/>
          <a:p>
            <a:pPr marL="12700">
              <a:lnSpc>
                <a:spcPct val="100000"/>
              </a:lnSpc>
              <a:spcBef>
                <a:spcPts val="95"/>
              </a:spcBef>
            </a:pPr>
            <a:r>
              <a:rPr sz="2800" spc="-5" dirty="0"/>
              <a:t>A Robot Learning on </a:t>
            </a:r>
            <a:r>
              <a:rPr sz="2800" spc="-15" dirty="0"/>
              <a:t>it’s</a:t>
            </a:r>
            <a:r>
              <a:rPr sz="2800" spc="-180" dirty="0"/>
              <a:t> </a:t>
            </a:r>
            <a:r>
              <a:rPr sz="2800" spc="-10" dirty="0"/>
              <a:t>own</a:t>
            </a:r>
            <a:endParaRPr sz="2800"/>
          </a:p>
        </p:txBody>
      </p:sp>
      <p:sp>
        <p:nvSpPr>
          <p:cNvPr id="11" name="object 11"/>
          <p:cNvSpPr/>
          <p:nvPr/>
        </p:nvSpPr>
        <p:spPr>
          <a:xfrm>
            <a:off x="192023" y="1269491"/>
            <a:ext cx="9072372" cy="5102352"/>
          </a:xfrm>
          <a:prstGeom prst="rect">
            <a:avLst/>
          </a:prstGeom>
          <a:blipFill>
            <a:blip r:embed="rId2" cstate="print"/>
            <a:stretch>
              <a:fillRect/>
            </a:stretch>
          </a:blipFill>
        </p:spPr>
        <p:txBody>
          <a:bodyPr wrap="square" lIns="0" tIns="0" rIns="0" bIns="0" rtlCol="0"/>
          <a:lstStyle/>
          <a:p>
            <a:endParaRPr/>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8/29/2020 7:42</a:t>
            </a:r>
            <a:r>
              <a:rPr spc="-65" dirty="0"/>
              <a:t> </a:t>
            </a:r>
            <a:r>
              <a:rPr dirty="0"/>
              <a:t>PM</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48</a:t>
            </a:fld>
            <a:endParaRPr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73723" y="6484620"/>
            <a:ext cx="3106420" cy="0"/>
          </a:xfrm>
          <a:custGeom>
            <a:avLst/>
            <a:gdLst/>
            <a:ahLst/>
            <a:cxnLst/>
            <a:rect l="l" t="t" r="r" b="b"/>
            <a:pathLst>
              <a:path w="3106420">
                <a:moveTo>
                  <a:pt x="0" y="0"/>
                </a:moveTo>
                <a:lnTo>
                  <a:pt x="3105912" y="0"/>
                </a:lnTo>
              </a:path>
            </a:pathLst>
          </a:custGeom>
          <a:ln w="48768">
            <a:solidFill>
              <a:srgbClr val="8EB4E2"/>
            </a:solidFill>
          </a:ln>
        </p:spPr>
        <p:txBody>
          <a:bodyPr wrap="square" lIns="0" tIns="0" rIns="0" bIns="0" rtlCol="0"/>
          <a:lstStyle/>
          <a:p>
            <a:endParaRPr/>
          </a:p>
        </p:txBody>
      </p:sp>
      <p:sp>
        <p:nvSpPr>
          <p:cNvPr id="3" name="object 3"/>
          <p:cNvSpPr/>
          <p:nvPr/>
        </p:nvSpPr>
        <p:spPr>
          <a:xfrm>
            <a:off x="9209531" y="6483096"/>
            <a:ext cx="2982595" cy="0"/>
          </a:xfrm>
          <a:custGeom>
            <a:avLst/>
            <a:gdLst/>
            <a:ahLst/>
            <a:cxnLst/>
            <a:rect l="l" t="t" r="r" b="b"/>
            <a:pathLst>
              <a:path w="2982595">
                <a:moveTo>
                  <a:pt x="0" y="0"/>
                </a:moveTo>
                <a:lnTo>
                  <a:pt x="2982468" y="0"/>
                </a:lnTo>
              </a:path>
            </a:pathLst>
          </a:custGeom>
          <a:ln w="45720">
            <a:solidFill>
              <a:srgbClr val="FF0000"/>
            </a:solidFill>
          </a:ln>
        </p:spPr>
        <p:txBody>
          <a:bodyPr wrap="square" lIns="0" tIns="0" rIns="0" bIns="0" rtlCol="0"/>
          <a:lstStyle/>
          <a:p>
            <a:endParaRPr/>
          </a:p>
        </p:txBody>
      </p:sp>
      <p:sp>
        <p:nvSpPr>
          <p:cNvPr id="4" name="object 4"/>
          <p:cNvSpPr/>
          <p:nvPr/>
        </p:nvSpPr>
        <p:spPr>
          <a:xfrm>
            <a:off x="2779776" y="6484620"/>
            <a:ext cx="3439795" cy="0"/>
          </a:xfrm>
          <a:custGeom>
            <a:avLst/>
            <a:gdLst/>
            <a:ahLst/>
            <a:cxnLst/>
            <a:rect l="l" t="t" r="r" b="b"/>
            <a:pathLst>
              <a:path w="3439795">
                <a:moveTo>
                  <a:pt x="0" y="0"/>
                </a:moveTo>
                <a:lnTo>
                  <a:pt x="3439667" y="0"/>
                </a:lnTo>
              </a:path>
            </a:pathLst>
          </a:custGeom>
          <a:ln w="48768">
            <a:solidFill>
              <a:srgbClr val="FFCE00"/>
            </a:solidFill>
          </a:ln>
        </p:spPr>
        <p:txBody>
          <a:bodyPr wrap="square" lIns="0" tIns="0" rIns="0" bIns="0" rtlCol="0"/>
          <a:lstStyle/>
          <a:p>
            <a:endParaRPr/>
          </a:p>
        </p:txBody>
      </p:sp>
      <p:sp>
        <p:nvSpPr>
          <p:cNvPr id="5" name="object 5"/>
          <p:cNvSpPr/>
          <p:nvPr/>
        </p:nvSpPr>
        <p:spPr>
          <a:xfrm>
            <a:off x="0" y="0"/>
            <a:ext cx="9400540" cy="1126490"/>
          </a:xfrm>
          <a:custGeom>
            <a:avLst/>
            <a:gdLst/>
            <a:ahLst/>
            <a:cxnLst/>
            <a:rect l="l" t="t" r="r" b="b"/>
            <a:pathLst>
              <a:path w="9400540" h="1126490">
                <a:moveTo>
                  <a:pt x="0" y="1126236"/>
                </a:moveTo>
                <a:lnTo>
                  <a:pt x="9400032" y="1126236"/>
                </a:lnTo>
                <a:lnTo>
                  <a:pt x="9400032" y="0"/>
                </a:lnTo>
                <a:lnTo>
                  <a:pt x="0" y="0"/>
                </a:lnTo>
                <a:lnTo>
                  <a:pt x="0" y="1126236"/>
                </a:lnTo>
                <a:close/>
              </a:path>
            </a:pathLst>
          </a:custGeom>
          <a:solidFill>
            <a:srgbClr val="FFFF00"/>
          </a:solidFill>
        </p:spPr>
        <p:txBody>
          <a:bodyPr wrap="square" lIns="0" tIns="0" rIns="0" bIns="0" rtlCol="0"/>
          <a:lstStyle/>
          <a:p>
            <a:endParaRPr/>
          </a:p>
        </p:txBody>
      </p:sp>
      <p:sp>
        <p:nvSpPr>
          <p:cNvPr id="6" name="object 6"/>
          <p:cNvSpPr/>
          <p:nvPr/>
        </p:nvSpPr>
        <p:spPr>
          <a:xfrm>
            <a:off x="3381755" y="1149858"/>
            <a:ext cx="3106420" cy="0"/>
          </a:xfrm>
          <a:custGeom>
            <a:avLst/>
            <a:gdLst/>
            <a:ahLst/>
            <a:cxnLst/>
            <a:rect l="l" t="t" r="r" b="b"/>
            <a:pathLst>
              <a:path w="3106420">
                <a:moveTo>
                  <a:pt x="0" y="0"/>
                </a:moveTo>
                <a:lnTo>
                  <a:pt x="3105912" y="0"/>
                </a:lnTo>
              </a:path>
            </a:pathLst>
          </a:custGeom>
          <a:ln w="47244">
            <a:solidFill>
              <a:srgbClr val="8EB4E2"/>
            </a:solidFill>
          </a:ln>
        </p:spPr>
        <p:txBody>
          <a:bodyPr wrap="square" lIns="0" tIns="0" rIns="0" bIns="0" rtlCol="0"/>
          <a:lstStyle/>
          <a:p>
            <a:endParaRPr/>
          </a:p>
        </p:txBody>
      </p:sp>
      <p:sp>
        <p:nvSpPr>
          <p:cNvPr id="7" name="object 7"/>
          <p:cNvSpPr/>
          <p:nvPr/>
        </p:nvSpPr>
        <p:spPr>
          <a:xfrm>
            <a:off x="6420611" y="1148333"/>
            <a:ext cx="2979420" cy="0"/>
          </a:xfrm>
          <a:custGeom>
            <a:avLst/>
            <a:gdLst/>
            <a:ahLst/>
            <a:cxnLst/>
            <a:rect l="l" t="t" r="r" b="b"/>
            <a:pathLst>
              <a:path w="2979420">
                <a:moveTo>
                  <a:pt x="0" y="0"/>
                </a:moveTo>
                <a:lnTo>
                  <a:pt x="2979419" y="0"/>
                </a:lnTo>
              </a:path>
            </a:pathLst>
          </a:custGeom>
          <a:ln w="44196">
            <a:solidFill>
              <a:srgbClr val="FF0000"/>
            </a:solidFill>
          </a:ln>
        </p:spPr>
        <p:txBody>
          <a:bodyPr wrap="square" lIns="0" tIns="0" rIns="0" bIns="0" rtlCol="0"/>
          <a:lstStyle/>
          <a:p>
            <a:endParaRPr/>
          </a:p>
        </p:txBody>
      </p:sp>
      <p:sp>
        <p:nvSpPr>
          <p:cNvPr id="8" name="object 8"/>
          <p:cNvSpPr/>
          <p:nvPr/>
        </p:nvSpPr>
        <p:spPr>
          <a:xfrm>
            <a:off x="0" y="1149858"/>
            <a:ext cx="3429000" cy="0"/>
          </a:xfrm>
          <a:custGeom>
            <a:avLst/>
            <a:gdLst/>
            <a:ahLst/>
            <a:cxnLst/>
            <a:rect l="l" t="t" r="r" b="b"/>
            <a:pathLst>
              <a:path w="3429000">
                <a:moveTo>
                  <a:pt x="0" y="0"/>
                </a:moveTo>
                <a:lnTo>
                  <a:pt x="3429000" y="0"/>
                </a:lnTo>
              </a:path>
            </a:pathLst>
          </a:custGeom>
          <a:ln w="47244">
            <a:solidFill>
              <a:srgbClr val="FFCE00"/>
            </a:solidFill>
          </a:ln>
        </p:spPr>
        <p:txBody>
          <a:bodyPr wrap="square" lIns="0" tIns="0" rIns="0" bIns="0" rtlCol="0"/>
          <a:lstStyle/>
          <a:p>
            <a:endParaRPr/>
          </a:p>
        </p:txBody>
      </p:sp>
      <p:sp>
        <p:nvSpPr>
          <p:cNvPr id="9" name="object 9"/>
          <p:cNvSpPr txBox="1"/>
          <p:nvPr/>
        </p:nvSpPr>
        <p:spPr>
          <a:xfrm>
            <a:off x="9774428" y="595630"/>
            <a:ext cx="1678305" cy="617855"/>
          </a:xfrm>
          <a:prstGeom prst="rect">
            <a:avLst/>
          </a:prstGeom>
        </p:spPr>
        <p:txBody>
          <a:bodyPr vert="horz" wrap="square" lIns="0" tIns="13335" rIns="0" bIns="0" rtlCol="0">
            <a:spAutoFit/>
          </a:bodyPr>
          <a:lstStyle/>
          <a:p>
            <a:pPr marL="12700">
              <a:lnSpc>
                <a:spcPts val="3050"/>
              </a:lnSpc>
              <a:spcBef>
                <a:spcPts val="105"/>
              </a:spcBef>
            </a:pPr>
            <a:r>
              <a:rPr sz="2600" b="1" dirty="0">
                <a:solidFill>
                  <a:srgbClr val="000099"/>
                </a:solidFill>
                <a:latin typeface="Arial"/>
                <a:cs typeface="Arial"/>
              </a:rPr>
              <a:t>BITS</a:t>
            </a:r>
            <a:r>
              <a:rPr sz="2600" b="1" spc="-85" dirty="0">
                <a:solidFill>
                  <a:srgbClr val="000099"/>
                </a:solidFill>
                <a:latin typeface="Arial"/>
                <a:cs typeface="Arial"/>
              </a:rPr>
              <a:t> </a:t>
            </a:r>
            <a:r>
              <a:rPr sz="2600" dirty="0">
                <a:solidFill>
                  <a:srgbClr val="000099"/>
                </a:solidFill>
                <a:latin typeface="Arial"/>
                <a:cs typeface="Arial"/>
              </a:rPr>
              <a:t>Pilani</a:t>
            </a:r>
            <a:endParaRPr sz="2600">
              <a:latin typeface="Arial"/>
              <a:cs typeface="Arial"/>
            </a:endParaRPr>
          </a:p>
          <a:p>
            <a:pPr marL="13970">
              <a:lnSpc>
                <a:spcPts val="1610"/>
              </a:lnSpc>
            </a:pPr>
            <a:r>
              <a:rPr sz="1400" dirty="0">
                <a:solidFill>
                  <a:srgbClr val="000099"/>
                </a:solidFill>
                <a:latin typeface="Arial"/>
                <a:cs typeface="Arial"/>
              </a:rPr>
              <a:t>Pilani</a:t>
            </a:r>
            <a:r>
              <a:rPr sz="1400" spc="-20" dirty="0">
                <a:solidFill>
                  <a:srgbClr val="000099"/>
                </a:solidFill>
                <a:latin typeface="Arial"/>
                <a:cs typeface="Arial"/>
              </a:rPr>
              <a:t> </a:t>
            </a:r>
            <a:r>
              <a:rPr sz="1400" dirty="0">
                <a:solidFill>
                  <a:srgbClr val="000099"/>
                </a:solidFill>
                <a:latin typeface="Arial"/>
                <a:cs typeface="Arial"/>
              </a:rPr>
              <a:t>Campus</a:t>
            </a:r>
            <a:endParaRPr sz="1400">
              <a:latin typeface="Arial"/>
              <a:cs typeface="Arial"/>
            </a:endParaRPr>
          </a:p>
        </p:txBody>
      </p:sp>
      <p:sp>
        <p:nvSpPr>
          <p:cNvPr id="10" name="object 10"/>
          <p:cNvSpPr txBox="1">
            <a:spLocks noGrp="1"/>
          </p:cNvSpPr>
          <p:nvPr>
            <p:ph type="title"/>
          </p:nvPr>
        </p:nvSpPr>
        <p:spPr>
          <a:xfrm>
            <a:off x="2839339" y="245490"/>
            <a:ext cx="3721735" cy="574040"/>
          </a:xfrm>
          <a:prstGeom prst="rect">
            <a:avLst/>
          </a:prstGeom>
        </p:spPr>
        <p:txBody>
          <a:bodyPr vert="horz" wrap="square" lIns="0" tIns="12700" rIns="0" bIns="0" rtlCol="0">
            <a:spAutoFit/>
          </a:bodyPr>
          <a:lstStyle/>
          <a:p>
            <a:pPr marL="12700">
              <a:lnSpc>
                <a:spcPct val="100000"/>
              </a:lnSpc>
              <a:spcBef>
                <a:spcPts val="100"/>
              </a:spcBef>
            </a:pPr>
            <a:r>
              <a:rPr sz="3600" spc="-5" dirty="0">
                <a:solidFill>
                  <a:srgbClr val="000000"/>
                </a:solidFill>
                <a:latin typeface="Palatino Linotype"/>
                <a:cs typeface="Palatino Linotype"/>
              </a:rPr>
              <a:t>Natural</a:t>
            </a:r>
            <a:r>
              <a:rPr sz="3600" spc="-90" dirty="0">
                <a:solidFill>
                  <a:srgbClr val="000000"/>
                </a:solidFill>
                <a:latin typeface="Palatino Linotype"/>
                <a:cs typeface="Palatino Linotype"/>
              </a:rPr>
              <a:t> </a:t>
            </a:r>
            <a:r>
              <a:rPr sz="3600" dirty="0">
                <a:solidFill>
                  <a:srgbClr val="000000"/>
                </a:solidFill>
                <a:latin typeface="Palatino Linotype"/>
                <a:cs typeface="Palatino Linotype"/>
              </a:rPr>
              <a:t>Language</a:t>
            </a:r>
            <a:endParaRPr sz="3600">
              <a:latin typeface="Palatino Linotype"/>
              <a:cs typeface="Palatino Linotype"/>
            </a:endParaRPr>
          </a:p>
        </p:txBody>
      </p:sp>
      <p:sp>
        <p:nvSpPr>
          <p:cNvPr id="11" name="object 11"/>
          <p:cNvSpPr txBox="1"/>
          <p:nvPr/>
        </p:nvSpPr>
        <p:spPr>
          <a:xfrm>
            <a:off x="5566692" y="2200541"/>
            <a:ext cx="207010" cy="1155700"/>
          </a:xfrm>
          <a:prstGeom prst="rect">
            <a:avLst/>
          </a:prstGeom>
        </p:spPr>
        <p:txBody>
          <a:bodyPr vert="horz" wrap="square" lIns="0" tIns="0" rIns="0" bIns="0" rtlCol="0">
            <a:spAutoFit/>
          </a:bodyPr>
          <a:lstStyle/>
          <a:p>
            <a:pPr marL="14604">
              <a:lnSpc>
                <a:spcPts val="1400"/>
              </a:lnSpc>
            </a:pPr>
            <a:r>
              <a:rPr sz="1500" spc="-10" dirty="0">
                <a:solidFill>
                  <a:srgbClr val="001F5F"/>
                </a:solidFill>
                <a:latin typeface="Palatino Linotype"/>
                <a:cs typeface="Palatino Linotype"/>
              </a:rPr>
              <a:t>R</a:t>
            </a:r>
            <a:r>
              <a:rPr sz="1500" dirty="0">
                <a:solidFill>
                  <a:srgbClr val="001F5F"/>
                </a:solidFill>
                <a:latin typeface="Palatino Linotype"/>
                <a:cs typeface="Palatino Linotype"/>
              </a:rPr>
              <a:t>)</a:t>
            </a:r>
            <a:endParaRPr sz="1500">
              <a:latin typeface="Palatino Linotype"/>
              <a:cs typeface="Palatino Linotype"/>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spcBef>
                <a:spcPts val="40"/>
              </a:spcBef>
            </a:pPr>
            <a:endParaRPr sz="1650">
              <a:latin typeface="Times New Roman"/>
              <a:cs typeface="Times New Roman"/>
            </a:endParaRPr>
          </a:p>
          <a:p>
            <a:pPr>
              <a:lnSpc>
                <a:spcPct val="100000"/>
              </a:lnSpc>
            </a:pPr>
            <a:r>
              <a:rPr sz="1800" dirty="0">
                <a:solidFill>
                  <a:srgbClr val="001F5F"/>
                </a:solidFill>
                <a:latin typeface="Palatino Linotype"/>
                <a:cs typeface="Palatino Linotype"/>
              </a:rPr>
              <a:t>es</a:t>
            </a:r>
            <a:endParaRPr sz="1800">
              <a:latin typeface="Palatino Linotype"/>
              <a:cs typeface="Palatino Linotype"/>
            </a:endParaRPr>
          </a:p>
        </p:txBody>
      </p:sp>
      <p:sp>
        <p:nvSpPr>
          <p:cNvPr id="12" name="object 12"/>
          <p:cNvSpPr txBox="1"/>
          <p:nvPr/>
        </p:nvSpPr>
        <p:spPr>
          <a:xfrm>
            <a:off x="1945894" y="1860930"/>
            <a:ext cx="3648075" cy="1947545"/>
          </a:xfrm>
          <a:prstGeom prst="rect">
            <a:avLst/>
          </a:prstGeom>
        </p:spPr>
        <p:txBody>
          <a:bodyPr vert="horz" wrap="square" lIns="0" tIns="12700" rIns="0" bIns="0" rtlCol="0">
            <a:spAutoFit/>
          </a:bodyPr>
          <a:lstStyle/>
          <a:p>
            <a:pPr marL="355600" indent="-342900">
              <a:lnSpc>
                <a:spcPct val="100000"/>
              </a:lnSpc>
              <a:spcBef>
                <a:spcPts val="100"/>
              </a:spcBef>
              <a:buFont typeface="Arial"/>
              <a:buChar char="•"/>
              <a:tabLst>
                <a:tab pos="354965" algn="l"/>
                <a:tab pos="355600" algn="l"/>
              </a:tabLst>
            </a:pPr>
            <a:r>
              <a:rPr sz="1800" dirty="0">
                <a:solidFill>
                  <a:srgbClr val="001F5F"/>
                </a:solidFill>
                <a:latin typeface="Palatino Linotype"/>
                <a:cs typeface="Palatino Linotype"/>
              </a:rPr>
              <a:t>Speech </a:t>
            </a:r>
            <a:r>
              <a:rPr sz="1800" spc="-5" dirty="0">
                <a:solidFill>
                  <a:srgbClr val="001F5F"/>
                </a:solidFill>
                <a:latin typeface="Palatino Linotype"/>
                <a:cs typeface="Palatino Linotype"/>
              </a:rPr>
              <a:t>technologies </a:t>
            </a:r>
            <a:r>
              <a:rPr sz="1800" dirty="0">
                <a:solidFill>
                  <a:srgbClr val="001F5F"/>
                </a:solidFill>
                <a:latin typeface="Palatino Linotype"/>
                <a:cs typeface="Palatino Linotype"/>
              </a:rPr>
              <a:t>(e.g.</a:t>
            </a:r>
            <a:r>
              <a:rPr sz="1800" spc="-10" dirty="0">
                <a:solidFill>
                  <a:srgbClr val="001F5F"/>
                </a:solidFill>
                <a:latin typeface="Palatino Linotype"/>
                <a:cs typeface="Palatino Linotype"/>
              </a:rPr>
              <a:t> </a:t>
            </a:r>
            <a:r>
              <a:rPr sz="1800" dirty="0">
                <a:solidFill>
                  <a:srgbClr val="001F5F"/>
                </a:solidFill>
                <a:latin typeface="Palatino Linotype"/>
                <a:cs typeface="Palatino Linotype"/>
              </a:rPr>
              <a:t>Siri)</a:t>
            </a:r>
            <a:endParaRPr sz="1800">
              <a:latin typeface="Palatino Linotype"/>
              <a:cs typeface="Palatino Linotype"/>
            </a:endParaRPr>
          </a:p>
          <a:p>
            <a:pPr marL="756285" lvl="1" indent="-287020">
              <a:lnSpc>
                <a:spcPct val="100000"/>
              </a:lnSpc>
              <a:spcBef>
                <a:spcPts val="10"/>
              </a:spcBef>
              <a:buFont typeface="Arial"/>
              <a:buChar char="–"/>
              <a:tabLst>
                <a:tab pos="756285" algn="l"/>
                <a:tab pos="756920" algn="l"/>
              </a:tabLst>
            </a:pPr>
            <a:r>
              <a:rPr sz="1500" spc="-5" dirty="0">
                <a:solidFill>
                  <a:srgbClr val="001F5F"/>
                </a:solidFill>
                <a:latin typeface="Palatino Linotype"/>
                <a:cs typeface="Palatino Linotype"/>
              </a:rPr>
              <a:t>Automatic speech recognition</a:t>
            </a:r>
            <a:r>
              <a:rPr sz="1500" spc="-30" dirty="0">
                <a:solidFill>
                  <a:srgbClr val="001F5F"/>
                </a:solidFill>
                <a:latin typeface="Palatino Linotype"/>
                <a:cs typeface="Palatino Linotype"/>
              </a:rPr>
              <a:t> </a:t>
            </a:r>
            <a:r>
              <a:rPr sz="1500" dirty="0">
                <a:solidFill>
                  <a:srgbClr val="001F5F"/>
                </a:solidFill>
                <a:latin typeface="Palatino Linotype"/>
                <a:cs typeface="Palatino Linotype"/>
              </a:rPr>
              <a:t>(AS</a:t>
            </a:r>
            <a:endParaRPr sz="1500">
              <a:latin typeface="Palatino Linotype"/>
              <a:cs typeface="Palatino Linotype"/>
            </a:endParaRPr>
          </a:p>
          <a:p>
            <a:pPr marL="756285" lvl="1" indent="-287020">
              <a:lnSpc>
                <a:spcPct val="100000"/>
              </a:lnSpc>
              <a:buFont typeface="Arial"/>
              <a:buChar char="–"/>
              <a:tabLst>
                <a:tab pos="756285" algn="l"/>
                <a:tab pos="756920" algn="l"/>
              </a:tabLst>
            </a:pPr>
            <a:r>
              <a:rPr sz="1500" spc="-10" dirty="0">
                <a:solidFill>
                  <a:srgbClr val="001F5F"/>
                </a:solidFill>
                <a:latin typeface="Palatino Linotype"/>
                <a:cs typeface="Palatino Linotype"/>
              </a:rPr>
              <a:t>Text-to-speech </a:t>
            </a:r>
            <a:r>
              <a:rPr sz="1500" spc="-5" dirty="0">
                <a:solidFill>
                  <a:srgbClr val="001F5F"/>
                </a:solidFill>
                <a:latin typeface="Palatino Linotype"/>
                <a:cs typeface="Palatino Linotype"/>
              </a:rPr>
              <a:t>synthesis</a:t>
            </a:r>
            <a:r>
              <a:rPr sz="1500" spc="-25" dirty="0">
                <a:solidFill>
                  <a:srgbClr val="001F5F"/>
                </a:solidFill>
                <a:latin typeface="Palatino Linotype"/>
                <a:cs typeface="Palatino Linotype"/>
              </a:rPr>
              <a:t> </a:t>
            </a:r>
            <a:r>
              <a:rPr sz="1500" dirty="0">
                <a:solidFill>
                  <a:srgbClr val="001F5F"/>
                </a:solidFill>
                <a:latin typeface="Palatino Linotype"/>
                <a:cs typeface="Palatino Linotype"/>
              </a:rPr>
              <a:t>(TTS)</a:t>
            </a:r>
            <a:endParaRPr sz="1500">
              <a:latin typeface="Palatino Linotype"/>
              <a:cs typeface="Palatino Linotype"/>
            </a:endParaRPr>
          </a:p>
          <a:p>
            <a:pPr marL="756285" lvl="1" indent="-287020">
              <a:lnSpc>
                <a:spcPct val="100000"/>
              </a:lnSpc>
              <a:buFont typeface="Arial"/>
              <a:buChar char="–"/>
              <a:tabLst>
                <a:tab pos="756285" algn="l"/>
                <a:tab pos="756920" algn="l"/>
              </a:tabLst>
            </a:pPr>
            <a:r>
              <a:rPr sz="1500" dirty="0">
                <a:solidFill>
                  <a:srgbClr val="001F5F"/>
                </a:solidFill>
                <a:latin typeface="Palatino Linotype"/>
                <a:cs typeface="Palatino Linotype"/>
              </a:rPr>
              <a:t>Dialog</a:t>
            </a:r>
            <a:r>
              <a:rPr sz="1500" spc="5" dirty="0">
                <a:solidFill>
                  <a:srgbClr val="001F5F"/>
                </a:solidFill>
                <a:latin typeface="Palatino Linotype"/>
                <a:cs typeface="Palatino Linotype"/>
              </a:rPr>
              <a:t> </a:t>
            </a:r>
            <a:r>
              <a:rPr sz="1500" dirty="0">
                <a:solidFill>
                  <a:srgbClr val="001F5F"/>
                </a:solidFill>
                <a:latin typeface="Palatino Linotype"/>
                <a:cs typeface="Palatino Linotype"/>
              </a:rPr>
              <a:t>systems</a:t>
            </a:r>
            <a:endParaRPr sz="1500">
              <a:latin typeface="Palatino Linotype"/>
              <a:cs typeface="Palatino Linotype"/>
            </a:endParaRPr>
          </a:p>
          <a:p>
            <a:pPr lvl="1">
              <a:lnSpc>
                <a:spcPct val="100000"/>
              </a:lnSpc>
              <a:spcBef>
                <a:spcPts val="5"/>
              </a:spcBef>
              <a:buClr>
                <a:srgbClr val="001F5F"/>
              </a:buClr>
              <a:buFont typeface="Arial"/>
              <a:buChar char="–"/>
            </a:pPr>
            <a:endParaRPr sz="1550">
              <a:latin typeface="Times New Roman"/>
              <a:cs typeface="Times New Roman"/>
            </a:endParaRPr>
          </a:p>
          <a:p>
            <a:pPr marL="355600" indent="-342900">
              <a:lnSpc>
                <a:spcPct val="100000"/>
              </a:lnSpc>
              <a:buFont typeface="Arial"/>
              <a:buChar char="•"/>
              <a:tabLst>
                <a:tab pos="354965" algn="l"/>
                <a:tab pos="355600" algn="l"/>
              </a:tabLst>
            </a:pPr>
            <a:r>
              <a:rPr sz="1800" spc="-5" dirty="0">
                <a:solidFill>
                  <a:srgbClr val="001F5F"/>
                </a:solidFill>
                <a:latin typeface="Palatino Linotype"/>
                <a:cs typeface="Palatino Linotype"/>
              </a:rPr>
              <a:t>Language </a:t>
            </a:r>
            <a:r>
              <a:rPr sz="1800" dirty="0">
                <a:solidFill>
                  <a:srgbClr val="001F5F"/>
                </a:solidFill>
                <a:latin typeface="Palatino Linotype"/>
                <a:cs typeface="Palatino Linotype"/>
              </a:rPr>
              <a:t>processing</a:t>
            </a:r>
            <a:r>
              <a:rPr sz="1800" spc="-60" dirty="0">
                <a:solidFill>
                  <a:srgbClr val="001F5F"/>
                </a:solidFill>
                <a:latin typeface="Palatino Linotype"/>
                <a:cs typeface="Palatino Linotype"/>
              </a:rPr>
              <a:t> </a:t>
            </a:r>
            <a:r>
              <a:rPr sz="1800" dirty="0">
                <a:solidFill>
                  <a:srgbClr val="001F5F"/>
                </a:solidFill>
                <a:latin typeface="Palatino Linotype"/>
                <a:cs typeface="Palatino Linotype"/>
              </a:rPr>
              <a:t>technologi</a:t>
            </a:r>
            <a:endParaRPr sz="1800">
              <a:latin typeface="Palatino Linotype"/>
              <a:cs typeface="Palatino Linotype"/>
            </a:endParaRPr>
          </a:p>
          <a:p>
            <a:pPr marL="756285" lvl="1" indent="-287020">
              <a:lnSpc>
                <a:spcPct val="100000"/>
              </a:lnSpc>
              <a:spcBef>
                <a:spcPts val="15"/>
              </a:spcBef>
              <a:buFont typeface="Arial"/>
              <a:buChar char="–"/>
              <a:tabLst>
                <a:tab pos="756285" algn="l"/>
                <a:tab pos="756920" algn="l"/>
              </a:tabLst>
            </a:pPr>
            <a:r>
              <a:rPr sz="1500" spc="-5" dirty="0">
                <a:solidFill>
                  <a:srgbClr val="001F5F"/>
                </a:solidFill>
                <a:latin typeface="Palatino Linotype"/>
                <a:cs typeface="Palatino Linotype"/>
              </a:rPr>
              <a:t>Question</a:t>
            </a:r>
            <a:r>
              <a:rPr sz="1500" spc="-75" dirty="0">
                <a:solidFill>
                  <a:srgbClr val="001F5F"/>
                </a:solidFill>
                <a:latin typeface="Palatino Linotype"/>
                <a:cs typeface="Palatino Linotype"/>
              </a:rPr>
              <a:t> </a:t>
            </a:r>
            <a:r>
              <a:rPr sz="1500" spc="-5" dirty="0">
                <a:solidFill>
                  <a:srgbClr val="001F5F"/>
                </a:solidFill>
                <a:latin typeface="Palatino Linotype"/>
                <a:cs typeface="Palatino Linotype"/>
              </a:rPr>
              <a:t>answering</a:t>
            </a:r>
            <a:endParaRPr sz="1500">
              <a:latin typeface="Palatino Linotype"/>
              <a:cs typeface="Palatino Linotype"/>
            </a:endParaRPr>
          </a:p>
          <a:p>
            <a:pPr marL="756285" lvl="1" indent="-287020">
              <a:lnSpc>
                <a:spcPct val="100000"/>
              </a:lnSpc>
              <a:buFont typeface="Arial"/>
              <a:buChar char="–"/>
              <a:tabLst>
                <a:tab pos="756285" algn="l"/>
                <a:tab pos="756920" algn="l"/>
              </a:tabLst>
            </a:pPr>
            <a:r>
              <a:rPr sz="1500" dirty="0">
                <a:solidFill>
                  <a:srgbClr val="001F5F"/>
                </a:solidFill>
                <a:latin typeface="Palatino Linotype"/>
                <a:cs typeface="Palatino Linotype"/>
              </a:rPr>
              <a:t>Machine</a:t>
            </a:r>
            <a:r>
              <a:rPr sz="1500" spc="-70" dirty="0">
                <a:solidFill>
                  <a:srgbClr val="001F5F"/>
                </a:solidFill>
                <a:latin typeface="Palatino Linotype"/>
                <a:cs typeface="Palatino Linotype"/>
              </a:rPr>
              <a:t> </a:t>
            </a:r>
            <a:r>
              <a:rPr sz="1500" spc="-5" dirty="0">
                <a:solidFill>
                  <a:srgbClr val="001F5F"/>
                </a:solidFill>
                <a:latin typeface="Palatino Linotype"/>
                <a:cs typeface="Palatino Linotype"/>
              </a:rPr>
              <a:t>translation</a:t>
            </a:r>
            <a:endParaRPr sz="1500">
              <a:latin typeface="Palatino Linotype"/>
              <a:cs typeface="Palatino Linotype"/>
            </a:endParaRPr>
          </a:p>
        </p:txBody>
      </p:sp>
      <p:sp>
        <p:nvSpPr>
          <p:cNvPr id="13" name="object 13"/>
          <p:cNvSpPr txBox="1"/>
          <p:nvPr/>
        </p:nvSpPr>
        <p:spPr>
          <a:xfrm>
            <a:off x="2403094" y="5154929"/>
            <a:ext cx="3597910" cy="482600"/>
          </a:xfrm>
          <a:prstGeom prst="rect">
            <a:avLst/>
          </a:prstGeom>
        </p:spPr>
        <p:txBody>
          <a:bodyPr vert="horz" wrap="square" lIns="0" tIns="12700" rIns="0" bIns="0" rtlCol="0">
            <a:spAutoFit/>
          </a:bodyPr>
          <a:lstStyle/>
          <a:p>
            <a:pPr marL="299085" indent="-287020">
              <a:lnSpc>
                <a:spcPct val="100000"/>
              </a:lnSpc>
              <a:spcBef>
                <a:spcPts val="100"/>
              </a:spcBef>
              <a:buFont typeface="Arial"/>
              <a:buChar char="–"/>
              <a:tabLst>
                <a:tab pos="299085" algn="l"/>
                <a:tab pos="299720" algn="l"/>
              </a:tabLst>
            </a:pPr>
            <a:r>
              <a:rPr sz="1500" spc="-35" dirty="0">
                <a:solidFill>
                  <a:srgbClr val="001F5F"/>
                </a:solidFill>
                <a:latin typeface="Palatino Linotype"/>
                <a:cs typeface="Palatino Linotype"/>
              </a:rPr>
              <a:t>Web</a:t>
            </a:r>
            <a:r>
              <a:rPr sz="1500" spc="-20" dirty="0">
                <a:solidFill>
                  <a:srgbClr val="001F5F"/>
                </a:solidFill>
                <a:latin typeface="Palatino Linotype"/>
                <a:cs typeface="Palatino Linotype"/>
              </a:rPr>
              <a:t> </a:t>
            </a:r>
            <a:r>
              <a:rPr sz="1500" spc="-5" dirty="0">
                <a:solidFill>
                  <a:srgbClr val="001F5F"/>
                </a:solidFill>
                <a:latin typeface="Palatino Linotype"/>
                <a:cs typeface="Palatino Linotype"/>
              </a:rPr>
              <a:t>search</a:t>
            </a:r>
            <a:endParaRPr sz="1500">
              <a:latin typeface="Palatino Linotype"/>
              <a:cs typeface="Palatino Linotype"/>
            </a:endParaRPr>
          </a:p>
          <a:p>
            <a:pPr marL="299085" indent="-287020">
              <a:lnSpc>
                <a:spcPct val="100000"/>
              </a:lnSpc>
              <a:buFont typeface="Arial"/>
              <a:buChar char="–"/>
              <a:tabLst>
                <a:tab pos="299085" algn="l"/>
                <a:tab pos="299720" algn="l"/>
              </a:tabLst>
            </a:pPr>
            <a:r>
              <a:rPr sz="1500" spc="-25" dirty="0">
                <a:solidFill>
                  <a:srgbClr val="001F5F"/>
                </a:solidFill>
                <a:latin typeface="Palatino Linotype"/>
                <a:cs typeface="Palatino Linotype"/>
              </a:rPr>
              <a:t>Text </a:t>
            </a:r>
            <a:r>
              <a:rPr sz="1500" spc="-5" dirty="0">
                <a:solidFill>
                  <a:srgbClr val="001F5F"/>
                </a:solidFill>
                <a:latin typeface="Palatino Linotype"/>
                <a:cs typeface="Palatino Linotype"/>
              </a:rPr>
              <a:t>classification, </a:t>
            </a:r>
            <a:r>
              <a:rPr sz="1500" dirty="0">
                <a:solidFill>
                  <a:srgbClr val="001F5F"/>
                </a:solidFill>
                <a:latin typeface="Palatino Linotype"/>
                <a:cs typeface="Palatino Linotype"/>
              </a:rPr>
              <a:t>spam </a:t>
            </a:r>
            <a:r>
              <a:rPr sz="1500" spc="-5" dirty="0">
                <a:solidFill>
                  <a:srgbClr val="001F5F"/>
                </a:solidFill>
                <a:latin typeface="Palatino Linotype"/>
                <a:cs typeface="Palatino Linotype"/>
              </a:rPr>
              <a:t>filtering, etc…</a:t>
            </a:r>
            <a:endParaRPr sz="1500">
              <a:latin typeface="Palatino Linotype"/>
              <a:cs typeface="Palatino Linotype"/>
            </a:endParaRPr>
          </a:p>
        </p:txBody>
      </p:sp>
      <p:sp>
        <p:nvSpPr>
          <p:cNvPr id="14" name="object 14"/>
          <p:cNvSpPr/>
          <p:nvPr/>
        </p:nvSpPr>
        <p:spPr>
          <a:xfrm>
            <a:off x="5679947" y="1905000"/>
            <a:ext cx="2563368" cy="1752600"/>
          </a:xfrm>
          <a:prstGeom prst="rect">
            <a:avLst/>
          </a:prstGeom>
          <a:blipFill>
            <a:blip r:embed="rId2" cstate="print"/>
            <a:stretch>
              <a:fillRect/>
            </a:stretch>
          </a:blipFill>
        </p:spPr>
        <p:txBody>
          <a:bodyPr wrap="square" lIns="0" tIns="0" rIns="0" bIns="0" rtlCol="0"/>
          <a:lstStyle/>
          <a:p>
            <a:endParaRPr/>
          </a:p>
        </p:txBody>
      </p:sp>
      <p:sp>
        <p:nvSpPr>
          <p:cNvPr id="15" name="object 15"/>
          <p:cNvSpPr/>
          <p:nvPr/>
        </p:nvSpPr>
        <p:spPr>
          <a:xfrm>
            <a:off x="2438400" y="3866388"/>
            <a:ext cx="2525268" cy="1235964"/>
          </a:xfrm>
          <a:prstGeom prst="rect">
            <a:avLst/>
          </a:prstGeom>
          <a:blipFill>
            <a:blip r:embed="rId3" cstate="print"/>
            <a:stretch>
              <a:fillRect/>
            </a:stretch>
          </a:blipFill>
        </p:spPr>
        <p:txBody>
          <a:bodyPr wrap="square" lIns="0" tIns="0" rIns="0" bIns="0" rtlCol="0"/>
          <a:lstStyle/>
          <a:p>
            <a:endParaRPr/>
          </a:p>
        </p:txBody>
      </p:sp>
      <p:sp>
        <p:nvSpPr>
          <p:cNvPr id="16" name="object 16"/>
          <p:cNvSpPr/>
          <p:nvPr/>
        </p:nvSpPr>
        <p:spPr>
          <a:xfrm>
            <a:off x="2432050" y="3860038"/>
            <a:ext cx="2538095" cy="1249045"/>
          </a:xfrm>
          <a:custGeom>
            <a:avLst/>
            <a:gdLst/>
            <a:ahLst/>
            <a:cxnLst/>
            <a:rect l="l" t="t" r="r" b="b"/>
            <a:pathLst>
              <a:path w="2538095" h="1249045">
                <a:moveTo>
                  <a:pt x="0" y="1248664"/>
                </a:moveTo>
                <a:lnTo>
                  <a:pt x="2537968" y="1248664"/>
                </a:lnTo>
                <a:lnTo>
                  <a:pt x="2537968" y="0"/>
                </a:lnTo>
                <a:lnTo>
                  <a:pt x="0" y="0"/>
                </a:lnTo>
                <a:lnTo>
                  <a:pt x="0" y="1248664"/>
                </a:lnTo>
                <a:close/>
              </a:path>
            </a:pathLst>
          </a:custGeom>
          <a:ln w="12700">
            <a:solidFill>
              <a:srgbClr val="000000"/>
            </a:solidFill>
          </a:ln>
        </p:spPr>
        <p:txBody>
          <a:bodyPr wrap="square" lIns="0" tIns="0" rIns="0" bIns="0" rtlCol="0"/>
          <a:lstStyle/>
          <a:p>
            <a:endParaRPr/>
          </a:p>
        </p:txBody>
      </p:sp>
      <p:sp>
        <p:nvSpPr>
          <p:cNvPr id="17" name="object 17"/>
          <p:cNvSpPr/>
          <p:nvPr/>
        </p:nvSpPr>
        <p:spPr>
          <a:xfrm>
            <a:off x="5239511" y="3866388"/>
            <a:ext cx="2656280" cy="1239012"/>
          </a:xfrm>
          <a:prstGeom prst="rect">
            <a:avLst/>
          </a:prstGeom>
          <a:blipFill>
            <a:blip r:embed="rId4" cstate="print"/>
            <a:stretch>
              <a:fillRect/>
            </a:stretch>
          </a:blipFill>
        </p:spPr>
        <p:txBody>
          <a:bodyPr wrap="square" lIns="0" tIns="0" rIns="0" bIns="0" rtlCol="0"/>
          <a:lstStyle/>
          <a:p>
            <a:endParaRPr/>
          </a:p>
        </p:txBody>
      </p:sp>
      <p:sp>
        <p:nvSpPr>
          <p:cNvPr id="18" name="object 18"/>
          <p:cNvSpPr/>
          <p:nvPr/>
        </p:nvSpPr>
        <p:spPr>
          <a:xfrm>
            <a:off x="5233161" y="3860038"/>
            <a:ext cx="2698115" cy="1252220"/>
          </a:xfrm>
          <a:custGeom>
            <a:avLst/>
            <a:gdLst/>
            <a:ahLst/>
            <a:cxnLst/>
            <a:rect l="l" t="t" r="r" b="b"/>
            <a:pathLst>
              <a:path w="2698115" h="1252220">
                <a:moveTo>
                  <a:pt x="0" y="1251712"/>
                </a:moveTo>
                <a:lnTo>
                  <a:pt x="2697988" y="1251712"/>
                </a:lnTo>
                <a:lnTo>
                  <a:pt x="2697988" y="0"/>
                </a:lnTo>
                <a:lnTo>
                  <a:pt x="0" y="0"/>
                </a:lnTo>
                <a:lnTo>
                  <a:pt x="0" y="1251712"/>
                </a:lnTo>
                <a:close/>
              </a:path>
            </a:pathLst>
          </a:custGeom>
          <a:ln w="12700">
            <a:solidFill>
              <a:srgbClr val="000000"/>
            </a:solidFill>
          </a:ln>
        </p:spPr>
        <p:txBody>
          <a:bodyPr wrap="square" lIns="0" tIns="0" rIns="0" bIns="0" rtlCol="0"/>
          <a:lstStyle/>
          <a:p>
            <a:endParaRPr/>
          </a:p>
        </p:txBody>
      </p:sp>
      <p:sp>
        <p:nvSpPr>
          <p:cNvPr id="19" name="object 19"/>
          <p:cNvSpPr/>
          <p:nvPr/>
        </p:nvSpPr>
        <p:spPr>
          <a:xfrm>
            <a:off x="8229600" y="1905000"/>
            <a:ext cx="2286000" cy="2654808"/>
          </a:xfrm>
          <a:prstGeom prst="rect">
            <a:avLst/>
          </a:prstGeom>
          <a:blipFill>
            <a:blip r:embed="rId5" cstate="print"/>
            <a:stretch>
              <a:fillRect/>
            </a:stretch>
          </a:blipFill>
        </p:spPr>
        <p:txBody>
          <a:bodyPr wrap="square" lIns="0" tIns="0" rIns="0" bIns="0" rtlCol="0"/>
          <a:lstStyle/>
          <a:p>
            <a:endParaRPr/>
          </a:p>
        </p:txBody>
      </p:sp>
      <p:sp>
        <p:nvSpPr>
          <p:cNvPr id="20" name="object 20"/>
          <p:cNvSpPr txBox="1"/>
          <p:nvPr/>
        </p:nvSpPr>
        <p:spPr>
          <a:xfrm>
            <a:off x="7318629" y="5348122"/>
            <a:ext cx="2541905" cy="299720"/>
          </a:xfrm>
          <a:prstGeom prst="rect">
            <a:avLst/>
          </a:prstGeom>
        </p:spPr>
        <p:txBody>
          <a:bodyPr vert="horz" wrap="square" lIns="0" tIns="12700" rIns="0" bIns="0" rtlCol="0">
            <a:spAutoFit/>
          </a:bodyPr>
          <a:lstStyle/>
          <a:p>
            <a:pPr marL="12700">
              <a:lnSpc>
                <a:spcPct val="100000"/>
              </a:lnSpc>
              <a:spcBef>
                <a:spcPts val="100"/>
              </a:spcBef>
            </a:pPr>
            <a:r>
              <a:rPr sz="1800" u="heavy" spc="-10" dirty="0">
                <a:solidFill>
                  <a:srgbClr val="0000FF"/>
                </a:solidFill>
                <a:uFill>
                  <a:solidFill>
                    <a:srgbClr val="0000FF"/>
                  </a:solidFill>
                </a:uFill>
                <a:latin typeface="Arial"/>
                <a:cs typeface="Arial"/>
                <a:hlinkClick r:id="rId6"/>
              </a:rPr>
              <a:t>https://play.aidungeon.io/</a:t>
            </a:r>
            <a:endParaRPr sz="1800">
              <a:latin typeface="Arial"/>
              <a:cs typeface="Arial"/>
            </a:endParaRPr>
          </a:p>
        </p:txBody>
      </p:sp>
      <p:sp>
        <p:nvSpPr>
          <p:cNvPr id="21" name="object 21"/>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8/29/2020 7:42</a:t>
            </a:r>
            <a:r>
              <a:rPr spc="-65" dirty="0"/>
              <a:t> </a:t>
            </a:r>
            <a:r>
              <a:rPr dirty="0"/>
              <a:t>PM</a:t>
            </a:r>
          </a:p>
        </p:txBody>
      </p:sp>
      <p:sp>
        <p:nvSpPr>
          <p:cNvPr id="22" name="object 22"/>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49</a:t>
            </a:fld>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73723" y="6484620"/>
            <a:ext cx="3106420" cy="0"/>
          </a:xfrm>
          <a:custGeom>
            <a:avLst/>
            <a:gdLst/>
            <a:ahLst/>
            <a:cxnLst/>
            <a:rect l="l" t="t" r="r" b="b"/>
            <a:pathLst>
              <a:path w="3106420">
                <a:moveTo>
                  <a:pt x="0" y="0"/>
                </a:moveTo>
                <a:lnTo>
                  <a:pt x="3105912" y="0"/>
                </a:lnTo>
              </a:path>
            </a:pathLst>
          </a:custGeom>
          <a:ln w="48768">
            <a:solidFill>
              <a:srgbClr val="8EB4E2"/>
            </a:solidFill>
          </a:ln>
        </p:spPr>
        <p:txBody>
          <a:bodyPr wrap="square" lIns="0" tIns="0" rIns="0" bIns="0" rtlCol="0"/>
          <a:lstStyle/>
          <a:p>
            <a:endParaRPr/>
          </a:p>
        </p:txBody>
      </p:sp>
      <p:sp>
        <p:nvSpPr>
          <p:cNvPr id="3" name="object 3"/>
          <p:cNvSpPr/>
          <p:nvPr/>
        </p:nvSpPr>
        <p:spPr>
          <a:xfrm>
            <a:off x="9209531" y="6483096"/>
            <a:ext cx="2982595" cy="0"/>
          </a:xfrm>
          <a:custGeom>
            <a:avLst/>
            <a:gdLst/>
            <a:ahLst/>
            <a:cxnLst/>
            <a:rect l="l" t="t" r="r" b="b"/>
            <a:pathLst>
              <a:path w="2982595">
                <a:moveTo>
                  <a:pt x="0" y="0"/>
                </a:moveTo>
                <a:lnTo>
                  <a:pt x="2982468" y="0"/>
                </a:lnTo>
              </a:path>
            </a:pathLst>
          </a:custGeom>
          <a:ln w="45720">
            <a:solidFill>
              <a:srgbClr val="FF0000"/>
            </a:solidFill>
          </a:ln>
        </p:spPr>
        <p:txBody>
          <a:bodyPr wrap="square" lIns="0" tIns="0" rIns="0" bIns="0" rtlCol="0"/>
          <a:lstStyle/>
          <a:p>
            <a:endParaRPr/>
          </a:p>
        </p:txBody>
      </p:sp>
      <p:sp>
        <p:nvSpPr>
          <p:cNvPr id="4" name="object 4"/>
          <p:cNvSpPr/>
          <p:nvPr/>
        </p:nvSpPr>
        <p:spPr>
          <a:xfrm>
            <a:off x="2779776" y="6484620"/>
            <a:ext cx="3439795" cy="0"/>
          </a:xfrm>
          <a:custGeom>
            <a:avLst/>
            <a:gdLst/>
            <a:ahLst/>
            <a:cxnLst/>
            <a:rect l="l" t="t" r="r" b="b"/>
            <a:pathLst>
              <a:path w="3439795">
                <a:moveTo>
                  <a:pt x="0" y="0"/>
                </a:moveTo>
                <a:lnTo>
                  <a:pt x="3439667" y="0"/>
                </a:lnTo>
              </a:path>
            </a:pathLst>
          </a:custGeom>
          <a:ln w="48768">
            <a:solidFill>
              <a:srgbClr val="FFCE00"/>
            </a:solidFill>
          </a:ln>
        </p:spPr>
        <p:txBody>
          <a:bodyPr wrap="square" lIns="0" tIns="0" rIns="0" bIns="0" rtlCol="0"/>
          <a:lstStyle/>
          <a:p>
            <a:endParaRPr/>
          </a:p>
        </p:txBody>
      </p:sp>
      <p:sp>
        <p:nvSpPr>
          <p:cNvPr id="5" name="object 5"/>
          <p:cNvSpPr/>
          <p:nvPr/>
        </p:nvSpPr>
        <p:spPr>
          <a:xfrm>
            <a:off x="8574023" y="0"/>
            <a:ext cx="826135" cy="1126490"/>
          </a:xfrm>
          <a:custGeom>
            <a:avLst/>
            <a:gdLst/>
            <a:ahLst/>
            <a:cxnLst/>
            <a:rect l="l" t="t" r="r" b="b"/>
            <a:pathLst>
              <a:path w="826134" h="1126490">
                <a:moveTo>
                  <a:pt x="0" y="1126236"/>
                </a:moveTo>
                <a:lnTo>
                  <a:pt x="826007" y="1126236"/>
                </a:lnTo>
                <a:lnTo>
                  <a:pt x="826007" y="0"/>
                </a:lnTo>
                <a:lnTo>
                  <a:pt x="0" y="0"/>
                </a:lnTo>
                <a:lnTo>
                  <a:pt x="0" y="1126236"/>
                </a:lnTo>
                <a:close/>
              </a:path>
            </a:pathLst>
          </a:custGeom>
          <a:solidFill>
            <a:srgbClr val="FFFF00"/>
          </a:solidFill>
        </p:spPr>
        <p:txBody>
          <a:bodyPr wrap="square" lIns="0" tIns="0" rIns="0" bIns="0" rtlCol="0"/>
          <a:lstStyle/>
          <a:p>
            <a:endParaRPr/>
          </a:p>
        </p:txBody>
      </p:sp>
      <p:sp>
        <p:nvSpPr>
          <p:cNvPr id="6" name="object 6"/>
          <p:cNvSpPr/>
          <p:nvPr/>
        </p:nvSpPr>
        <p:spPr>
          <a:xfrm>
            <a:off x="0" y="0"/>
            <a:ext cx="1524000" cy="1126490"/>
          </a:xfrm>
          <a:custGeom>
            <a:avLst/>
            <a:gdLst/>
            <a:ahLst/>
            <a:cxnLst/>
            <a:rect l="l" t="t" r="r" b="b"/>
            <a:pathLst>
              <a:path w="1524000" h="1126490">
                <a:moveTo>
                  <a:pt x="0" y="1126236"/>
                </a:moveTo>
                <a:lnTo>
                  <a:pt x="1524000" y="1126236"/>
                </a:lnTo>
                <a:lnTo>
                  <a:pt x="1524000" y="0"/>
                </a:lnTo>
                <a:lnTo>
                  <a:pt x="0" y="0"/>
                </a:lnTo>
                <a:lnTo>
                  <a:pt x="0" y="1126236"/>
                </a:lnTo>
                <a:close/>
              </a:path>
            </a:pathLst>
          </a:custGeom>
          <a:solidFill>
            <a:srgbClr val="FFFF00"/>
          </a:solidFill>
        </p:spPr>
        <p:txBody>
          <a:bodyPr wrap="square" lIns="0" tIns="0" rIns="0" bIns="0" rtlCol="0"/>
          <a:lstStyle/>
          <a:p>
            <a:endParaRPr/>
          </a:p>
        </p:txBody>
      </p:sp>
      <p:sp>
        <p:nvSpPr>
          <p:cNvPr id="7" name="object 7"/>
          <p:cNvSpPr/>
          <p:nvPr/>
        </p:nvSpPr>
        <p:spPr>
          <a:xfrm>
            <a:off x="3381755" y="1149858"/>
            <a:ext cx="3106420" cy="0"/>
          </a:xfrm>
          <a:custGeom>
            <a:avLst/>
            <a:gdLst/>
            <a:ahLst/>
            <a:cxnLst/>
            <a:rect l="l" t="t" r="r" b="b"/>
            <a:pathLst>
              <a:path w="3106420">
                <a:moveTo>
                  <a:pt x="0" y="0"/>
                </a:moveTo>
                <a:lnTo>
                  <a:pt x="3105912" y="0"/>
                </a:lnTo>
              </a:path>
            </a:pathLst>
          </a:custGeom>
          <a:ln w="47244">
            <a:solidFill>
              <a:srgbClr val="8EB4E2"/>
            </a:solidFill>
          </a:ln>
        </p:spPr>
        <p:txBody>
          <a:bodyPr wrap="square" lIns="0" tIns="0" rIns="0" bIns="0" rtlCol="0"/>
          <a:lstStyle/>
          <a:p>
            <a:endParaRPr/>
          </a:p>
        </p:txBody>
      </p:sp>
      <p:sp>
        <p:nvSpPr>
          <p:cNvPr id="8" name="object 8"/>
          <p:cNvSpPr/>
          <p:nvPr/>
        </p:nvSpPr>
        <p:spPr>
          <a:xfrm>
            <a:off x="6420611" y="1148333"/>
            <a:ext cx="2979420" cy="0"/>
          </a:xfrm>
          <a:custGeom>
            <a:avLst/>
            <a:gdLst/>
            <a:ahLst/>
            <a:cxnLst/>
            <a:rect l="l" t="t" r="r" b="b"/>
            <a:pathLst>
              <a:path w="2979420">
                <a:moveTo>
                  <a:pt x="0" y="0"/>
                </a:moveTo>
                <a:lnTo>
                  <a:pt x="2979419" y="0"/>
                </a:lnTo>
              </a:path>
            </a:pathLst>
          </a:custGeom>
          <a:ln w="44196">
            <a:solidFill>
              <a:srgbClr val="FF0000"/>
            </a:solidFill>
          </a:ln>
        </p:spPr>
        <p:txBody>
          <a:bodyPr wrap="square" lIns="0" tIns="0" rIns="0" bIns="0" rtlCol="0"/>
          <a:lstStyle/>
          <a:p>
            <a:endParaRPr/>
          </a:p>
        </p:txBody>
      </p:sp>
      <p:sp>
        <p:nvSpPr>
          <p:cNvPr id="9" name="object 9"/>
          <p:cNvSpPr/>
          <p:nvPr/>
        </p:nvSpPr>
        <p:spPr>
          <a:xfrm>
            <a:off x="0" y="1149858"/>
            <a:ext cx="3429000" cy="0"/>
          </a:xfrm>
          <a:custGeom>
            <a:avLst/>
            <a:gdLst/>
            <a:ahLst/>
            <a:cxnLst/>
            <a:rect l="l" t="t" r="r" b="b"/>
            <a:pathLst>
              <a:path w="3429000">
                <a:moveTo>
                  <a:pt x="0" y="0"/>
                </a:moveTo>
                <a:lnTo>
                  <a:pt x="3429000" y="0"/>
                </a:lnTo>
              </a:path>
            </a:pathLst>
          </a:custGeom>
          <a:ln w="47244">
            <a:solidFill>
              <a:srgbClr val="FFCE00"/>
            </a:solidFill>
          </a:ln>
        </p:spPr>
        <p:txBody>
          <a:bodyPr wrap="square" lIns="0" tIns="0" rIns="0" bIns="0" rtlCol="0"/>
          <a:lstStyle/>
          <a:p>
            <a:endParaRPr/>
          </a:p>
        </p:txBody>
      </p:sp>
      <p:sp>
        <p:nvSpPr>
          <p:cNvPr id="10" name="object 10"/>
          <p:cNvSpPr txBox="1"/>
          <p:nvPr/>
        </p:nvSpPr>
        <p:spPr>
          <a:xfrm>
            <a:off x="9774428" y="595630"/>
            <a:ext cx="1678305" cy="617855"/>
          </a:xfrm>
          <a:prstGeom prst="rect">
            <a:avLst/>
          </a:prstGeom>
        </p:spPr>
        <p:txBody>
          <a:bodyPr vert="horz" wrap="square" lIns="0" tIns="13335" rIns="0" bIns="0" rtlCol="0">
            <a:spAutoFit/>
          </a:bodyPr>
          <a:lstStyle/>
          <a:p>
            <a:pPr marL="12700">
              <a:lnSpc>
                <a:spcPts val="3050"/>
              </a:lnSpc>
              <a:spcBef>
                <a:spcPts val="105"/>
              </a:spcBef>
            </a:pPr>
            <a:r>
              <a:rPr sz="2600" b="1" dirty="0">
                <a:solidFill>
                  <a:srgbClr val="000099"/>
                </a:solidFill>
                <a:latin typeface="Arial"/>
                <a:cs typeface="Arial"/>
              </a:rPr>
              <a:t>BITS</a:t>
            </a:r>
            <a:r>
              <a:rPr sz="2600" b="1" spc="-85" dirty="0">
                <a:solidFill>
                  <a:srgbClr val="000099"/>
                </a:solidFill>
                <a:latin typeface="Arial"/>
                <a:cs typeface="Arial"/>
              </a:rPr>
              <a:t> </a:t>
            </a:r>
            <a:r>
              <a:rPr sz="2600" dirty="0">
                <a:solidFill>
                  <a:srgbClr val="000099"/>
                </a:solidFill>
                <a:latin typeface="Arial"/>
                <a:cs typeface="Arial"/>
              </a:rPr>
              <a:t>Pilani</a:t>
            </a:r>
            <a:endParaRPr sz="2600">
              <a:latin typeface="Arial"/>
              <a:cs typeface="Arial"/>
            </a:endParaRPr>
          </a:p>
          <a:p>
            <a:pPr marL="13970">
              <a:lnSpc>
                <a:spcPts val="1610"/>
              </a:lnSpc>
            </a:pPr>
            <a:r>
              <a:rPr sz="1400" dirty="0">
                <a:solidFill>
                  <a:srgbClr val="000099"/>
                </a:solidFill>
                <a:latin typeface="Arial"/>
                <a:cs typeface="Arial"/>
              </a:rPr>
              <a:t>Pilani</a:t>
            </a:r>
            <a:r>
              <a:rPr sz="1400" spc="-20" dirty="0">
                <a:solidFill>
                  <a:srgbClr val="000099"/>
                </a:solidFill>
                <a:latin typeface="Arial"/>
                <a:cs typeface="Arial"/>
              </a:rPr>
              <a:t> </a:t>
            </a:r>
            <a:r>
              <a:rPr sz="1400" dirty="0">
                <a:solidFill>
                  <a:srgbClr val="000099"/>
                </a:solidFill>
                <a:latin typeface="Arial"/>
                <a:cs typeface="Arial"/>
              </a:rPr>
              <a:t>Campus</a:t>
            </a:r>
            <a:endParaRPr sz="1400">
              <a:latin typeface="Arial"/>
              <a:cs typeface="Arial"/>
            </a:endParaRPr>
          </a:p>
        </p:txBody>
      </p:sp>
      <p:sp>
        <p:nvSpPr>
          <p:cNvPr id="11" name="object 11"/>
          <p:cNvSpPr/>
          <p:nvPr/>
        </p:nvSpPr>
        <p:spPr>
          <a:xfrm>
            <a:off x="6155435" y="6484620"/>
            <a:ext cx="2329180" cy="0"/>
          </a:xfrm>
          <a:custGeom>
            <a:avLst/>
            <a:gdLst/>
            <a:ahLst/>
            <a:cxnLst/>
            <a:rect l="l" t="t" r="r" b="b"/>
            <a:pathLst>
              <a:path w="2329179">
                <a:moveTo>
                  <a:pt x="0" y="0"/>
                </a:moveTo>
                <a:lnTo>
                  <a:pt x="2328671" y="0"/>
                </a:lnTo>
              </a:path>
            </a:pathLst>
          </a:custGeom>
          <a:ln w="48768">
            <a:solidFill>
              <a:srgbClr val="8EB4E2"/>
            </a:solidFill>
          </a:ln>
        </p:spPr>
        <p:txBody>
          <a:bodyPr wrap="square" lIns="0" tIns="0" rIns="0" bIns="0" rtlCol="0"/>
          <a:lstStyle/>
          <a:p>
            <a:endParaRPr/>
          </a:p>
        </p:txBody>
      </p:sp>
      <p:sp>
        <p:nvSpPr>
          <p:cNvPr id="12" name="object 12"/>
          <p:cNvSpPr/>
          <p:nvPr/>
        </p:nvSpPr>
        <p:spPr>
          <a:xfrm>
            <a:off x="8430768" y="6483096"/>
            <a:ext cx="2237740" cy="0"/>
          </a:xfrm>
          <a:custGeom>
            <a:avLst/>
            <a:gdLst/>
            <a:ahLst/>
            <a:cxnLst/>
            <a:rect l="l" t="t" r="r" b="b"/>
            <a:pathLst>
              <a:path w="2237740">
                <a:moveTo>
                  <a:pt x="0" y="0"/>
                </a:moveTo>
                <a:lnTo>
                  <a:pt x="2237231" y="0"/>
                </a:lnTo>
              </a:path>
            </a:pathLst>
          </a:custGeom>
          <a:ln w="45720">
            <a:solidFill>
              <a:srgbClr val="FF0000"/>
            </a:solidFill>
          </a:ln>
        </p:spPr>
        <p:txBody>
          <a:bodyPr wrap="square" lIns="0" tIns="0" rIns="0" bIns="0" rtlCol="0"/>
          <a:lstStyle/>
          <a:p>
            <a:endParaRPr/>
          </a:p>
        </p:txBody>
      </p:sp>
      <p:sp>
        <p:nvSpPr>
          <p:cNvPr id="13" name="object 13"/>
          <p:cNvSpPr/>
          <p:nvPr/>
        </p:nvSpPr>
        <p:spPr>
          <a:xfrm>
            <a:off x="3608832" y="6484620"/>
            <a:ext cx="2578735" cy="0"/>
          </a:xfrm>
          <a:custGeom>
            <a:avLst/>
            <a:gdLst/>
            <a:ahLst/>
            <a:cxnLst/>
            <a:rect l="l" t="t" r="r" b="b"/>
            <a:pathLst>
              <a:path w="2578735">
                <a:moveTo>
                  <a:pt x="0" y="0"/>
                </a:moveTo>
                <a:lnTo>
                  <a:pt x="2578608" y="0"/>
                </a:lnTo>
              </a:path>
            </a:pathLst>
          </a:custGeom>
          <a:ln w="48768">
            <a:solidFill>
              <a:srgbClr val="FFCE00"/>
            </a:solidFill>
          </a:ln>
        </p:spPr>
        <p:txBody>
          <a:bodyPr wrap="square" lIns="0" tIns="0" rIns="0" bIns="0" rtlCol="0"/>
          <a:lstStyle/>
          <a:p>
            <a:endParaRPr/>
          </a:p>
        </p:txBody>
      </p:sp>
      <p:sp>
        <p:nvSpPr>
          <p:cNvPr id="14" name="object 14"/>
          <p:cNvSpPr/>
          <p:nvPr/>
        </p:nvSpPr>
        <p:spPr>
          <a:xfrm>
            <a:off x="1524000" y="0"/>
            <a:ext cx="7050405" cy="1126490"/>
          </a:xfrm>
          <a:custGeom>
            <a:avLst/>
            <a:gdLst/>
            <a:ahLst/>
            <a:cxnLst/>
            <a:rect l="l" t="t" r="r" b="b"/>
            <a:pathLst>
              <a:path w="7050405" h="1126490">
                <a:moveTo>
                  <a:pt x="0" y="1126236"/>
                </a:moveTo>
                <a:lnTo>
                  <a:pt x="7050024" y="1126236"/>
                </a:lnTo>
                <a:lnTo>
                  <a:pt x="7050024" y="0"/>
                </a:lnTo>
                <a:lnTo>
                  <a:pt x="0" y="0"/>
                </a:lnTo>
                <a:lnTo>
                  <a:pt x="0" y="1126236"/>
                </a:lnTo>
                <a:close/>
              </a:path>
            </a:pathLst>
          </a:custGeom>
          <a:solidFill>
            <a:srgbClr val="FFFF00"/>
          </a:solidFill>
        </p:spPr>
        <p:txBody>
          <a:bodyPr wrap="square" lIns="0" tIns="0" rIns="0" bIns="0" rtlCol="0"/>
          <a:lstStyle/>
          <a:p>
            <a:endParaRPr/>
          </a:p>
        </p:txBody>
      </p:sp>
      <p:sp>
        <p:nvSpPr>
          <p:cNvPr id="15" name="object 15"/>
          <p:cNvSpPr txBox="1">
            <a:spLocks noGrp="1"/>
          </p:cNvSpPr>
          <p:nvPr>
            <p:ph type="title"/>
          </p:nvPr>
        </p:nvSpPr>
        <p:spPr>
          <a:xfrm>
            <a:off x="1747773" y="302514"/>
            <a:ext cx="1651635" cy="574040"/>
          </a:xfrm>
          <a:prstGeom prst="rect">
            <a:avLst/>
          </a:prstGeom>
        </p:spPr>
        <p:txBody>
          <a:bodyPr vert="horz" wrap="square" lIns="0" tIns="12700" rIns="0" bIns="0" rtlCol="0">
            <a:spAutoFit/>
          </a:bodyPr>
          <a:lstStyle/>
          <a:p>
            <a:pPr marL="12700">
              <a:lnSpc>
                <a:spcPct val="100000"/>
              </a:lnSpc>
              <a:spcBef>
                <a:spcPts val="100"/>
              </a:spcBef>
            </a:pPr>
            <a:r>
              <a:rPr sz="3600" b="1" dirty="0">
                <a:solidFill>
                  <a:srgbClr val="001F5F"/>
                </a:solidFill>
                <a:latin typeface="Palatino Linotype"/>
                <a:cs typeface="Palatino Linotype"/>
              </a:rPr>
              <a:t>Agenda</a:t>
            </a:r>
            <a:endParaRPr sz="3600">
              <a:latin typeface="Palatino Linotype"/>
              <a:cs typeface="Palatino Linotype"/>
            </a:endParaRPr>
          </a:p>
        </p:txBody>
      </p:sp>
      <p:sp>
        <p:nvSpPr>
          <p:cNvPr id="16" name="object 16"/>
          <p:cNvSpPr/>
          <p:nvPr/>
        </p:nvSpPr>
        <p:spPr>
          <a:xfrm>
            <a:off x="4061459" y="1149858"/>
            <a:ext cx="2329180" cy="0"/>
          </a:xfrm>
          <a:custGeom>
            <a:avLst/>
            <a:gdLst/>
            <a:ahLst/>
            <a:cxnLst/>
            <a:rect l="l" t="t" r="r" b="b"/>
            <a:pathLst>
              <a:path w="2329179">
                <a:moveTo>
                  <a:pt x="0" y="0"/>
                </a:moveTo>
                <a:lnTo>
                  <a:pt x="2328672" y="0"/>
                </a:lnTo>
              </a:path>
            </a:pathLst>
          </a:custGeom>
          <a:ln w="47244">
            <a:solidFill>
              <a:srgbClr val="8EB4E2"/>
            </a:solidFill>
          </a:ln>
        </p:spPr>
        <p:txBody>
          <a:bodyPr wrap="square" lIns="0" tIns="0" rIns="0" bIns="0" rtlCol="0"/>
          <a:lstStyle/>
          <a:p>
            <a:endParaRPr/>
          </a:p>
        </p:txBody>
      </p:sp>
      <p:sp>
        <p:nvSpPr>
          <p:cNvPr id="17" name="object 17"/>
          <p:cNvSpPr/>
          <p:nvPr/>
        </p:nvSpPr>
        <p:spPr>
          <a:xfrm>
            <a:off x="6338315" y="1148333"/>
            <a:ext cx="2235835" cy="0"/>
          </a:xfrm>
          <a:custGeom>
            <a:avLst/>
            <a:gdLst/>
            <a:ahLst/>
            <a:cxnLst/>
            <a:rect l="l" t="t" r="r" b="b"/>
            <a:pathLst>
              <a:path w="2235834">
                <a:moveTo>
                  <a:pt x="0" y="0"/>
                </a:moveTo>
                <a:lnTo>
                  <a:pt x="2235708" y="0"/>
                </a:lnTo>
              </a:path>
            </a:pathLst>
          </a:custGeom>
          <a:ln w="44196">
            <a:solidFill>
              <a:srgbClr val="FF0000"/>
            </a:solidFill>
          </a:ln>
        </p:spPr>
        <p:txBody>
          <a:bodyPr wrap="square" lIns="0" tIns="0" rIns="0" bIns="0" rtlCol="0"/>
          <a:lstStyle/>
          <a:p>
            <a:endParaRPr/>
          </a:p>
        </p:txBody>
      </p:sp>
      <p:sp>
        <p:nvSpPr>
          <p:cNvPr id="18" name="object 18"/>
          <p:cNvSpPr/>
          <p:nvPr/>
        </p:nvSpPr>
        <p:spPr>
          <a:xfrm>
            <a:off x="1514855" y="1149858"/>
            <a:ext cx="2581910" cy="0"/>
          </a:xfrm>
          <a:custGeom>
            <a:avLst/>
            <a:gdLst/>
            <a:ahLst/>
            <a:cxnLst/>
            <a:rect l="l" t="t" r="r" b="b"/>
            <a:pathLst>
              <a:path w="2581910">
                <a:moveTo>
                  <a:pt x="0" y="0"/>
                </a:moveTo>
                <a:lnTo>
                  <a:pt x="2581656" y="0"/>
                </a:lnTo>
              </a:path>
            </a:pathLst>
          </a:custGeom>
          <a:ln w="47244">
            <a:solidFill>
              <a:srgbClr val="FFCE00"/>
            </a:solidFill>
          </a:ln>
        </p:spPr>
        <p:txBody>
          <a:bodyPr wrap="square" lIns="0" tIns="0" rIns="0" bIns="0" rtlCol="0"/>
          <a:lstStyle/>
          <a:p>
            <a:endParaRPr/>
          </a:p>
        </p:txBody>
      </p:sp>
      <p:sp>
        <p:nvSpPr>
          <p:cNvPr id="19" name="object 19"/>
          <p:cNvSpPr txBox="1"/>
          <p:nvPr/>
        </p:nvSpPr>
        <p:spPr>
          <a:xfrm>
            <a:off x="1591183" y="1570481"/>
            <a:ext cx="7772400" cy="4415790"/>
          </a:xfrm>
          <a:prstGeom prst="rect">
            <a:avLst/>
          </a:prstGeom>
        </p:spPr>
        <p:txBody>
          <a:bodyPr vert="horz" wrap="square" lIns="0" tIns="195580" rIns="0" bIns="0" rtlCol="0">
            <a:spAutoFit/>
          </a:bodyPr>
          <a:lstStyle/>
          <a:p>
            <a:pPr marL="443230" indent="-431165">
              <a:lnSpc>
                <a:spcPct val="100000"/>
              </a:lnSpc>
              <a:spcBef>
                <a:spcPts val="1540"/>
              </a:spcBef>
              <a:buAutoNum type="arabicParenBoth"/>
              <a:tabLst>
                <a:tab pos="443865" algn="l"/>
              </a:tabLst>
            </a:pPr>
            <a:r>
              <a:rPr sz="2400" dirty="0">
                <a:solidFill>
                  <a:srgbClr val="001F5F"/>
                </a:solidFill>
                <a:latin typeface="Palatino Linotype"/>
                <a:cs typeface="Palatino Linotype"/>
              </a:rPr>
              <a:t>What </a:t>
            </a:r>
            <a:r>
              <a:rPr sz="2400" spc="-5" dirty="0">
                <a:solidFill>
                  <a:srgbClr val="001F5F"/>
                </a:solidFill>
                <a:latin typeface="Palatino Linotype"/>
                <a:cs typeface="Palatino Linotype"/>
              </a:rPr>
              <a:t>is </a:t>
            </a:r>
            <a:r>
              <a:rPr sz="2400" dirty="0">
                <a:solidFill>
                  <a:srgbClr val="001F5F"/>
                </a:solidFill>
                <a:latin typeface="Palatino Linotype"/>
                <a:cs typeface="Palatino Linotype"/>
              </a:rPr>
              <a:t>Artificial</a:t>
            </a:r>
            <a:r>
              <a:rPr sz="2400" spc="-80" dirty="0">
                <a:solidFill>
                  <a:srgbClr val="001F5F"/>
                </a:solidFill>
                <a:latin typeface="Palatino Linotype"/>
                <a:cs typeface="Palatino Linotype"/>
              </a:rPr>
              <a:t> </a:t>
            </a:r>
            <a:r>
              <a:rPr sz="2400" spc="-10" dirty="0">
                <a:solidFill>
                  <a:srgbClr val="001F5F"/>
                </a:solidFill>
                <a:latin typeface="Palatino Linotype"/>
                <a:cs typeface="Palatino Linotype"/>
              </a:rPr>
              <a:t>Intelligence?</a:t>
            </a:r>
            <a:endParaRPr sz="2400">
              <a:latin typeface="Palatino Linotype"/>
              <a:cs typeface="Palatino Linotype"/>
            </a:endParaRPr>
          </a:p>
          <a:p>
            <a:pPr marL="1507490" lvl="1" indent="-581025">
              <a:lnSpc>
                <a:spcPct val="100000"/>
              </a:lnSpc>
              <a:spcBef>
                <a:spcPts val="1445"/>
              </a:spcBef>
              <a:buAutoNum type="romanLcPeriod"/>
              <a:tabLst>
                <a:tab pos="1507490" algn="l"/>
                <a:tab pos="1508125" algn="l"/>
              </a:tabLst>
            </a:pPr>
            <a:r>
              <a:rPr sz="2400" dirty="0">
                <a:solidFill>
                  <a:srgbClr val="001F5F"/>
                </a:solidFill>
                <a:latin typeface="Palatino Linotype"/>
                <a:cs typeface="Palatino Linotype"/>
              </a:rPr>
              <a:t>Acting </a:t>
            </a:r>
            <a:r>
              <a:rPr sz="2400" spc="-5" dirty="0">
                <a:solidFill>
                  <a:srgbClr val="001F5F"/>
                </a:solidFill>
                <a:latin typeface="Palatino Linotype"/>
                <a:cs typeface="Palatino Linotype"/>
              </a:rPr>
              <a:t>Humanly</a:t>
            </a:r>
            <a:endParaRPr sz="2400">
              <a:latin typeface="Palatino Linotype"/>
              <a:cs typeface="Palatino Linotype"/>
            </a:endParaRPr>
          </a:p>
          <a:p>
            <a:pPr marL="1442085" lvl="1" indent="-515620">
              <a:lnSpc>
                <a:spcPct val="100000"/>
              </a:lnSpc>
              <a:spcBef>
                <a:spcPts val="1440"/>
              </a:spcBef>
              <a:buAutoNum type="romanLcPeriod"/>
              <a:tabLst>
                <a:tab pos="1442085" algn="l"/>
                <a:tab pos="1442720" algn="l"/>
              </a:tabLst>
            </a:pPr>
            <a:r>
              <a:rPr sz="2400" spc="-5" dirty="0">
                <a:solidFill>
                  <a:srgbClr val="001F5F"/>
                </a:solidFill>
                <a:latin typeface="Palatino Linotype"/>
                <a:cs typeface="Palatino Linotype"/>
              </a:rPr>
              <a:t>Thinking</a:t>
            </a:r>
            <a:r>
              <a:rPr sz="2400" spc="25" dirty="0">
                <a:solidFill>
                  <a:srgbClr val="001F5F"/>
                </a:solidFill>
                <a:latin typeface="Palatino Linotype"/>
                <a:cs typeface="Palatino Linotype"/>
              </a:rPr>
              <a:t> </a:t>
            </a:r>
            <a:r>
              <a:rPr sz="2400" spc="-40" dirty="0">
                <a:solidFill>
                  <a:srgbClr val="001F5F"/>
                </a:solidFill>
                <a:latin typeface="Palatino Linotype"/>
                <a:cs typeface="Palatino Linotype"/>
              </a:rPr>
              <a:t>Humanly,</a:t>
            </a:r>
            <a:endParaRPr sz="2400">
              <a:latin typeface="Palatino Linotype"/>
              <a:cs typeface="Palatino Linotype"/>
            </a:endParaRPr>
          </a:p>
          <a:p>
            <a:pPr marL="1442085" lvl="1" indent="-515620">
              <a:lnSpc>
                <a:spcPct val="100000"/>
              </a:lnSpc>
              <a:spcBef>
                <a:spcPts val="1440"/>
              </a:spcBef>
              <a:buAutoNum type="romanLcPeriod"/>
              <a:tabLst>
                <a:tab pos="1442085" algn="l"/>
                <a:tab pos="1442720" algn="l"/>
              </a:tabLst>
            </a:pPr>
            <a:r>
              <a:rPr sz="2400" spc="-5" dirty="0">
                <a:solidFill>
                  <a:srgbClr val="001F5F"/>
                </a:solidFill>
                <a:latin typeface="Palatino Linotype"/>
                <a:cs typeface="Palatino Linotype"/>
              </a:rPr>
              <a:t>Thinking</a:t>
            </a:r>
            <a:r>
              <a:rPr sz="2400" spc="25" dirty="0">
                <a:solidFill>
                  <a:srgbClr val="001F5F"/>
                </a:solidFill>
                <a:latin typeface="Palatino Linotype"/>
                <a:cs typeface="Palatino Linotype"/>
              </a:rPr>
              <a:t> </a:t>
            </a:r>
            <a:r>
              <a:rPr sz="2400" spc="-30" dirty="0">
                <a:solidFill>
                  <a:srgbClr val="001F5F"/>
                </a:solidFill>
                <a:latin typeface="Palatino Linotype"/>
                <a:cs typeface="Palatino Linotype"/>
              </a:rPr>
              <a:t>Rationally,</a:t>
            </a:r>
            <a:endParaRPr sz="2400">
              <a:latin typeface="Palatino Linotype"/>
              <a:cs typeface="Palatino Linotype"/>
            </a:endParaRPr>
          </a:p>
          <a:p>
            <a:pPr marL="1442085" lvl="1" indent="-515620">
              <a:lnSpc>
                <a:spcPct val="100000"/>
              </a:lnSpc>
              <a:spcBef>
                <a:spcPts val="1440"/>
              </a:spcBef>
              <a:buAutoNum type="romanLcPeriod"/>
              <a:tabLst>
                <a:tab pos="1442085" algn="l"/>
                <a:tab pos="1442720" algn="l"/>
              </a:tabLst>
            </a:pPr>
            <a:r>
              <a:rPr sz="2400" dirty="0">
                <a:solidFill>
                  <a:srgbClr val="001F5F"/>
                </a:solidFill>
                <a:latin typeface="Palatino Linotype"/>
                <a:cs typeface="Palatino Linotype"/>
              </a:rPr>
              <a:t>Acting </a:t>
            </a:r>
            <a:r>
              <a:rPr sz="2400" spc="-5" dirty="0">
                <a:solidFill>
                  <a:srgbClr val="001F5F"/>
                </a:solidFill>
                <a:latin typeface="Palatino Linotype"/>
                <a:cs typeface="Palatino Linotype"/>
              </a:rPr>
              <a:t>Rationally</a:t>
            </a:r>
            <a:endParaRPr sz="2400">
              <a:latin typeface="Palatino Linotype"/>
              <a:cs typeface="Palatino Linotype"/>
            </a:endParaRPr>
          </a:p>
          <a:p>
            <a:pPr marL="12700" marR="4871720">
              <a:lnSpc>
                <a:spcPct val="150000"/>
              </a:lnSpc>
              <a:buAutoNum type="arabicParenBoth"/>
              <a:tabLst>
                <a:tab pos="443865" algn="l"/>
              </a:tabLst>
            </a:pPr>
            <a:r>
              <a:rPr sz="2400" spc="-5" dirty="0">
                <a:solidFill>
                  <a:srgbClr val="001F5F"/>
                </a:solidFill>
                <a:latin typeface="Palatino Linotype"/>
                <a:cs typeface="Palatino Linotype"/>
              </a:rPr>
              <a:t>Foundations </a:t>
            </a:r>
            <a:r>
              <a:rPr sz="2400" dirty="0">
                <a:solidFill>
                  <a:srgbClr val="001F5F"/>
                </a:solidFill>
                <a:latin typeface="Palatino Linotype"/>
                <a:cs typeface="Palatino Linotype"/>
              </a:rPr>
              <a:t>of</a:t>
            </a:r>
            <a:r>
              <a:rPr sz="2400" spc="-135" dirty="0">
                <a:solidFill>
                  <a:srgbClr val="001F5F"/>
                </a:solidFill>
                <a:latin typeface="Palatino Linotype"/>
                <a:cs typeface="Palatino Linotype"/>
              </a:rPr>
              <a:t> </a:t>
            </a:r>
            <a:r>
              <a:rPr sz="2400" dirty="0">
                <a:solidFill>
                  <a:srgbClr val="001F5F"/>
                </a:solidFill>
                <a:latin typeface="Palatino Linotype"/>
                <a:cs typeface="Palatino Linotype"/>
              </a:rPr>
              <a:t>AI  (3)Brief </a:t>
            </a:r>
            <a:r>
              <a:rPr sz="2400" spc="-5" dirty="0">
                <a:solidFill>
                  <a:srgbClr val="001F5F"/>
                </a:solidFill>
                <a:latin typeface="Palatino Linotype"/>
                <a:cs typeface="Palatino Linotype"/>
              </a:rPr>
              <a:t>History </a:t>
            </a:r>
            <a:r>
              <a:rPr sz="2400" dirty="0">
                <a:solidFill>
                  <a:srgbClr val="001F5F"/>
                </a:solidFill>
                <a:latin typeface="Palatino Linotype"/>
                <a:cs typeface="Palatino Linotype"/>
              </a:rPr>
              <a:t>of</a:t>
            </a:r>
            <a:r>
              <a:rPr sz="2400" spc="-135" dirty="0">
                <a:solidFill>
                  <a:srgbClr val="001F5F"/>
                </a:solidFill>
                <a:latin typeface="Palatino Linotype"/>
                <a:cs typeface="Palatino Linotype"/>
              </a:rPr>
              <a:t> </a:t>
            </a:r>
            <a:r>
              <a:rPr sz="2400" dirty="0">
                <a:solidFill>
                  <a:srgbClr val="001F5F"/>
                </a:solidFill>
                <a:latin typeface="Palatino Linotype"/>
                <a:cs typeface="Palatino Linotype"/>
              </a:rPr>
              <a:t>AI</a:t>
            </a:r>
            <a:endParaRPr sz="2400">
              <a:latin typeface="Palatino Linotype"/>
              <a:cs typeface="Palatino Linotype"/>
            </a:endParaRPr>
          </a:p>
          <a:p>
            <a:pPr marL="12700">
              <a:lnSpc>
                <a:spcPct val="100000"/>
              </a:lnSpc>
              <a:spcBef>
                <a:spcPts val="1445"/>
              </a:spcBef>
            </a:pPr>
            <a:r>
              <a:rPr sz="2400" dirty="0">
                <a:solidFill>
                  <a:srgbClr val="001F5F"/>
                </a:solidFill>
                <a:latin typeface="Palatino Linotype"/>
                <a:cs typeface="Palatino Linotype"/>
              </a:rPr>
              <a:t>(4) Brief </a:t>
            </a:r>
            <a:r>
              <a:rPr sz="2400" spc="-10" dirty="0">
                <a:solidFill>
                  <a:srgbClr val="001F5F"/>
                </a:solidFill>
                <a:latin typeface="Palatino Linotype"/>
                <a:cs typeface="Palatino Linotype"/>
              </a:rPr>
              <a:t>Overview </a:t>
            </a:r>
            <a:r>
              <a:rPr sz="2400" dirty="0">
                <a:solidFill>
                  <a:srgbClr val="001F5F"/>
                </a:solidFill>
                <a:latin typeface="Palatino Linotype"/>
                <a:cs typeface="Palatino Linotype"/>
              </a:rPr>
              <a:t>of Modern AI &amp; </a:t>
            </a:r>
            <a:r>
              <a:rPr sz="2400" spc="-5" dirty="0">
                <a:solidFill>
                  <a:srgbClr val="001F5F"/>
                </a:solidFill>
                <a:latin typeface="Palatino Linotype"/>
                <a:cs typeface="Palatino Linotype"/>
              </a:rPr>
              <a:t>Application</a:t>
            </a:r>
            <a:r>
              <a:rPr sz="2400" spc="-200" dirty="0">
                <a:solidFill>
                  <a:srgbClr val="001F5F"/>
                </a:solidFill>
                <a:latin typeface="Palatino Linotype"/>
                <a:cs typeface="Palatino Linotype"/>
              </a:rPr>
              <a:t> </a:t>
            </a:r>
            <a:r>
              <a:rPr sz="2400" dirty="0">
                <a:solidFill>
                  <a:srgbClr val="001F5F"/>
                </a:solidFill>
                <a:latin typeface="Palatino Linotype"/>
                <a:cs typeface="Palatino Linotype"/>
              </a:rPr>
              <a:t>Domains.</a:t>
            </a:r>
            <a:endParaRPr sz="2400">
              <a:latin typeface="Palatino Linotype"/>
              <a:cs typeface="Palatino Linotype"/>
            </a:endParaRPr>
          </a:p>
        </p:txBody>
      </p:sp>
      <p:sp>
        <p:nvSpPr>
          <p:cNvPr id="20" name="object 20"/>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8/29/2020 7:42</a:t>
            </a:r>
            <a:r>
              <a:rPr spc="-65" dirty="0"/>
              <a:t> </a:t>
            </a:r>
            <a:r>
              <a:rPr dirty="0"/>
              <a:t>PM</a:t>
            </a:r>
          </a:p>
        </p:txBody>
      </p:sp>
      <p:sp>
        <p:nvSpPr>
          <p:cNvPr id="21" name="object 21"/>
          <p:cNvSpPr txBox="1"/>
          <p:nvPr/>
        </p:nvSpPr>
        <p:spPr>
          <a:xfrm>
            <a:off x="11806935" y="6601231"/>
            <a:ext cx="128270" cy="178435"/>
          </a:xfrm>
          <a:prstGeom prst="rect">
            <a:avLst/>
          </a:prstGeom>
        </p:spPr>
        <p:txBody>
          <a:bodyPr vert="horz" wrap="square" lIns="0" tIns="0" rIns="0" bIns="0" rtlCol="0">
            <a:spAutoFit/>
          </a:bodyPr>
          <a:lstStyle/>
          <a:p>
            <a:pPr marL="25400">
              <a:lnSpc>
                <a:spcPts val="1240"/>
              </a:lnSpc>
            </a:pPr>
            <a:fld id="{81D60167-4931-47E6-BA6A-407CBD079E47}" type="slidenum">
              <a:rPr sz="1200" dirty="0">
                <a:solidFill>
                  <a:srgbClr val="888888"/>
                </a:solidFill>
                <a:latin typeface="Calibri"/>
                <a:cs typeface="Calibri"/>
              </a:rPr>
              <a:t>5</a:t>
            </a:fld>
            <a:endParaRPr sz="1200">
              <a:latin typeface="Calibri"/>
              <a:cs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73723" y="6484620"/>
            <a:ext cx="3106420" cy="0"/>
          </a:xfrm>
          <a:custGeom>
            <a:avLst/>
            <a:gdLst/>
            <a:ahLst/>
            <a:cxnLst/>
            <a:rect l="l" t="t" r="r" b="b"/>
            <a:pathLst>
              <a:path w="3106420">
                <a:moveTo>
                  <a:pt x="0" y="0"/>
                </a:moveTo>
                <a:lnTo>
                  <a:pt x="3105912" y="0"/>
                </a:lnTo>
              </a:path>
            </a:pathLst>
          </a:custGeom>
          <a:ln w="48768">
            <a:solidFill>
              <a:srgbClr val="8EB4E2"/>
            </a:solidFill>
          </a:ln>
        </p:spPr>
        <p:txBody>
          <a:bodyPr wrap="square" lIns="0" tIns="0" rIns="0" bIns="0" rtlCol="0"/>
          <a:lstStyle/>
          <a:p>
            <a:endParaRPr/>
          </a:p>
        </p:txBody>
      </p:sp>
      <p:sp>
        <p:nvSpPr>
          <p:cNvPr id="3" name="object 3"/>
          <p:cNvSpPr/>
          <p:nvPr/>
        </p:nvSpPr>
        <p:spPr>
          <a:xfrm>
            <a:off x="9209531" y="6483096"/>
            <a:ext cx="2982595" cy="0"/>
          </a:xfrm>
          <a:custGeom>
            <a:avLst/>
            <a:gdLst/>
            <a:ahLst/>
            <a:cxnLst/>
            <a:rect l="l" t="t" r="r" b="b"/>
            <a:pathLst>
              <a:path w="2982595">
                <a:moveTo>
                  <a:pt x="0" y="0"/>
                </a:moveTo>
                <a:lnTo>
                  <a:pt x="2982468" y="0"/>
                </a:lnTo>
              </a:path>
            </a:pathLst>
          </a:custGeom>
          <a:ln w="45720">
            <a:solidFill>
              <a:srgbClr val="FF0000"/>
            </a:solidFill>
          </a:ln>
        </p:spPr>
        <p:txBody>
          <a:bodyPr wrap="square" lIns="0" tIns="0" rIns="0" bIns="0" rtlCol="0"/>
          <a:lstStyle/>
          <a:p>
            <a:endParaRPr/>
          </a:p>
        </p:txBody>
      </p:sp>
      <p:sp>
        <p:nvSpPr>
          <p:cNvPr id="4" name="object 4"/>
          <p:cNvSpPr/>
          <p:nvPr/>
        </p:nvSpPr>
        <p:spPr>
          <a:xfrm>
            <a:off x="2779776" y="6484620"/>
            <a:ext cx="3439795" cy="0"/>
          </a:xfrm>
          <a:custGeom>
            <a:avLst/>
            <a:gdLst/>
            <a:ahLst/>
            <a:cxnLst/>
            <a:rect l="l" t="t" r="r" b="b"/>
            <a:pathLst>
              <a:path w="3439795">
                <a:moveTo>
                  <a:pt x="0" y="0"/>
                </a:moveTo>
                <a:lnTo>
                  <a:pt x="3439667" y="0"/>
                </a:lnTo>
              </a:path>
            </a:pathLst>
          </a:custGeom>
          <a:ln w="48768">
            <a:solidFill>
              <a:srgbClr val="FFCE00"/>
            </a:solidFill>
          </a:ln>
        </p:spPr>
        <p:txBody>
          <a:bodyPr wrap="square" lIns="0" tIns="0" rIns="0" bIns="0" rtlCol="0"/>
          <a:lstStyle/>
          <a:p>
            <a:endParaRPr/>
          </a:p>
        </p:txBody>
      </p:sp>
      <p:sp>
        <p:nvSpPr>
          <p:cNvPr id="5" name="object 5"/>
          <p:cNvSpPr/>
          <p:nvPr/>
        </p:nvSpPr>
        <p:spPr>
          <a:xfrm>
            <a:off x="0" y="0"/>
            <a:ext cx="9400540" cy="1126490"/>
          </a:xfrm>
          <a:custGeom>
            <a:avLst/>
            <a:gdLst/>
            <a:ahLst/>
            <a:cxnLst/>
            <a:rect l="l" t="t" r="r" b="b"/>
            <a:pathLst>
              <a:path w="9400540" h="1126490">
                <a:moveTo>
                  <a:pt x="0" y="1126236"/>
                </a:moveTo>
                <a:lnTo>
                  <a:pt x="9400032" y="1126236"/>
                </a:lnTo>
                <a:lnTo>
                  <a:pt x="9400032" y="0"/>
                </a:lnTo>
                <a:lnTo>
                  <a:pt x="0" y="0"/>
                </a:lnTo>
                <a:lnTo>
                  <a:pt x="0" y="1126236"/>
                </a:lnTo>
                <a:close/>
              </a:path>
            </a:pathLst>
          </a:custGeom>
          <a:solidFill>
            <a:srgbClr val="FFFF00"/>
          </a:solidFill>
        </p:spPr>
        <p:txBody>
          <a:bodyPr wrap="square" lIns="0" tIns="0" rIns="0" bIns="0" rtlCol="0"/>
          <a:lstStyle/>
          <a:p>
            <a:endParaRPr/>
          </a:p>
        </p:txBody>
      </p:sp>
      <p:sp>
        <p:nvSpPr>
          <p:cNvPr id="6" name="object 6"/>
          <p:cNvSpPr/>
          <p:nvPr/>
        </p:nvSpPr>
        <p:spPr>
          <a:xfrm>
            <a:off x="3381755" y="1149858"/>
            <a:ext cx="3106420" cy="0"/>
          </a:xfrm>
          <a:custGeom>
            <a:avLst/>
            <a:gdLst/>
            <a:ahLst/>
            <a:cxnLst/>
            <a:rect l="l" t="t" r="r" b="b"/>
            <a:pathLst>
              <a:path w="3106420">
                <a:moveTo>
                  <a:pt x="0" y="0"/>
                </a:moveTo>
                <a:lnTo>
                  <a:pt x="3105912" y="0"/>
                </a:lnTo>
              </a:path>
            </a:pathLst>
          </a:custGeom>
          <a:ln w="47244">
            <a:solidFill>
              <a:srgbClr val="8EB4E2"/>
            </a:solidFill>
          </a:ln>
        </p:spPr>
        <p:txBody>
          <a:bodyPr wrap="square" lIns="0" tIns="0" rIns="0" bIns="0" rtlCol="0"/>
          <a:lstStyle/>
          <a:p>
            <a:endParaRPr/>
          </a:p>
        </p:txBody>
      </p:sp>
      <p:sp>
        <p:nvSpPr>
          <p:cNvPr id="7" name="object 7"/>
          <p:cNvSpPr/>
          <p:nvPr/>
        </p:nvSpPr>
        <p:spPr>
          <a:xfrm>
            <a:off x="6420611" y="1148333"/>
            <a:ext cx="2979420" cy="0"/>
          </a:xfrm>
          <a:custGeom>
            <a:avLst/>
            <a:gdLst/>
            <a:ahLst/>
            <a:cxnLst/>
            <a:rect l="l" t="t" r="r" b="b"/>
            <a:pathLst>
              <a:path w="2979420">
                <a:moveTo>
                  <a:pt x="0" y="0"/>
                </a:moveTo>
                <a:lnTo>
                  <a:pt x="2979419" y="0"/>
                </a:lnTo>
              </a:path>
            </a:pathLst>
          </a:custGeom>
          <a:ln w="44196">
            <a:solidFill>
              <a:srgbClr val="FF0000"/>
            </a:solidFill>
          </a:ln>
        </p:spPr>
        <p:txBody>
          <a:bodyPr wrap="square" lIns="0" tIns="0" rIns="0" bIns="0" rtlCol="0"/>
          <a:lstStyle/>
          <a:p>
            <a:endParaRPr/>
          </a:p>
        </p:txBody>
      </p:sp>
      <p:sp>
        <p:nvSpPr>
          <p:cNvPr id="8" name="object 8"/>
          <p:cNvSpPr/>
          <p:nvPr/>
        </p:nvSpPr>
        <p:spPr>
          <a:xfrm>
            <a:off x="0" y="1149858"/>
            <a:ext cx="3429000" cy="0"/>
          </a:xfrm>
          <a:custGeom>
            <a:avLst/>
            <a:gdLst/>
            <a:ahLst/>
            <a:cxnLst/>
            <a:rect l="l" t="t" r="r" b="b"/>
            <a:pathLst>
              <a:path w="3429000">
                <a:moveTo>
                  <a:pt x="0" y="0"/>
                </a:moveTo>
                <a:lnTo>
                  <a:pt x="3429000" y="0"/>
                </a:lnTo>
              </a:path>
            </a:pathLst>
          </a:custGeom>
          <a:ln w="47244">
            <a:solidFill>
              <a:srgbClr val="FFCE00"/>
            </a:solidFill>
          </a:ln>
        </p:spPr>
        <p:txBody>
          <a:bodyPr wrap="square" lIns="0" tIns="0" rIns="0" bIns="0" rtlCol="0"/>
          <a:lstStyle/>
          <a:p>
            <a:endParaRPr/>
          </a:p>
        </p:txBody>
      </p:sp>
      <p:sp>
        <p:nvSpPr>
          <p:cNvPr id="9" name="object 9"/>
          <p:cNvSpPr txBox="1"/>
          <p:nvPr/>
        </p:nvSpPr>
        <p:spPr>
          <a:xfrm>
            <a:off x="9774428" y="595630"/>
            <a:ext cx="1678305" cy="617855"/>
          </a:xfrm>
          <a:prstGeom prst="rect">
            <a:avLst/>
          </a:prstGeom>
        </p:spPr>
        <p:txBody>
          <a:bodyPr vert="horz" wrap="square" lIns="0" tIns="13335" rIns="0" bIns="0" rtlCol="0">
            <a:spAutoFit/>
          </a:bodyPr>
          <a:lstStyle/>
          <a:p>
            <a:pPr marL="12700">
              <a:lnSpc>
                <a:spcPts val="3050"/>
              </a:lnSpc>
              <a:spcBef>
                <a:spcPts val="105"/>
              </a:spcBef>
            </a:pPr>
            <a:r>
              <a:rPr sz="2600" b="1" dirty="0">
                <a:solidFill>
                  <a:srgbClr val="000099"/>
                </a:solidFill>
                <a:latin typeface="Arial"/>
                <a:cs typeface="Arial"/>
              </a:rPr>
              <a:t>BITS</a:t>
            </a:r>
            <a:r>
              <a:rPr sz="2600" b="1" spc="-85" dirty="0">
                <a:solidFill>
                  <a:srgbClr val="000099"/>
                </a:solidFill>
                <a:latin typeface="Arial"/>
                <a:cs typeface="Arial"/>
              </a:rPr>
              <a:t> </a:t>
            </a:r>
            <a:r>
              <a:rPr sz="2600" dirty="0">
                <a:solidFill>
                  <a:srgbClr val="000099"/>
                </a:solidFill>
                <a:latin typeface="Arial"/>
                <a:cs typeface="Arial"/>
              </a:rPr>
              <a:t>Pilani</a:t>
            </a:r>
            <a:endParaRPr sz="2600">
              <a:latin typeface="Arial"/>
              <a:cs typeface="Arial"/>
            </a:endParaRPr>
          </a:p>
          <a:p>
            <a:pPr marL="13970">
              <a:lnSpc>
                <a:spcPts val="1610"/>
              </a:lnSpc>
            </a:pPr>
            <a:r>
              <a:rPr sz="1400" dirty="0">
                <a:solidFill>
                  <a:srgbClr val="000099"/>
                </a:solidFill>
                <a:latin typeface="Arial"/>
                <a:cs typeface="Arial"/>
              </a:rPr>
              <a:t>Pilani</a:t>
            </a:r>
            <a:r>
              <a:rPr sz="1400" spc="-20" dirty="0">
                <a:solidFill>
                  <a:srgbClr val="000099"/>
                </a:solidFill>
                <a:latin typeface="Arial"/>
                <a:cs typeface="Arial"/>
              </a:rPr>
              <a:t> </a:t>
            </a:r>
            <a:r>
              <a:rPr sz="1400" dirty="0">
                <a:solidFill>
                  <a:srgbClr val="000099"/>
                </a:solidFill>
                <a:latin typeface="Arial"/>
                <a:cs typeface="Arial"/>
              </a:rPr>
              <a:t>Campus</a:t>
            </a:r>
            <a:endParaRPr sz="1400">
              <a:latin typeface="Arial"/>
              <a:cs typeface="Arial"/>
            </a:endParaRPr>
          </a:p>
        </p:txBody>
      </p:sp>
      <p:sp>
        <p:nvSpPr>
          <p:cNvPr id="10" name="object 10"/>
          <p:cNvSpPr txBox="1">
            <a:spLocks noGrp="1"/>
          </p:cNvSpPr>
          <p:nvPr>
            <p:ph type="title"/>
          </p:nvPr>
        </p:nvSpPr>
        <p:spPr>
          <a:xfrm>
            <a:off x="2939923" y="245490"/>
            <a:ext cx="3512820"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001F5F"/>
                </a:solidFill>
                <a:latin typeface="Palatino Linotype"/>
                <a:cs typeface="Palatino Linotype"/>
              </a:rPr>
              <a:t>Computer</a:t>
            </a:r>
            <a:r>
              <a:rPr sz="3600" spc="-75" dirty="0">
                <a:solidFill>
                  <a:srgbClr val="001F5F"/>
                </a:solidFill>
                <a:latin typeface="Palatino Linotype"/>
                <a:cs typeface="Palatino Linotype"/>
              </a:rPr>
              <a:t> </a:t>
            </a:r>
            <a:r>
              <a:rPr sz="3600" spc="-20" dirty="0">
                <a:solidFill>
                  <a:srgbClr val="001F5F"/>
                </a:solidFill>
                <a:latin typeface="Palatino Linotype"/>
                <a:cs typeface="Palatino Linotype"/>
              </a:rPr>
              <a:t>Vision</a:t>
            </a:r>
            <a:endParaRPr sz="3600">
              <a:latin typeface="Palatino Linotype"/>
              <a:cs typeface="Palatino Linotype"/>
            </a:endParaRPr>
          </a:p>
        </p:txBody>
      </p:sp>
      <p:sp>
        <p:nvSpPr>
          <p:cNvPr id="11" name="object 11"/>
          <p:cNvSpPr/>
          <p:nvPr/>
        </p:nvSpPr>
        <p:spPr>
          <a:xfrm>
            <a:off x="3124200" y="1688592"/>
            <a:ext cx="6237732" cy="3857105"/>
          </a:xfrm>
          <a:prstGeom prst="rect">
            <a:avLst/>
          </a:prstGeom>
          <a:blipFill>
            <a:blip r:embed="rId2" cstate="print"/>
            <a:stretch>
              <a:fillRect/>
            </a:stretch>
          </a:blipFill>
        </p:spPr>
        <p:txBody>
          <a:bodyPr wrap="square" lIns="0" tIns="0" rIns="0" bIns="0" rtlCol="0"/>
          <a:lstStyle/>
          <a:p>
            <a:endParaRPr/>
          </a:p>
        </p:txBody>
      </p:sp>
      <p:sp>
        <p:nvSpPr>
          <p:cNvPr id="12" name="object 12"/>
          <p:cNvSpPr txBox="1"/>
          <p:nvPr/>
        </p:nvSpPr>
        <p:spPr>
          <a:xfrm>
            <a:off x="3105150" y="5593181"/>
            <a:ext cx="741299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Palatino Linotype"/>
                <a:cs typeface="Palatino Linotype"/>
              </a:rPr>
              <a:t>Karpathy </a:t>
            </a:r>
            <a:r>
              <a:rPr sz="1800" dirty="0">
                <a:latin typeface="Palatino Linotype"/>
                <a:cs typeface="Palatino Linotype"/>
              </a:rPr>
              <a:t>&amp; </a:t>
            </a:r>
            <a:r>
              <a:rPr sz="1800" spc="-5" dirty="0">
                <a:latin typeface="Palatino Linotype"/>
                <a:cs typeface="Palatino Linotype"/>
              </a:rPr>
              <a:t>Fei-Fei, </a:t>
            </a:r>
            <a:r>
              <a:rPr sz="1800" dirty="0">
                <a:latin typeface="Palatino Linotype"/>
                <a:cs typeface="Palatino Linotype"/>
              </a:rPr>
              <a:t>2015; </a:t>
            </a:r>
            <a:r>
              <a:rPr sz="1800" spc="-5" dirty="0">
                <a:latin typeface="Palatino Linotype"/>
                <a:cs typeface="Palatino Linotype"/>
              </a:rPr>
              <a:t>Donahue </a:t>
            </a:r>
            <a:r>
              <a:rPr sz="1800" dirty="0">
                <a:latin typeface="Palatino Linotype"/>
                <a:cs typeface="Palatino Linotype"/>
              </a:rPr>
              <a:t>et al., 2015; </a:t>
            </a:r>
            <a:r>
              <a:rPr sz="1800" spc="-5" dirty="0">
                <a:latin typeface="Palatino Linotype"/>
                <a:cs typeface="Palatino Linotype"/>
              </a:rPr>
              <a:t>Xu </a:t>
            </a:r>
            <a:r>
              <a:rPr sz="1800" dirty="0">
                <a:latin typeface="Palatino Linotype"/>
                <a:cs typeface="Palatino Linotype"/>
              </a:rPr>
              <a:t>et al, 2015; </a:t>
            </a:r>
            <a:r>
              <a:rPr sz="1800" spc="-5" dirty="0">
                <a:latin typeface="Palatino Linotype"/>
                <a:cs typeface="Palatino Linotype"/>
              </a:rPr>
              <a:t>many</a:t>
            </a:r>
            <a:r>
              <a:rPr sz="1800" dirty="0">
                <a:latin typeface="Palatino Linotype"/>
                <a:cs typeface="Palatino Linotype"/>
              </a:rPr>
              <a:t> </a:t>
            </a:r>
            <a:r>
              <a:rPr sz="1800" spc="-5" dirty="0">
                <a:latin typeface="Palatino Linotype"/>
                <a:cs typeface="Palatino Linotype"/>
              </a:rPr>
              <a:t>more</a:t>
            </a:r>
            <a:endParaRPr sz="1800">
              <a:latin typeface="Palatino Linotype"/>
              <a:cs typeface="Palatino Linotype"/>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8/29/2020 7:42</a:t>
            </a:r>
            <a:r>
              <a:rPr spc="-65" dirty="0"/>
              <a:t> </a:t>
            </a:r>
            <a:r>
              <a:rPr dirty="0"/>
              <a:t>PM</a:t>
            </a: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50</a:t>
            </a:fld>
            <a:endParaRPr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73723" y="6484620"/>
            <a:ext cx="3106420" cy="0"/>
          </a:xfrm>
          <a:custGeom>
            <a:avLst/>
            <a:gdLst/>
            <a:ahLst/>
            <a:cxnLst/>
            <a:rect l="l" t="t" r="r" b="b"/>
            <a:pathLst>
              <a:path w="3106420">
                <a:moveTo>
                  <a:pt x="0" y="0"/>
                </a:moveTo>
                <a:lnTo>
                  <a:pt x="3105912" y="0"/>
                </a:lnTo>
              </a:path>
            </a:pathLst>
          </a:custGeom>
          <a:ln w="48768">
            <a:solidFill>
              <a:srgbClr val="8EB4E2"/>
            </a:solidFill>
          </a:ln>
        </p:spPr>
        <p:txBody>
          <a:bodyPr wrap="square" lIns="0" tIns="0" rIns="0" bIns="0" rtlCol="0"/>
          <a:lstStyle/>
          <a:p>
            <a:endParaRPr/>
          </a:p>
        </p:txBody>
      </p:sp>
      <p:sp>
        <p:nvSpPr>
          <p:cNvPr id="3" name="object 3"/>
          <p:cNvSpPr/>
          <p:nvPr/>
        </p:nvSpPr>
        <p:spPr>
          <a:xfrm>
            <a:off x="9209531" y="6483096"/>
            <a:ext cx="2982595" cy="0"/>
          </a:xfrm>
          <a:custGeom>
            <a:avLst/>
            <a:gdLst/>
            <a:ahLst/>
            <a:cxnLst/>
            <a:rect l="l" t="t" r="r" b="b"/>
            <a:pathLst>
              <a:path w="2982595">
                <a:moveTo>
                  <a:pt x="0" y="0"/>
                </a:moveTo>
                <a:lnTo>
                  <a:pt x="2982468" y="0"/>
                </a:lnTo>
              </a:path>
            </a:pathLst>
          </a:custGeom>
          <a:ln w="45720">
            <a:solidFill>
              <a:srgbClr val="FF0000"/>
            </a:solidFill>
          </a:ln>
        </p:spPr>
        <p:txBody>
          <a:bodyPr wrap="square" lIns="0" tIns="0" rIns="0" bIns="0" rtlCol="0"/>
          <a:lstStyle/>
          <a:p>
            <a:endParaRPr/>
          </a:p>
        </p:txBody>
      </p:sp>
      <p:sp>
        <p:nvSpPr>
          <p:cNvPr id="4" name="object 4"/>
          <p:cNvSpPr/>
          <p:nvPr/>
        </p:nvSpPr>
        <p:spPr>
          <a:xfrm>
            <a:off x="2779776" y="6484620"/>
            <a:ext cx="3439795" cy="0"/>
          </a:xfrm>
          <a:custGeom>
            <a:avLst/>
            <a:gdLst/>
            <a:ahLst/>
            <a:cxnLst/>
            <a:rect l="l" t="t" r="r" b="b"/>
            <a:pathLst>
              <a:path w="3439795">
                <a:moveTo>
                  <a:pt x="0" y="0"/>
                </a:moveTo>
                <a:lnTo>
                  <a:pt x="3439667" y="0"/>
                </a:lnTo>
              </a:path>
            </a:pathLst>
          </a:custGeom>
          <a:ln w="48768">
            <a:solidFill>
              <a:srgbClr val="FFCE00"/>
            </a:solidFill>
          </a:ln>
        </p:spPr>
        <p:txBody>
          <a:bodyPr wrap="square" lIns="0" tIns="0" rIns="0" bIns="0" rtlCol="0"/>
          <a:lstStyle/>
          <a:p>
            <a:endParaRPr/>
          </a:p>
        </p:txBody>
      </p:sp>
      <p:sp>
        <p:nvSpPr>
          <p:cNvPr id="5" name="object 5"/>
          <p:cNvSpPr/>
          <p:nvPr/>
        </p:nvSpPr>
        <p:spPr>
          <a:xfrm>
            <a:off x="0" y="0"/>
            <a:ext cx="9400540" cy="1126490"/>
          </a:xfrm>
          <a:custGeom>
            <a:avLst/>
            <a:gdLst/>
            <a:ahLst/>
            <a:cxnLst/>
            <a:rect l="l" t="t" r="r" b="b"/>
            <a:pathLst>
              <a:path w="9400540" h="1126490">
                <a:moveTo>
                  <a:pt x="0" y="1126236"/>
                </a:moveTo>
                <a:lnTo>
                  <a:pt x="9400032" y="1126236"/>
                </a:lnTo>
                <a:lnTo>
                  <a:pt x="9400032" y="0"/>
                </a:lnTo>
                <a:lnTo>
                  <a:pt x="0" y="0"/>
                </a:lnTo>
                <a:lnTo>
                  <a:pt x="0" y="1126236"/>
                </a:lnTo>
                <a:close/>
              </a:path>
            </a:pathLst>
          </a:custGeom>
          <a:solidFill>
            <a:srgbClr val="FFFF00"/>
          </a:solidFill>
        </p:spPr>
        <p:txBody>
          <a:bodyPr wrap="square" lIns="0" tIns="0" rIns="0" bIns="0" rtlCol="0"/>
          <a:lstStyle/>
          <a:p>
            <a:endParaRPr/>
          </a:p>
        </p:txBody>
      </p:sp>
      <p:sp>
        <p:nvSpPr>
          <p:cNvPr id="6" name="object 6"/>
          <p:cNvSpPr/>
          <p:nvPr/>
        </p:nvSpPr>
        <p:spPr>
          <a:xfrm>
            <a:off x="3381755" y="1149858"/>
            <a:ext cx="3106420" cy="0"/>
          </a:xfrm>
          <a:custGeom>
            <a:avLst/>
            <a:gdLst/>
            <a:ahLst/>
            <a:cxnLst/>
            <a:rect l="l" t="t" r="r" b="b"/>
            <a:pathLst>
              <a:path w="3106420">
                <a:moveTo>
                  <a:pt x="0" y="0"/>
                </a:moveTo>
                <a:lnTo>
                  <a:pt x="3105912" y="0"/>
                </a:lnTo>
              </a:path>
            </a:pathLst>
          </a:custGeom>
          <a:ln w="47244">
            <a:solidFill>
              <a:srgbClr val="8EB4E2"/>
            </a:solidFill>
          </a:ln>
        </p:spPr>
        <p:txBody>
          <a:bodyPr wrap="square" lIns="0" tIns="0" rIns="0" bIns="0" rtlCol="0"/>
          <a:lstStyle/>
          <a:p>
            <a:endParaRPr/>
          </a:p>
        </p:txBody>
      </p:sp>
      <p:sp>
        <p:nvSpPr>
          <p:cNvPr id="7" name="object 7"/>
          <p:cNvSpPr/>
          <p:nvPr/>
        </p:nvSpPr>
        <p:spPr>
          <a:xfrm>
            <a:off x="6420611" y="1148333"/>
            <a:ext cx="2979420" cy="0"/>
          </a:xfrm>
          <a:custGeom>
            <a:avLst/>
            <a:gdLst/>
            <a:ahLst/>
            <a:cxnLst/>
            <a:rect l="l" t="t" r="r" b="b"/>
            <a:pathLst>
              <a:path w="2979420">
                <a:moveTo>
                  <a:pt x="0" y="0"/>
                </a:moveTo>
                <a:lnTo>
                  <a:pt x="2979419" y="0"/>
                </a:lnTo>
              </a:path>
            </a:pathLst>
          </a:custGeom>
          <a:ln w="44196">
            <a:solidFill>
              <a:srgbClr val="FF0000"/>
            </a:solidFill>
          </a:ln>
        </p:spPr>
        <p:txBody>
          <a:bodyPr wrap="square" lIns="0" tIns="0" rIns="0" bIns="0" rtlCol="0"/>
          <a:lstStyle/>
          <a:p>
            <a:endParaRPr/>
          </a:p>
        </p:txBody>
      </p:sp>
      <p:sp>
        <p:nvSpPr>
          <p:cNvPr id="8" name="object 8"/>
          <p:cNvSpPr/>
          <p:nvPr/>
        </p:nvSpPr>
        <p:spPr>
          <a:xfrm>
            <a:off x="0" y="1149858"/>
            <a:ext cx="3429000" cy="0"/>
          </a:xfrm>
          <a:custGeom>
            <a:avLst/>
            <a:gdLst/>
            <a:ahLst/>
            <a:cxnLst/>
            <a:rect l="l" t="t" r="r" b="b"/>
            <a:pathLst>
              <a:path w="3429000">
                <a:moveTo>
                  <a:pt x="0" y="0"/>
                </a:moveTo>
                <a:lnTo>
                  <a:pt x="3429000" y="0"/>
                </a:lnTo>
              </a:path>
            </a:pathLst>
          </a:custGeom>
          <a:ln w="47244">
            <a:solidFill>
              <a:srgbClr val="FFCE00"/>
            </a:solidFill>
          </a:ln>
        </p:spPr>
        <p:txBody>
          <a:bodyPr wrap="square" lIns="0" tIns="0" rIns="0" bIns="0" rtlCol="0"/>
          <a:lstStyle/>
          <a:p>
            <a:endParaRPr/>
          </a:p>
        </p:txBody>
      </p:sp>
      <p:sp>
        <p:nvSpPr>
          <p:cNvPr id="9" name="object 9"/>
          <p:cNvSpPr txBox="1"/>
          <p:nvPr/>
        </p:nvSpPr>
        <p:spPr>
          <a:xfrm>
            <a:off x="9774428" y="595630"/>
            <a:ext cx="1678305" cy="617855"/>
          </a:xfrm>
          <a:prstGeom prst="rect">
            <a:avLst/>
          </a:prstGeom>
        </p:spPr>
        <p:txBody>
          <a:bodyPr vert="horz" wrap="square" lIns="0" tIns="13335" rIns="0" bIns="0" rtlCol="0">
            <a:spAutoFit/>
          </a:bodyPr>
          <a:lstStyle/>
          <a:p>
            <a:pPr marL="12700">
              <a:lnSpc>
                <a:spcPts val="3050"/>
              </a:lnSpc>
              <a:spcBef>
                <a:spcPts val="105"/>
              </a:spcBef>
            </a:pPr>
            <a:r>
              <a:rPr sz="2600" b="1" dirty="0">
                <a:solidFill>
                  <a:srgbClr val="000099"/>
                </a:solidFill>
                <a:latin typeface="Arial"/>
                <a:cs typeface="Arial"/>
              </a:rPr>
              <a:t>BITS</a:t>
            </a:r>
            <a:r>
              <a:rPr sz="2600" b="1" spc="-85" dirty="0">
                <a:solidFill>
                  <a:srgbClr val="000099"/>
                </a:solidFill>
                <a:latin typeface="Arial"/>
                <a:cs typeface="Arial"/>
              </a:rPr>
              <a:t> </a:t>
            </a:r>
            <a:r>
              <a:rPr sz="2600" dirty="0">
                <a:solidFill>
                  <a:srgbClr val="000099"/>
                </a:solidFill>
                <a:latin typeface="Arial"/>
                <a:cs typeface="Arial"/>
              </a:rPr>
              <a:t>Pilani</a:t>
            </a:r>
            <a:endParaRPr sz="2600">
              <a:latin typeface="Arial"/>
              <a:cs typeface="Arial"/>
            </a:endParaRPr>
          </a:p>
          <a:p>
            <a:pPr marL="13970">
              <a:lnSpc>
                <a:spcPts val="1610"/>
              </a:lnSpc>
            </a:pPr>
            <a:r>
              <a:rPr sz="1400" dirty="0">
                <a:solidFill>
                  <a:srgbClr val="000099"/>
                </a:solidFill>
                <a:latin typeface="Arial"/>
                <a:cs typeface="Arial"/>
              </a:rPr>
              <a:t>Pilani</a:t>
            </a:r>
            <a:r>
              <a:rPr sz="1400" spc="-20" dirty="0">
                <a:solidFill>
                  <a:srgbClr val="000099"/>
                </a:solidFill>
                <a:latin typeface="Arial"/>
                <a:cs typeface="Arial"/>
              </a:rPr>
              <a:t> </a:t>
            </a:r>
            <a:r>
              <a:rPr sz="1400" dirty="0">
                <a:solidFill>
                  <a:srgbClr val="000099"/>
                </a:solidFill>
                <a:latin typeface="Arial"/>
                <a:cs typeface="Arial"/>
              </a:rPr>
              <a:t>Campus</a:t>
            </a:r>
            <a:endParaRPr sz="1400">
              <a:latin typeface="Arial"/>
              <a:cs typeface="Arial"/>
            </a:endParaRPr>
          </a:p>
        </p:txBody>
      </p:sp>
      <p:sp>
        <p:nvSpPr>
          <p:cNvPr id="10" name="object 10"/>
          <p:cNvSpPr txBox="1">
            <a:spLocks noGrp="1"/>
          </p:cNvSpPr>
          <p:nvPr>
            <p:ph type="title"/>
          </p:nvPr>
        </p:nvSpPr>
        <p:spPr>
          <a:xfrm>
            <a:off x="1339341" y="245490"/>
            <a:ext cx="6722109" cy="574040"/>
          </a:xfrm>
          <a:prstGeom prst="rect">
            <a:avLst/>
          </a:prstGeom>
        </p:spPr>
        <p:txBody>
          <a:bodyPr vert="horz" wrap="square" lIns="0" tIns="12700" rIns="0" bIns="0" rtlCol="0">
            <a:spAutoFit/>
          </a:bodyPr>
          <a:lstStyle/>
          <a:p>
            <a:pPr marL="12700">
              <a:lnSpc>
                <a:spcPct val="100000"/>
              </a:lnSpc>
              <a:spcBef>
                <a:spcPts val="100"/>
              </a:spcBef>
            </a:pPr>
            <a:r>
              <a:rPr sz="3600" spc="-55" dirty="0">
                <a:solidFill>
                  <a:srgbClr val="001F5F"/>
                </a:solidFill>
                <a:latin typeface="Palatino Linotype"/>
                <a:cs typeface="Palatino Linotype"/>
              </a:rPr>
              <a:t>Tools </a:t>
            </a:r>
            <a:r>
              <a:rPr sz="3600" spc="-5" dirty="0">
                <a:solidFill>
                  <a:srgbClr val="001F5F"/>
                </a:solidFill>
                <a:latin typeface="Palatino Linotype"/>
                <a:cs typeface="Palatino Linotype"/>
              </a:rPr>
              <a:t>for </a:t>
            </a:r>
            <a:r>
              <a:rPr sz="3600" dirty="0">
                <a:solidFill>
                  <a:srgbClr val="001F5F"/>
                </a:solidFill>
                <a:latin typeface="Palatino Linotype"/>
                <a:cs typeface="Palatino Linotype"/>
              </a:rPr>
              <a:t>Predictions &amp;</a:t>
            </a:r>
            <a:r>
              <a:rPr sz="3600" spc="-30" dirty="0">
                <a:solidFill>
                  <a:srgbClr val="001F5F"/>
                </a:solidFill>
                <a:latin typeface="Palatino Linotype"/>
                <a:cs typeface="Palatino Linotype"/>
              </a:rPr>
              <a:t> </a:t>
            </a:r>
            <a:r>
              <a:rPr sz="3600" dirty="0">
                <a:solidFill>
                  <a:srgbClr val="001F5F"/>
                </a:solidFill>
                <a:latin typeface="Palatino Linotype"/>
                <a:cs typeface="Palatino Linotype"/>
              </a:rPr>
              <a:t>Decisions</a:t>
            </a:r>
            <a:endParaRPr sz="3600">
              <a:latin typeface="Palatino Linotype"/>
              <a:cs typeface="Palatino Linotype"/>
            </a:endParaRPr>
          </a:p>
        </p:txBody>
      </p:sp>
      <p:sp>
        <p:nvSpPr>
          <p:cNvPr id="11" name="object 11"/>
          <p:cNvSpPr/>
          <p:nvPr/>
        </p:nvSpPr>
        <p:spPr>
          <a:xfrm>
            <a:off x="2743200" y="2173223"/>
            <a:ext cx="2759964" cy="1705356"/>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2743200" y="3883152"/>
            <a:ext cx="2859024" cy="1705356"/>
          </a:xfrm>
          <a:prstGeom prst="rect">
            <a:avLst/>
          </a:prstGeom>
          <a:blipFill>
            <a:blip r:embed="rId3" cstate="print"/>
            <a:stretch>
              <a:fillRect/>
            </a:stretch>
          </a:blipFill>
        </p:spPr>
        <p:txBody>
          <a:bodyPr wrap="square" lIns="0" tIns="0" rIns="0" bIns="0" rtlCol="0"/>
          <a:lstStyle/>
          <a:p>
            <a:endParaRPr/>
          </a:p>
        </p:txBody>
      </p:sp>
      <p:sp>
        <p:nvSpPr>
          <p:cNvPr id="13" name="object 13"/>
          <p:cNvSpPr/>
          <p:nvPr/>
        </p:nvSpPr>
        <p:spPr>
          <a:xfrm>
            <a:off x="5544311" y="2197607"/>
            <a:ext cx="2289047" cy="1703832"/>
          </a:xfrm>
          <a:prstGeom prst="rect">
            <a:avLst/>
          </a:prstGeom>
          <a:blipFill>
            <a:blip r:embed="rId4" cstate="print"/>
            <a:stretch>
              <a:fillRect/>
            </a:stretch>
          </a:blipFill>
        </p:spPr>
        <p:txBody>
          <a:bodyPr wrap="square" lIns="0" tIns="0" rIns="0" bIns="0" rtlCol="0"/>
          <a:lstStyle/>
          <a:p>
            <a:endParaRPr/>
          </a:p>
        </p:txBody>
      </p:sp>
      <p:sp>
        <p:nvSpPr>
          <p:cNvPr id="14" name="object 14"/>
          <p:cNvSpPr/>
          <p:nvPr/>
        </p:nvSpPr>
        <p:spPr>
          <a:xfrm>
            <a:off x="5638800" y="3933444"/>
            <a:ext cx="1708403" cy="1705356"/>
          </a:xfrm>
          <a:prstGeom prst="rect">
            <a:avLst/>
          </a:prstGeom>
          <a:blipFill>
            <a:blip r:embed="rId5" cstate="print"/>
            <a:stretch>
              <a:fillRect/>
            </a:stretch>
          </a:blipFill>
        </p:spPr>
        <p:txBody>
          <a:bodyPr wrap="square" lIns="0" tIns="0" rIns="0" bIns="0" rtlCol="0"/>
          <a:lstStyle/>
          <a:p>
            <a:endParaRPr/>
          </a:p>
        </p:txBody>
      </p:sp>
      <p:sp>
        <p:nvSpPr>
          <p:cNvPr id="15" name="object 15"/>
          <p:cNvSpPr/>
          <p:nvPr/>
        </p:nvSpPr>
        <p:spPr>
          <a:xfrm>
            <a:off x="7339583" y="3878579"/>
            <a:ext cx="2552700" cy="1703832"/>
          </a:xfrm>
          <a:prstGeom prst="rect">
            <a:avLst/>
          </a:prstGeom>
          <a:blipFill>
            <a:blip r:embed="rId6" cstate="print"/>
            <a:stretch>
              <a:fillRect/>
            </a:stretch>
          </a:blipFill>
        </p:spPr>
        <p:txBody>
          <a:bodyPr wrap="square" lIns="0" tIns="0" rIns="0" bIns="0" rtlCol="0"/>
          <a:lstStyle/>
          <a:p>
            <a:endParaRPr/>
          </a:p>
        </p:txBody>
      </p:sp>
      <p:sp>
        <p:nvSpPr>
          <p:cNvPr id="16" name="object 16"/>
          <p:cNvSpPr/>
          <p:nvPr/>
        </p:nvSpPr>
        <p:spPr>
          <a:xfrm>
            <a:off x="6864095" y="2118360"/>
            <a:ext cx="3028188" cy="1703832"/>
          </a:xfrm>
          <a:prstGeom prst="rect">
            <a:avLst/>
          </a:prstGeom>
          <a:blipFill>
            <a:blip r:embed="rId7" cstate="print"/>
            <a:stretch>
              <a:fillRect/>
            </a:stretch>
          </a:blipFill>
        </p:spPr>
        <p:txBody>
          <a:bodyPr wrap="square" lIns="0" tIns="0" rIns="0" bIns="0" rtlCol="0"/>
          <a:lstStyle/>
          <a:p>
            <a:endParaRPr/>
          </a:p>
        </p:txBody>
      </p:sp>
      <p:sp>
        <p:nvSpPr>
          <p:cNvPr id="17" name="object 17"/>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8/29/2020 7:42</a:t>
            </a:r>
            <a:r>
              <a:rPr spc="-65" dirty="0"/>
              <a:t> </a:t>
            </a:r>
            <a:r>
              <a:rPr dirty="0"/>
              <a:t>PM</a:t>
            </a:r>
          </a:p>
        </p:txBody>
      </p:sp>
      <p:sp>
        <p:nvSpPr>
          <p:cNvPr id="18" name="object 18"/>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51</a:t>
            </a:fld>
            <a:endParaRPr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73723" y="6484620"/>
            <a:ext cx="3106420" cy="0"/>
          </a:xfrm>
          <a:custGeom>
            <a:avLst/>
            <a:gdLst/>
            <a:ahLst/>
            <a:cxnLst/>
            <a:rect l="l" t="t" r="r" b="b"/>
            <a:pathLst>
              <a:path w="3106420">
                <a:moveTo>
                  <a:pt x="0" y="0"/>
                </a:moveTo>
                <a:lnTo>
                  <a:pt x="3105912" y="0"/>
                </a:lnTo>
              </a:path>
            </a:pathLst>
          </a:custGeom>
          <a:ln w="48768">
            <a:solidFill>
              <a:srgbClr val="8EB4E2"/>
            </a:solidFill>
          </a:ln>
        </p:spPr>
        <p:txBody>
          <a:bodyPr wrap="square" lIns="0" tIns="0" rIns="0" bIns="0" rtlCol="0"/>
          <a:lstStyle/>
          <a:p>
            <a:endParaRPr/>
          </a:p>
        </p:txBody>
      </p:sp>
      <p:sp>
        <p:nvSpPr>
          <p:cNvPr id="3" name="object 3"/>
          <p:cNvSpPr/>
          <p:nvPr/>
        </p:nvSpPr>
        <p:spPr>
          <a:xfrm>
            <a:off x="9209531" y="6483096"/>
            <a:ext cx="2982595" cy="0"/>
          </a:xfrm>
          <a:custGeom>
            <a:avLst/>
            <a:gdLst/>
            <a:ahLst/>
            <a:cxnLst/>
            <a:rect l="l" t="t" r="r" b="b"/>
            <a:pathLst>
              <a:path w="2982595">
                <a:moveTo>
                  <a:pt x="0" y="0"/>
                </a:moveTo>
                <a:lnTo>
                  <a:pt x="2982468" y="0"/>
                </a:lnTo>
              </a:path>
            </a:pathLst>
          </a:custGeom>
          <a:ln w="45720">
            <a:solidFill>
              <a:srgbClr val="FF0000"/>
            </a:solidFill>
          </a:ln>
        </p:spPr>
        <p:txBody>
          <a:bodyPr wrap="square" lIns="0" tIns="0" rIns="0" bIns="0" rtlCol="0"/>
          <a:lstStyle/>
          <a:p>
            <a:endParaRPr/>
          </a:p>
        </p:txBody>
      </p:sp>
      <p:sp>
        <p:nvSpPr>
          <p:cNvPr id="4" name="object 4"/>
          <p:cNvSpPr/>
          <p:nvPr/>
        </p:nvSpPr>
        <p:spPr>
          <a:xfrm>
            <a:off x="2779776" y="6484620"/>
            <a:ext cx="3439795" cy="0"/>
          </a:xfrm>
          <a:custGeom>
            <a:avLst/>
            <a:gdLst/>
            <a:ahLst/>
            <a:cxnLst/>
            <a:rect l="l" t="t" r="r" b="b"/>
            <a:pathLst>
              <a:path w="3439795">
                <a:moveTo>
                  <a:pt x="0" y="0"/>
                </a:moveTo>
                <a:lnTo>
                  <a:pt x="3439667" y="0"/>
                </a:lnTo>
              </a:path>
            </a:pathLst>
          </a:custGeom>
          <a:ln w="48768">
            <a:solidFill>
              <a:srgbClr val="FFCE00"/>
            </a:solidFill>
          </a:ln>
        </p:spPr>
        <p:txBody>
          <a:bodyPr wrap="square" lIns="0" tIns="0" rIns="0" bIns="0" rtlCol="0"/>
          <a:lstStyle/>
          <a:p>
            <a:endParaRPr/>
          </a:p>
        </p:txBody>
      </p:sp>
      <p:sp>
        <p:nvSpPr>
          <p:cNvPr id="5" name="object 5"/>
          <p:cNvSpPr/>
          <p:nvPr/>
        </p:nvSpPr>
        <p:spPr>
          <a:xfrm>
            <a:off x="0" y="0"/>
            <a:ext cx="9400540" cy="1126490"/>
          </a:xfrm>
          <a:custGeom>
            <a:avLst/>
            <a:gdLst/>
            <a:ahLst/>
            <a:cxnLst/>
            <a:rect l="l" t="t" r="r" b="b"/>
            <a:pathLst>
              <a:path w="9400540" h="1126490">
                <a:moveTo>
                  <a:pt x="0" y="1126236"/>
                </a:moveTo>
                <a:lnTo>
                  <a:pt x="9400032" y="1126236"/>
                </a:lnTo>
                <a:lnTo>
                  <a:pt x="9400032" y="0"/>
                </a:lnTo>
                <a:lnTo>
                  <a:pt x="0" y="0"/>
                </a:lnTo>
                <a:lnTo>
                  <a:pt x="0" y="1126236"/>
                </a:lnTo>
                <a:close/>
              </a:path>
            </a:pathLst>
          </a:custGeom>
          <a:solidFill>
            <a:srgbClr val="FFFF00"/>
          </a:solidFill>
        </p:spPr>
        <p:txBody>
          <a:bodyPr wrap="square" lIns="0" tIns="0" rIns="0" bIns="0" rtlCol="0"/>
          <a:lstStyle/>
          <a:p>
            <a:endParaRPr/>
          </a:p>
        </p:txBody>
      </p:sp>
      <p:sp>
        <p:nvSpPr>
          <p:cNvPr id="6" name="object 6"/>
          <p:cNvSpPr/>
          <p:nvPr/>
        </p:nvSpPr>
        <p:spPr>
          <a:xfrm>
            <a:off x="3381755" y="1149858"/>
            <a:ext cx="3106420" cy="0"/>
          </a:xfrm>
          <a:custGeom>
            <a:avLst/>
            <a:gdLst/>
            <a:ahLst/>
            <a:cxnLst/>
            <a:rect l="l" t="t" r="r" b="b"/>
            <a:pathLst>
              <a:path w="3106420">
                <a:moveTo>
                  <a:pt x="0" y="0"/>
                </a:moveTo>
                <a:lnTo>
                  <a:pt x="3105912" y="0"/>
                </a:lnTo>
              </a:path>
            </a:pathLst>
          </a:custGeom>
          <a:ln w="47244">
            <a:solidFill>
              <a:srgbClr val="8EB4E2"/>
            </a:solidFill>
          </a:ln>
        </p:spPr>
        <p:txBody>
          <a:bodyPr wrap="square" lIns="0" tIns="0" rIns="0" bIns="0" rtlCol="0"/>
          <a:lstStyle/>
          <a:p>
            <a:endParaRPr/>
          </a:p>
        </p:txBody>
      </p:sp>
      <p:sp>
        <p:nvSpPr>
          <p:cNvPr id="7" name="object 7"/>
          <p:cNvSpPr/>
          <p:nvPr/>
        </p:nvSpPr>
        <p:spPr>
          <a:xfrm>
            <a:off x="6420611" y="1148333"/>
            <a:ext cx="2979420" cy="0"/>
          </a:xfrm>
          <a:custGeom>
            <a:avLst/>
            <a:gdLst/>
            <a:ahLst/>
            <a:cxnLst/>
            <a:rect l="l" t="t" r="r" b="b"/>
            <a:pathLst>
              <a:path w="2979420">
                <a:moveTo>
                  <a:pt x="0" y="0"/>
                </a:moveTo>
                <a:lnTo>
                  <a:pt x="2979419" y="0"/>
                </a:lnTo>
              </a:path>
            </a:pathLst>
          </a:custGeom>
          <a:ln w="44196">
            <a:solidFill>
              <a:srgbClr val="FF0000"/>
            </a:solidFill>
          </a:ln>
        </p:spPr>
        <p:txBody>
          <a:bodyPr wrap="square" lIns="0" tIns="0" rIns="0" bIns="0" rtlCol="0"/>
          <a:lstStyle/>
          <a:p>
            <a:endParaRPr/>
          </a:p>
        </p:txBody>
      </p:sp>
      <p:sp>
        <p:nvSpPr>
          <p:cNvPr id="8" name="object 8"/>
          <p:cNvSpPr/>
          <p:nvPr/>
        </p:nvSpPr>
        <p:spPr>
          <a:xfrm>
            <a:off x="0" y="1149858"/>
            <a:ext cx="3429000" cy="0"/>
          </a:xfrm>
          <a:custGeom>
            <a:avLst/>
            <a:gdLst/>
            <a:ahLst/>
            <a:cxnLst/>
            <a:rect l="l" t="t" r="r" b="b"/>
            <a:pathLst>
              <a:path w="3429000">
                <a:moveTo>
                  <a:pt x="0" y="0"/>
                </a:moveTo>
                <a:lnTo>
                  <a:pt x="3429000" y="0"/>
                </a:lnTo>
              </a:path>
            </a:pathLst>
          </a:custGeom>
          <a:ln w="47244">
            <a:solidFill>
              <a:srgbClr val="FFCE00"/>
            </a:solidFill>
          </a:ln>
        </p:spPr>
        <p:txBody>
          <a:bodyPr wrap="square" lIns="0" tIns="0" rIns="0" bIns="0" rtlCol="0"/>
          <a:lstStyle/>
          <a:p>
            <a:endParaRPr/>
          </a:p>
        </p:txBody>
      </p:sp>
      <p:sp>
        <p:nvSpPr>
          <p:cNvPr id="9" name="object 9"/>
          <p:cNvSpPr txBox="1"/>
          <p:nvPr/>
        </p:nvSpPr>
        <p:spPr>
          <a:xfrm>
            <a:off x="9774428" y="595630"/>
            <a:ext cx="1678305" cy="617855"/>
          </a:xfrm>
          <a:prstGeom prst="rect">
            <a:avLst/>
          </a:prstGeom>
        </p:spPr>
        <p:txBody>
          <a:bodyPr vert="horz" wrap="square" lIns="0" tIns="13335" rIns="0" bIns="0" rtlCol="0">
            <a:spAutoFit/>
          </a:bodyPr>
          <a:lstStyle/>
          <a:p>
            <a:pPr marL="12700">
              <a:lnSpc>
                <a:spcPts val="3050"/>
              </a:lnSpc>
              <a:spcBef>
                <a:spcPts val="105"/>
              </a:spcBef>
            </a:pPr>
            <a:r>
              <a:rPr sz="2600" b="1" dirty="0">
                <a:solidFill>
                  <a:srgbClr val="000099"/>
                </a:solidFill>
                <a:latin typeface="Arial"/>
                <a:cs typeface="Arial"/>
              </a:rPr>
              <a:t>BITS</a:t>
            </a:r>
            <a:r>
              <a:rPr sz="2600" b="1" spc="-85" dirty="0">
                <a:solidFill>
                  <a:srgbClr val="000099"/>
                </a:solidFill>
                <a:latin typeface="Arial"/>
                <a:cs typeface="Arial"/>
              </a:rPr>
              <a:t> </a:t>
            </a:r>
            <a:r>
              <a:rPr sz="2600" dirty="0">
                <a:solidFill>
                  <a:srgbClr val="000099"/>
                </a:solidFill>
                <a:latin typeface="Arial"/>
                <a:cs typeface="Arial"/>
              </a:rPr>
              <a:t>Pilani</a:t>
            </a:r>
            <a:endParaRPr sz="2600">
              <a:latin typeface="Arial"/>
              <a:cs typeface="Arial"/>
            </a:endParaRPr>
          </a:p>
          <a:p>
            <a:pPr marL="13970">
              <a:lnSpc>
                <a:spcPts val="1610"/>
              </a:lnSpc>
            </a:pPr>
            <a:r>
              <a:rPr sz="1400" dirty="0">
                <a:solidFill>
                  <a:srgbClr val="000099"/>
                </a:solidFill>
                <a:latin typeface="Arial"/>
                <a:cs typeface="Arial"/>
              </a:rPr>
              <a:t>Pilani</a:t>
            </a:r>
            <a:r>
              <a:rPr sz="1400" spc="-20" dirty="0">
                <a:solidFill>
                  <a:srgbClr val="000099"/>
                </a:solidFill>
                <a:latin typeface="Arial"/>
                <a:cs typeface="Arial"/>
              </a:rPr>
              <a:t> </a:t>
            </a:r>
            <a:r>
              <a:rPr sz="1400" dirty="0">
                <a:solidFill>
                  <a:srgbClr val="000099"/>
                </a:solidFill>
                <a:latin typeface="Arial"/>
                <a:cs typeface="Arial"/>
              </a:rPr>
              <a:t>Campus</a:t>
            </a:r>
            <a:endParaRPr sz="1400">
              <a:latin typeface="Arial"/>
              <a:cs typeface="Arial"/>
            </a:endParaRPr>
          </a:p>
        </p:txBody>
      </p:sp>
      <p:sp>
        <p:nvSpPr>
          <p:cNvPr id="10" name="object 10"/>
          <p:cNvSpPr txBox="1">
            <a:spLocks noGrp="1"/>
          </p:cNvSpPr>
          <p:nvPr>
            <p:ph type="title"/>
          </p:nvPr>
        </p:nvSpPr>
        <p:spPr>
          <a:xfrm>
            <a:off x="3759834" y="245490"/>
            <a:ext cx="1881505"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001F5F"/>
                </a:solidFill>
                <a:latin typeface="Palatino Linotype"/>
                <a:cs typeface="Palatino Linotype"/>
              </a:rPr>
              <a:t>Al</a:t>
            </a:r>
            <a:r>
              <a:rPr sz="3600" spc="-15" dirty="0">
                <a:solidFill>
                  <a:srgbClr val="001F5F"/>
                </a:solidFill>
                <a:latin typeface="Palatino Linotype"/>
                <a:cs typeface="Palatino Linotype"/>
              </a:rPr>
              <a:t>p</a:t>
            </a:r>
            <a:r>
              <a:rPr sz="3600" spc="-5" dirty="0">
                <a:solidFill>
                  <a:srgbClr val="001F5F"/>
                </a:solidFill>
                <a:latin typeface="Palatino Linotype"/>
                <a:cs typeface="Palatino Linotype"/>
              </a:rPr>
              <a:t>haGo</a:t>
            </a:r>
            <a:endParaRPr sz="3600">
              <a:latin typeface="Palatino Linotype"/>
              <a:cs typeface="Palatino Linotype"/>
            </a:endParaRPr>
          </a:p>
        </p:txBody>
      </p:sp>
      <p:sp>
        <p:nvSpPr>
          <p:cNvPr id="11" name="object 11"/>
          <p:cNvSpPr txBox="1"/>
          <p:nvPr/>
        </p:nvSpPr>
        <p:spPr>
          <a:xfrm>
            <a:off x="688340" y="1613661"/>
            <a:ext cx="10372090" cy="3244850"/>
          </a:xfrm>
          <a:prstGeom prst="rect">
            <a:avLst/>
          </a:prstGeom>
        </p:spPr>
        <p:txBody>
          <a:bodyPr vert="horz" wrap="square" lIns="0" tIns="12700" rIns="0" bIns="0" rtlCol="0">
            <a:spAutoFit/>
          </a:bodyPr>
          <a:lstStyle/>
          <a:p>
            <a:pPr marL="355600" marR="5080" indent="-342900">
              <a:lnSpc>
                <a:spcPct val="100000"/>
              </a:lnSpc>
              <a:spcBef>
                <a:spcPts val="100"/>
              </a:spcBef>
              <a:buFont typeface="Arial"/>
              <a:buChar char="•"/>
              <a:tabLst>
                <a:tab pos="354965" algn="l"/>
                <a:tab pos="355600" algn="l"/>
              </a:tabLst>
            </a:pPr>
            <a:r>
              <a:rPr sz="2400" dirty="0">
                <a:solidFill>
                  <a:srgbClr val="001F5F"/>
                </a:solidFill>
                <a:latin typeface="Palatino Linotype"/>
                <a:cs typeface="Palatino Linotype"/>
              </a:rPr>
              <a:t>AlphaGo </a:t>
            </a:r>
            <a:r>
              <a:rPr sz="2400" spc="-5" dirty="0">
                <a:solidFill>
                  <a:srgbClr val="001F5F"/>
                </a:solidFill>
                <a:latin typeface="Palatino Linotype"/>
                <a:cs typeface="Palatino Linotype"/>
              </a:rPr>
              <a:t>is the </a:t>
            </a:r>
            <a:r>
              <a:rPr sz="2400" dirty="0">
                <a:solidFill>
                  <a:srgbClr val="001F5F"/>
                </a:solidFill>
                <a:latin typeface="Palatino Linotype"/>
                <a:cs typeface="Palatino Linotype"/>
              </a:rPr>
              <a:t>first </a:t>
            </a:r>
            <a:r>
              <a:rPr sz="2400" spc="-5" dirty="0">
                <a:solidFill>
                  <a:srgbClr val="001F5F"/>
                </a:solidFill>
                <a:latin typeface="Palatino Linotype"/>
                <a:cs typeface="Palatino Linotype"/>
              </a:rPr>
              <a:t>computer program to </a:t>
            </a:r>
            <a:r>
              <a:rPr sz="2400" dirty="0">
                <a:solidFill>
                  <a:srgbClr val="001F5F"/>
                </a:solidFill>
                <a:latin typeface="Palatino Linotype"/>
                <a:cs typeface="Palatino Linotype"/>
              </a:rPr>
              <a:t>defeat a </a:t>
            </a:r>
            <a:r>
              <a:rPr sz="2400" spc="-5" dirty="0">
                <a:solidFill>
                  <a:srgbClr val="001F5F"/>
                </a:solidFill>
                <a:latin typeface="Palatino Linotype"/>
                <a:cs typeface="Palatino Linotype"/>
              </a:rPr>
              <a:t>professional human </a:t>
            </a:r>
            <a:r>
              <a:rPr sz="2400" dirty="0">
                <a:solidFill>
                  <a:srgbClr val="001F5F"/>
                </a:solidFill>
                <a:latin typeface="Palatino Linotype"/>
                <a:cs typeface="Palatino Linotype"/>
              </a:rPr>
              <a:t>Go  </a:t>
            </a:r>
            <a:r>
              <a:rPr sz="2400" spc="-10" dirty="0">
                <a:solidFill>
                  <a:srgbClr val="001F5F"/>
                </a:solidFill>
                <a:latin typeface="Palatino Linotype"/>
                <a:cs typeface="Palatino Linotype"/>
              </a:rPr>
              <a:t>player</a:t>
            </a:r>
            <a:endParaRPr sz="2400">
              <a:latin typeface="Palatino Linotype"/>
              <a:cs typeface="Palatino Linotype"/>
            </a:endParaRPr>
          </a:p>
          <a:p>
            <a:pPr marL="355600" marR="518159" indent="-342900">
              <a:lnSpc>
                <a:spcPct val="100000"/>
              </a:lnSpc>
              <a:spcBef>
                <a:spcPts val="580"/>
              </a:spcBef>
              <a:buFont typeface="Arial"/>
              <a:buChar char="•"/>
              <a:tabLst>
                <a:tab pos="354965" algn="l"/>
                <a:tab pos="355600" algn="l"/>
              </a:tabLst>
            </a:pPr>
            <a:r>
              <a:rPr sz="2400" dirty="0">
                <a:solidFill>
                  <a:srgbClr val="001F5F"/>
                </a:solidFill>
                <a:latin typeface="Palatino Linotype"/>
                <a:cs typeface="Palatino Linotype"/>
              </a:rPr>
              <a:t>Go </a:t>
            </a:r>
            <a:r>
              <a:rPr sz="2400" spc="-5" dirty="0">
                <a:solidFill>
                  <a:srgbClr val="001F5F"/>
                </a:solidFill>
                <a:latin typeface="Palatino Linotype"/>
                <a:cs typeface="Palatino Linotype"/>
              </a:rPr>
              <a:t>originated in </a:t>
            </a:r>
            <a:r>
              <a:rPr sz="2400" dirty="0">
                <a:solidFill>
                  <a:srgbClr val="001F5F"/>
                </a:solidFill>
                <a:latin typeface="Palatino Linotype"/>
                <a:cs typeface="Palatino Linotype"/>
              </a:rPr>
              <a:t>China </a:t>
            </a:r>
            <a:r>
              <a:rPr sz="2400" spc="-10" dirty="0">
                <a:solidFill>
                  <a:srgbClr val="001F5F"/>
                </a:solidFill>
                <a:latin typeface="Palatino Linotype"/>
                <a:cs typeface="Palatino Linotype"/>
              </a:rPr>
              <a:t>over </a:t>
            </a:r>
            <a:r>
              <a:rPr sz="2400" dirty="0">
                <a:solidFill>
                  <a:srgbClr val="001F5F"/>
                </a:solidFill>
                <a:latin typeface="Palatino Linotype"/>
                <a:cs typeface="Palatino Linotype"/>
              </a:rPr>
              <a:t>3,000 </a:t>
            </a:r>
            <a:r>
              <a:rPr sz="2400" spc="-10" dirty="0">
                <a:solidFill>
                  <a:srgbClr val="001F5F"/>
                </a:solidFill>
                <a:latin typeface="Palatino Linotype"/>
                <a:cs typeface="Palatino Linotype"/>
              </a:rPr>
              <a:t>years </a:t>
            </a:r>
            <a:r>
              <a:rPr sz="2400" dirty="0">
                <a:solidFill>
                  <a:srgbClr val="001F5F"/>
                </a:solidFill>
                <a:latin typeface="Palatino Linotype"/>
                <a:cs typeface="Palatino Linotype"/>
              </a:rPr>
              <a:t>ago. </a:t>
            </a:r>
            <a:r>
              <a:rPr sz="2400" spc="-15" dirty="0">
                <a:solidFill>
                  <a:srgbClr val="001F5F"/>
                </a:solidFill>
                <a:latin typeface="Palatino Linotype"/>
                <a:cs typeface="Palatino Linotype"/>
              </a:rPr>
              <a:t>Winning </a:t>
            </a:r>
            <a:r>
              <a:rPr sz="2400" spc="-5" dirty="0">
                <a:solidFill>
                  <a:srgbClr val="001F5F"/>
                </a:solidFill>
                <a:latin typeface="Palatino Linotype"/>
                <a:cs typeface="Palatino Linotype"/>
              </a:rPr>
              <a:t>this </a:t>
            </a:r>
            <a:r>
              <a:rPr sz="2400" dirty="0">
                <a:solidFill>
                  <a:srgbClr val="001F5F"/>
                </a:solidFill>
                <a:latin typeface="Palatino Linotype"/>
                <a:cs typeface="Palatino Linotype"/>
              </a:rPr>
              <a:t>board </a:t>
            </a:r>
            <a:r>
              <a:rPr sz="2400" spc="-5" dirty="0">
                <a:solidFill>
                  <a:srgbClr val="001F5F"/>
                </a:solidFill>
                <a:latin typeface="Palatino Linotype"/>
                <a:cs typeface="Palatino Linotype"/>
              </a:rPr>
              <a:t>game  requires multiple </a:t>
            </a:r>
            <a:r>
              <a:rPr sz="2400" spc="-10" dirty="0">
                <a:solidFill>
                  <a:srgbClr val="001F5F"/>
                </a:solidFill>
                <a:latin typeface="Palatino Linotype"/>
                <a:cs typeface="Palatino Linotype"/>
              </a:rPr>
              <a:t>layers </a:t>
            </a:r>
            <a:r>
              <a:rPr sz="2400" dirty="0">
                <a:solidFill>
                  <a:srgbClr val="001F5F"/>
                </a:solidFill>
                <a:latin typeface="Palatino Linotype"/>
                <a:cs typeface="Palatino Linotype"/>
              </a:rPr>
              <a:t>of strategic</a:t>
            </a:r>
            <a:r>
              <a:rPr sz="2400" spc="35" dirty="0">
                <a:solidFill>
                  <a:srgbClr val="001F5F"/>
                </a:solidFill>
                <a:latin typeface="Palatino Linotype"/>
                <a:cs typeface="Palatino Linotype"/>
              </a:rPr>
              <a:t> </a:t>
            </a:r>
            <a:r>
              <a:rPr sz="2400" spc="-10" dirty="0">
                <a:solidFill>
                  <a:srgbClr val="001F5F"/>
                </a:solidFill>
                <a:latin typeface="Palatino Linotype"/>
                <a:cs typeface="Palatino Linotype"/>
              </a:rPr>
              <a:t>thinking.</a:t>
            </a:r>
            <a:endParaRPr sz="2400">
              <a:latin typeface="Palatino Linotype"/>
              <a:cs typeface="Palatino Linotype"/>
            </a:endParaRPr>
          </a:p>
          <a:p>
            <a:pPr marL="355600" indent="-342900">
              <a:lnSpc>
                <a:spcPct val="100000"/>
              </a:lnSpc>
              <a:spcBef>
                <a:spcPts val="575"/>
              </a:spcBef>
              <a:buFont typeface="Arial"/>
              <a:buChar char="•"/>
              <a:tabLst>
                <a:tab pos="354965" algn="l"/>
                <a:tab pos="355600" algn="l"/>
              </a:tabLst>
            </a:pPr>
            <a:r>
              <a:rPr sz="2400" dirty="0">
                <a:solidFill>
                  <a:srgbClr val="001F5F"/>
                </a:solidFill>
                <a:latin typeface="Palatino Linotype"/>
                <a:cs typeface="Palatino Linotype"/>
              </a:rPr>
              <a:t>At </a:t>
            </a:r>
            <a:r>
              <a:rPr sz="2400" spc="-5" dirty="0">
                <a:solidFill>
                  <a:srgbClr val="001F5F"/>
                </a:solidFill>
                <a:latin typeface="Palatino Linotype"/>
                <a:cs typeface="Palatino Linotype"/>
              </a:rPr>
              <a:t>the opening </a:t>
            </a:r>
            <a:r>
              <a:rPr sz="2400" spc="-10" dirty="0">
                <a:solidFill>
                  <a:srgbClr val="001F5F"/>
                </a:solidFill>
                <a:latin typeface="Palatino Linotype"/>
                <a:cs typeface="Palatino Linotype"/>
              </a:rPr>
              <a:t>move </a:t>
            </a:r>
            <a:r>
              <a:rPr sz="2400" spc="-5" dirty="0">
                <a:solidFill>
                  <a:srgbClr val="001F5F"/>
                </a:solidFill>
                <a:latin typeface="Palatino Linotype"/>
                <a:cs typeface="Palatino Linotype"/>
              </a:rPr>
              <a:t>in Chess there </a:t>
            </a:r>
            <a:r>
              <a:rPr sz="2400" dirty="0">
                <a:solidFill>
                  <a:srgbClr val="001F5F"/>
                </a:solidFill>
                <a:latin typeface="Palatino Linotype"/>
                <a:cs typeface="Palatino Linotype"/>
              </a:rPr>
              <a:t>are 20 </a:t>
            </a:r>
            <a:r>
              <a:rPr sz="2400" spc="-5" dirty="0">
                <a:solidFill>
                  <a:srgbClr val="001F5F"/>
                </a:solidFill>
                <a:latin typeface="Palatino Linotype"/>
                <a:cs typeface="Palatino Linotype"/>
              </a:rPr>
              <a:t>possible moves. </a:t>
            </a:r>
            <a:r>
              <a:rPr sz="2400" dirty="0">
                <a:solidFill>
                  <a:srgbClr val="001F5F"/>
                </a:solidFill>
                <a:latin typeface="Palatino Linotype"/>
                <a:cs typeface="Palatino Linotype"/>
              </a:rPr>
              <a:t>In </a:t>
            </a:r>
            <a:r>
              <a:rPr sz="2400" spc="-5" dirty="0">
                <a:solidFill>
                  <a:srgbClr val="001F5F"/>
                </a:solidFill>
                <a:latin typeface="Palatino Linotype"/>
                <a:cs typeface="Palatino Linotype"/>
              </a:rPr>
              <a:t>Go the</a:t>
            </a:r>
            <a:r>
              <a:rPr sz="2400" spc="45" dirty="0">
                <a:solidFill>
                  <a:srgbClr val="001F5F"/>
                </a:solidFill>
                <a:latin typeface="Palatino Linotype"/>
                <a:cs typeface="Palatino Linotype"/>
              </a:rPr>
              <a:t> </a:t>
            </a:r>
            <a:r>
              <a:rPr sz="2400" spc="-5" dirty="0">
                <a:solidFill>
                  <a:srgbClr val="001F5F"/>
                </a:solidFill>
                <a:latin typeface="Palatino Linotype"/>
                <a:cs typeface="Palatino Linotype"/>
              </a:rPr>
              <a:t>first</a:t>
            </a:r>
            <a:endParaRPr sz="2400">
              <a:latin typeface="Palatino Linotype"/>
              <a:cs typeface="Palatino Linotype"/>
            </a:endParaRPr>
          </a:p>
          <a:p>
            <a:pPr marL="355600">
              <a:lnSpc>
                <a:spcPct val="100000"/>
              </a:lnSpc>
            </a:pPr>
            <a:r>
              <a:rPr sz="2400" spc="-10" dirty="0">
                <a:solidFill>
                  <a:srgbClr val="001F5F"/>
                </a:solidFill>
                <a:latin typeface="Palatino Linotype"/>
                <a:cs typeface="Palatino Linotype"/>
              </a:rPr>
              <a:t>player </a:t>
            </a:r>
            <a:r>
              <a:rPr sz="2400" spc="-5" dirty="0">
                <a:solidFill>
                  <a:srgbClr val="001F5F"/>
                </a:solidFill>
                <a:latin typeface="Palatino Linotype"/>
                <a:cs typeface="Palatino Linotype"/>
              </a:rPr>
              <a:t>has </a:t>
            </a:r>
            <a:r>
              <a:rPr sz="2400" dirty="0">
                <a:solidFill>
                  <a:srgbClr val="001F5F"/>
                </a:solidFill>
                <a:latin typeface="Palatino Linotype"/>
                <a:cs typeface="Palatino Linotype"/>
              </a:rPr>
              <a:t>361 </a:t>
            </a:r>
            <a:r>
              <a:rPr sz="2400" spc="-5" dirty="0">
                <a:solidFill>
                  <a:srgbClr val="001F5F"/>
                </a:solidFill>
                <a:latin typeface="Palatino Linotype"/>
                <a:cs typeface="Palatino Linotype"/>
              </a:rPr>
              <a:t>possible</a:t>
            </a:r>
            <a:r>
              <a:rPr sz="2400" spc="-10" dirty="0">
                <a:solidFill>
                  <a:srgbClr val="001F5F"/>
                </a:solidFill>
                <a:latin typeface="Palatino Linotype"/>
                <a:cs typeface="Palatino Linotype"/>
              </a:rPr>
              <a:t> moves</a:t>
            </a:r>
            <a:endParaRPr sz="2400">
              <a:latin typeface="Palatino Linotype"/>
              <a:cs typeface="Palatino Linotype"/>
            </a:endParaRPr>
          </a:p>
          <a:p>
            <a:pPr marL="355600" indent="-342900">
              <a:lnSpc>
                <a:spcPct val="100000"/>
              </a:lnSpc>
              <a:spcBef>
                <a:spcPts val="575"/>
              </a:spcBef>
              <a:buFont typeface="Arial"/>
              <a:buChar char="•"/>
              <a:tabLst>
                <a:tab pos="354965" algn="l"/>
                <a:tab pos="355600" algn="l"/>
              </a:tabLst>
            </a:pPr>
            <a:r>
              <a:rPr sz="2400" spc="-15" dirty="0">
                <a:solidFill>
                  <a:srgbClr val="001F5F"/>
                </a:solidFill>
                <a:latin typeface="Palatino Linotype"/>
                <a:cs typeface="Palatino Linotype"/>
              </a:rPr>
              <a:t>Policy </a:t>
            </a:r>
            <a:r>
              <a:rPr sz="2400" spc="-10" dirty="0">
                <a:solidFill>
                  <a:srgbClr val="001F5F"/>
                </a:solidFill>
                <a:latin typeface="Palatino Linotype"/>
                <a:cs typeface="Palatino Linotype"/>
              </a:rPr>
              <a:t>network </a:t>
            </a:r>
            <a:r>
              <a:rPr sz="2400" dirty="0">
                <a:solidFill>
                  <a:srgbClr val="001F5F"/>
                </a:solidFill>
                <a:latin typeface="Palatino Linotype"/>
                <a:cs typeface="Palatino Linotype"/>
              </a:rPr>
              <a:t>-selects </a:t>
            </a:r>
            <a:r>
              <a:rPr sz="2400" spc="-5" dirty="0">
                <a:solidFill>
                  <a:srgbClr val="001F5F"/>
                </a:solidFill>
                <a:latin typeface="Palatino Linotype"/>
                <a:cs typeface="Palatino Linotype"/>
              </a:rPr>
              <a:t>the next </a:t>
            </a:r>
            <a:r>
              <a:rPr sz="2400" spc="-10" dirty="0">
                <a:solidFill>
                  <a:srgbClr val="001F5F"/>
                </a:solidFill>
                <a:latin typeface="Palatino Linotype"/>
                <a:cs typeface="Palatino Linotype"/>
              </a:rPr>
              <a:t>move </a:t>
            </a:r>
            <a:r>
              <a:rPr sz="2400" spc="-5" dirty="0">
                <a:solidFill>
                  <a:srgbClr val="001F5F"/>
                </a:solidFill>
                <a:latin typeface="Palatino Linotype"/>
                <a:cs typeface="Palatino Linotype"/>
              </a:rPr>
              <a:t>to</a:t>
            </a:r>
            <a:r>
              <a:rPr sz="2400" spc="30" dirty="0">
                <a:solidFill>
                  <a:srgbClr val="001F5F"/>
                </a:solidFill>
                <a:latin typeface="Palatino Linotype"/>
                <a:cs typeface="Palatino Linotype"/>
              </a:rPr>
              <a:t> </a:t>
            </a:r>
            <a:r>
              <a:rPr sz="2400" spc="-60" dirty="0">
                <a:solidFill>
                  <a:srgbClr val="001F5F"/>
                </a:solidFill>
                <a:latin typeface="Palatino Linotype"/>
                <a:cs typeface="Palatino Linotype"/>
              </a:rPr>
              <a:t>play.</a:t>
            </a:r>
            <a:endParaRPr sz="2400">
              <a:latin typeface="Palatino Linotype"/>
              <a:cs typeface="Palatino Linotype"/>
            </a:endParaRPr>
          </a:p>
          <a:p>
            <a:pPr marL="355600" indent="-342900">
              <a:lnSpc>
                <a:spcPct val="100000"/>
              </a:lnSpc>
              <a:spcBef>
                <a:spcPts val="580"/>
              </a:spcBef>
              <a:buFont typeface="Arial"/>
              <a:buChar char="•"/>
              <a:tabLst>
                <a:tab pos="354965" algn="l"/>
                <a:tab pos="355600" algn="l"/>
                <a:tab pos="4146550" algn="l"/>
              </a:tabLst>
            </a:pPr>
            <a:r>
              <a:rPr sz="2400" spc="-40" dirty="0">
                <a:solidFill>
                  <a:srgbClr val="001F5F"/>
                </a:solidFill>
                <a:latin typeface="Palatino Linotype"/>
                <a:cs typeface="Palatino Linotype"/>
              </a:rPr>
              <a:t>Value </a:t>
            </a:r>
            <a:r>
              <a:rPr sz="2400" spc="-10" dirty="0">
                <a:solidFill>
                  <a:srgbClr val="001F5F"/>
                </a:solidFill>
                <a:latin typeface="Palatino Linotype"/>
                <a:cs typeface="Palatino Linotype"/>
              </a:rPr>
              <a:t>network</a:t>
            </a:r>
            <a:r>
              <a:rPr sz="2400" spc="70" dirty="0">
                <a:solidFill>
                  <a:srgbClr val="001F5F"/>
                </a:solidFill>
                <a:latin typeface="Palatino Linotype"/>
                <a:cs typeface="Palatino Linotype"/>
              </a:rPr>
              <a:t> </a:t>
            </a:r>
            <a:r>
              <a:rPr sz="2400" spc="-5" dirty="0">
                <a:solidFill>
                  <a:srgbClr val="001F5F"/>
                </a:solidFill>
                <a:latin typeface="Palatino Linotype"/>
                <a:cs typeface="Palatino Linotype"/>
              </a:rPr>
              <a:t>predicts</a:t>
            </a:r>
            <a:r>
              <a:rPr sz="2400" spc="5" dirty="0">
                <a:solidFill>
                  <a:srgbClr val="001F5F"/>
                </a:solidFill>
                <a:latin typeface="Palatino Linotype"/>
                <a:cs typeface="Palatino Linotype"/>
              </a:rPr>
              <a:t> </a:t>
            </a:r>
            <a:r>
              <a:rPr sz="2400" spc="-5" dirty="0">
                <a:solidFill>
                  <a:srgbClr val="001F5F"/>
                </a:solidFill>
                <a:latin typeface="Palatino Linotype"/>
                <a:cs typeface="Palatino Linotype"/>
              </a:rPr>
              <a:t>the	game winner</a:t>
            </a:r>
            <a:endParaRPr sz="2400">
              <a:latin typeface="Palatino Linotype"/>
              <a:cs typeface="Palatino Linotype"/>
            </a:endParaRPr>
          </a:p>
        </p:txBody>
      </p:sp>
      <p:sp>
        <p:nvSpPr>
          <p:cNvPr id="12" name="object 12"/>
          <p:cNvSpPr/>
          <p:nvPr/>
        </p:nvSpPr>
        <p:spPr>
          <a:xfrm>
            <a:off x="8209788" y="3846576"/>
            <a:ext cx="2525268" cy="2011680"/>
          </a:xfrm>
          <a:prstGeom prst="rect">
            <a:avLst/>
          </a:prstGeom>
          <a:blipFill>
            <a:blip r:embed="rId2" cstate="print"/>
            <a:stretch>
              <a:fillRect/>
            </a:stretch>
          </a:blipFill>
        </p:spPr>
        <p:txBody>
          <a:bodyPr wrap="square" lIns="0" tIns="0" rIns="0" bIns="0" rtlCol="0"/>
          <a:lstStyle/>
          <a:p>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8/29/2020 7:42</a:t>
            </a:r>
            <a:r>
              <a:rPr spc="-65" dirty="0"/>
              <a:t> </a:t>
            </a:r>
            <a:r>
              <a:rPr dirty="0"/>
              <a:t>PM</a:t>
            </a: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52</a:t>
            </a:fld>
            <a:endParaRPr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73723" y="6484620"/>
            <a:ext cx="3106420" cy="0"/>
          </a:xfrm>
          <a:custGeom>
            <a:avLst/>
            <a:gdLst/>
            <a:ahLst/>
            <a:cxnLst/>
            <a:rect l="l" t="t" r="r" b="b"/>
            <a:pathLst>
              <a:path w="3106420">
                <a:moveTo>
                  <a:pt x="0" y="0"/>
                </a:moveTo>
                <a:lnTo>
                  <a:pt x="3105912" y="0"/>
                </a:lnTo>
              </a:path>
            </a:pathLst>
          </a:custGeom>
          <a:ln w="48768">
            <a:solidFill>
              <a:srgbClr val="8EB4E2"/>
            </a:solidFill>
          </a:ln>
        </p:spPr>
        <p:txBody>
          <a:bodyPr wrap="square" lIns="0" tIns="0" rIns="0" bIns="0" rtlCol="0"/>
          <a:lstStyle/>
          <a:p>
            <a:endParaRPr/>
          </a:p>
        </p:txBody>
      </p:sp>
      <p:sp>
        <p:nvSpPr>
          <p:cNvPr id="3" name="object 3"/>
          <p:cNvSpPr/>
          <p:nvPr/>
        </p:nvSpPr>
        <p:spPr>
          <a:xfrm>
            <a:off x="9209531" y="6483096"/>
            <a:ext cx="2982595" cy="0"/>
          </a:xfrm>
          <a:custGeom>
            <a:avLst/>
            <a:gdLst/>
            <a:ahLst/>
            <a:cxnLst/>
            <a:rect l="l" t="t" r="r" b="b"/>
            <a:pathLst>
              <a:path w="2982595">
                <a:moveTo>
                  <a:pt x="0" y="0"/>
                </a:moveTo>
                <a:lnTo>
                  <a:pt x="2982468" y="0"/>
                </a:lnTo>
              </a:path>
            </a:pathLst>
          </a:custGeom>
          <a:ln w="45720">
            <a:solidFill>
              <a:srgbClr val="FF0000"/>
            </a:solidFill>
          </a:ln>
        </p:spPr>
        <p:txBody>
          <a:bodyPr wrap="square" lIns="0" tIns="0" rIns="0" bIns="0" rtlCol="0"/>
          <a:lstStyle/>
          <a:p>
            <a:endParaRPr/>
          </a:p>
        </p:txBody>
      </p:sp>
      <p:sp>
        <p:nvSpPr>
          <p:cNvPr id="4" name="object 4"/>
          <p:cNvSpPr/>
          <p:nvPr/>
        </p:nvSpPr>
        <p:spPr>
          <a:xfrm>
            <a:off x="2779776" y="6484620"/>
            <a:ext cx="3439795" cy="0"/>
          </a:xfrm>
          <a:custGeom>
            <a:avLst/>
            <a:gdLst/>
            <a:ahLst/>
            <a:cxnLst/>
            <a:rect l="l" t="t" r="r" b="b"/>
            <a:pathLst>
              <a:path w="3439795">
                <a:moveTo>
                  <a:pt x="0" y="0"/>
                </a:moveTo>
                <a:lnTo>
                  <a:pt x="3439667" y="0"/>
                </a:lnTo>
              </a:path>
            </a:pathLst>
          </a:custGeom>
          <a:ln w="48768">
            <a:solidFill>
              <a:srgbClr val="FFCE00"/>
            </a:solidFill>
          </a:ln>
        </p:spPr>
        <p:txBody>
          <a:bodyPr wrap="square" lIns="0" tIns="0" rIns="0" bIns="0" rtlCol="0"/>
          <a:lstStyle/>
          <a:p>
            <a:endParaRPr/>
          </a:p>
        </p:txBody>
      </p:sp>
      <p:sp>
        <p:nvSpPr>
          <p:cNvPr id="5" name="object 5"/>
          <p:cNvSpPr/>
          <p:nvPr/>
        </p:nvSpPr>
        <p:spPr>
          <a:xfrm>
            <a:off x="0" y="0"/>
            <a:ext cx="9400540" cy="1126490"/>
          </a:xfrm>
          <a:custGeom>
            <a:avLst/>
            <a:gdLst/>
            <a:ahLst/>
            <a:cxnLst/>
            <a:rect l="l" t="t" r="r" b="b"/>
            <a:pathLst>
              <a:path w="9400540" h="1126490">
                <a:moveTo>
                  <a:pt x="0" y="1126236"/>
                </a:moveTo>
                <a:lnTo>
                  <a:pt x="9400032" y="1126236"/>
                </a:lnTo>
                <a:lnTo>
                  <a:pt x="9400032" y="0"/>
                </a:lnTo>
                <a:lnTo>
                  <a:pt x="0" y="0"/>
                </a:lnTo>
                <a:lnTo>
                  <a:pt x="0" y="1126236"/>
                </a:lnTo>
                <a:close/>
              </a:path>
            </a:pathLst>
          </a:custGeom>
          <a:solidFill>
            <a:srgbClr val="FFFF00"/>
          </a:solidFill>
        </p:spPr>
        <p:txBody>
          <a:bodyPr wrap="square" lIns="0" tIns="0" rIns="0" bIns="0" rtlCol="0"/>
          <a:lstStyle/>
          <a:p>
            <a:endParaRPr/>
          </a:p>
        </p:txBody>
      </p:sp>
      <p:sp>
        <p:nvSpPr>
          <p:cNvPr id="6" name="object 6"/>
          <p:cNvSpPr/>
          <p:nvPr/>
        </p:nvSpPr>
        <p:spPr>
          <a:xfrm>
            <a:off x="3381755" y="1149858"/>
            <a:ext cx="3106420" cy="0"/>
          </a:xfrm>
          <a:custGeom>
            <a:avLst/>
            <a:gdLst/>
            <a:ahLst/>
            <a:cxnLst/>
            <a:rect l="l" t="t" r="r" b="b"/>
            <a:pathLst>
              <a:path w="3106420">
                <a:moveTo>
                  <a:pt x="0" y="0"/>
                </a:moveTo>
                <a:lnTo>
                  <a:pt x="3105912" y="0"/>
                </a:lnTo>
              </a:path>
            </a:pathLst>
          </a:custGeom>
          <a:ln w="47244">
            <a:solidFill>
              <a:srgbClr val="8EB4E2"/>
            </a:solidFill>
          </a:ln>
        </p:spPr>
        <p:txBody>
          <a:bodyPr wrap="square" lIns="0" tIns="0" rIns="0" bIns="0" rtlCol="0"/>
          <a:lstStyle/>
          <a:p>
            <a:endParaRPr/>
          </a:p>
        </p:txBody>
      </p:sp>
      <p:sp>
        <p:nvSpPr>
          <p:cNvPr id="7" name="object 7"/>
          <p:cNvSpPr/>
          <p:nvPr/>
        </p:nvSpPr>
        <p:spPr>
          <a:xfrm>
            <a:off x="6420611" y="1148333"/>
            <a:ext cx="2979420" cy="0"/>
          </a:xfrm>
          <a:custGeom>
            <a:avLst/>
            <a:gdLst/>
            <a:ahLst/>
            <a:cxnLst/>
            <a:rect l="l" t="t" r="r" b="b"/>
            <a:pathLst>
              <a:path w="2979420">
                <a:moveTo>
                  <a:pt x="0" y="0"/>
                </a:moveTo>
                <a:lnTo>
                  <a:pt x="2979419" y="0"/>
                </a:lnTo>
              </a:path>
            </a:pathLst>
          </a:custGeom>
          <a:ln w="44196">
            <a:solidFill>
              <a:srgbClr val="FF0000"/>
            </a:solidFill>
          </a:ln>
        </p:spPr>
        <p:txBody>
          <a:bodyPr wrap="square" lIns="0" tIns="0" rIns="0" bIns="0" rtlCol="0"/>
          <a:lstStyle/>
          <a:p>
            <a:endParaRPr/>
          </a:p>
        </p:txBody>
      </p:sp>
      <p:sp>
        <p:nvSpPr>
          <p:cNvPr id="8" name="object 8"/>
          <p:cNvSpPr/>
          <p:nvPr/>
        </p:nvSpPr>
        <p:spPr>
          <a:xfrm>
            <a:off x="0" y="1149858"/>
            <a:ext cx="3429000" cy="0"/>
          </a:xfrm>
          <a:custGeom>
            <a:avLst/>
            <a:gdLst/>
            <a:ahLst/>
            <a:cxnLst/>
            <a:rect l="l" t="t" r="r" b="b"/>
            <a:pathLst>
              <a:path w="3429000">
                <a:moveTo>
                  <a:pt x="0" y="0"/>
                </a:moveTo>
                <a:lnTo>
                  <a:pt x="3429000" y="0"/>
                </a:lnTo>
              </a:path>
            </a:pathLst>
          </a:custGeom>
          <a:ln w="47244">
            <a:solidFill>
              <a:srgbClr val="FFCE00"/>
            </a:solidFill>
          </a:ln>
        </p:spPr>
        <p:txBody>
          <a:bodyPr wrap="square" lIns="0" tIns="0" rIns="0" bIns="0" rtlCol="0"/>
          <a:lstStyle/>
          <a:p>
            <a:endParaRPr/>
          </a:p>
        </p:txBody>
      </p:sp>
      <p:sp>
        <p:nvSpPr>
          <p:cNvPr id="9" name="object 9"/>
          <p:cNvSpPr txBox="1"/>
          <p:nvPr/>
        </p:nvSpPr>
        <p:spPr>
          <a:xfrm>
            <a:off x="9774428" y="595630"/>
            <a:ext cx="1678305" cy="617855"/>
          </a:xfrm>
          <a:prstGeom prst="rect">
            <a:avLst/>
          </a:prstGeom>
        </p:spPr>
        <p:txBody>
          <a:bodyPr vert="horz" wrap="square" lIns="0" tIns="13335" rIns="0" bIns="0" rtlCol="0">
            <a:spAutoFit/>
          </a:bodyPr>
          <a:lstStyle/>
          <a:p>
            <a:pPr marL="12700">
              <a:lnSpc>
                <a:spcPts val="3050"/>
              </a:lnSpc>
              <a:spcBef>
                <a:spcPts val="105"/>
              </a:spcBef>
            </a:pPr>
            <a:r>
              <a:rPr sz="2600" b="1" dirty="0">
                <a:solidFill>
                  <a:srgbClr val="000099"/>
                </a:solidFill>
                <a:latin typeface="Arial"/>
                <a:cs typeface="Arial"/>
              </a:rPr>
              <a:t>BITS</a:t>
            </a:r>
            <a:r>
              <a:rPr sz="2600" b="1" spc="-85" dirty="0">
                <a:solidFill>
                  <a:srgbClr val="000099"/>
                </a:solidFill>
                <a:latin typeface="Arial"/>
                <a:cs typeface="Arial"/>
              </a:rPr>
              <a:t> </a:t>
            </a:r>
            <a:r>
              <a:rPr sz="2600" dirty="0">
                <a:solidFill>
                  <a:srgbClr val="000099"/>
                </a:solidFill>
                <a:latin typeface="Arial"/>
                <a:cs typeface="Arial"/>
              </a:rPr>
              <a:t>Pilani</a:t>
            </a:r>
            <a:endParaRPr sz="2600">
              <a:latin typeface="Arial"/>
              <a:cs typeface="Arial"/>
            </a:endParaRPr>
          </a:p>
          <a:p>
            <a:pPr marL="13970">
              <a:lnSpc>
                <a:spcPts val="1610"/>
              </a:lnSpc>
            </a:pPr>
            <a:r>
              <a:rPr sz="1400" dirty="0">
                <a:solidFill>
                  <a:srgbClr val="000099"/>
                </a:solidFill>
                <a:latin typeface="Arial"/>
                <a:cs typeface="Arial"/>
              </a:rPr>
              <a:t>Pilani</a:t>
            </a:r>
            <a:r>
              <a:rPr sz="1400" spc="-20" dirty="0">
                <a:solidFill>
                  <a:srgbClr val="000099"/>
                </a:solidFill>
                <a:latin typeface="Arial"/>
                <a:cs typeface="Arial"/>
              </a:rPr>
              <a:t> </a:t>
            </a:r>
            <a:r>
              <a:rPr sz="1400" dirty="0">
                <a:solidFill>
                  <a:srgbClr val="000099"/>
                </a:solidFill>
                <a:latin typeface="Arial"/>
                <a:cs typeface="Arial"/>
              </a:rPr>
              <a:t>Campus</a:t>
            </a:r>
            <a:endParaRPr sz="1400">
              <a:latin typeface="Arial"/>
              <a:cs typeface="Arial"/>
            </a:endParaRPr>
          </a:p>
        </p:txBody>
      </p:sp>
      <p:sp>
        <p:nvSpPr>
          <p:cNvPr id="10" name="object 10"/>
          <p:cNvSpPr txBox="1">
            <a:spLocks noGrp="1"/>
          </p:cNvSpPr>
          <p:nvPr>
            <p:ph type="title"/>
          </p:nvPr>
        </p:nvSpPr>
        <p:spPr>
          <a:xfrm>
            <a:off x="3759834" y="245490"/>
            <a:ext cx="1881505"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001F5F"/>
                </a:solidFill>
                <a:latin typeface="Palatino Linotype"/>
                <a:cs typeface="Palatino Linotype"/>
              </a:rPr>
              <a:t>Al</a:t>
            </a:r>
            <a:r>
              <a:rPr sz="3600" spc="-15" dirty="0">
                <a:solidFill>
                  <a:srgbClr val="001F5F"/>
                </a:solidFill>
                <a:latin typeface="Palatino Linotype"/>
                <a:cs typeface="Palatino Linotype"/>
              </a:rPr>
              <a:t>p</a:t>
            </a:r>
            <a:r>
              <a:rPr sz="3600" spc="-5" dirty="0">
                <a:solidFill>
                  <a:srgbClr val="001F5F"/>
                </a:solidFill>
                <a:latin typeface="Palatino Linotype"/>
                <a:cs typeface="Palatino Linotype"/>
              </a:rPr>
              <a:t>haGo</a:t>
            </a:r>
            <a:endParaRPr sz="3600">
              <a:latin typeface="Palatino Linotype"/>
              <a:cs typeface="Palatino Linotype"/>
            </a:endParaRPr>
          </a:p>
        </p:txBody>
      </p:sp>
      <p:sp>
        <p:nvSpPr>
          <p:cNvPr id="11" name="object 11"/>
          <p:cNvSpPr txBox="1"/>
          <p:nvPr/>
        </p:nvSpPr>
        <p:spPr>
          <a:xfrm>
            <a:off x="2060194" y="1434845"/>
            <a:ext cx="4571365" cy="3928110"/>
          </a:xfrm>
          <a:prstGeom prst="rect">
            <a:avLst/>
          </a:prstGeom>
        </p:spPr>
        <p:txBody>
          <a:bodyPr vert="horz" wrap="square" lIns="0" tIns="13335" rIns="0" bIns="0" rtlCol="0">
            <a:spAutoFit/>
          </a:bodyPr>
          <a:lstStyle/>
          <a:p>
            <a:pPr marL="355600" marR="5080" indent="-342900">
              <a:lnSpc>
                <a:spcPct val="100000"/>
              </a:lnSpc>
              <a:spcBef>
                <a:spcPts val="105"/>
              </a:spcBef>
              <a:buFont typeface="Arial"/>
              <a:buChar char="•"/>
              <a:tabLst>
                <a:tab pos="354965" algn="l"/>
                <a:tab pos="355600" algn="l"/>
              </a:tabLst>
            </a:pPr>
            <a:r>
              <a:rPr sz="3200" dirty="0">
                <a:solidFill>
                  <a:srgbClr val="001F5F"/>
                </a:solidFill>
                <a:latin typeface="Palatino Linotype"/>
                <a:cs typeface="Palatino Linotype"/>
              </a:rPr>
              <a:t>AlphaGo must </a:t>
            </a:r>
            <a:r>
              <a:rPr sz="3200" spc="-5" dirty="0">
                <a:solidFill>
                  <a:srgbClr val="001F5F"/>
                </a:solidFill>
                <a:latin typeface="Palatino Linotype"/>
                <a:cs typeface="Palatino Linotype"/>
              </a:rPr>
              <a:t>restrict  </a:t>
            </a:r>
            <a:r>
              <a:rPr sz="3200" dirty="0">
                <a:solidFill>
                  <a:srgbClr val="001F5F"/>
                </a:solidFill>
                <a:latin typeface="Palatino Linotype"/>
                <a:cs typeface="Palatino Linotype"/>
              </a:rPr>
              <a:t>Breath and Depth of  search among all</a:t>
            </a:r>
            <a:r>
              <a:rPr sz="3200" spc="-70" dirty="0">
                <a:solidFill>
                  <a:srgbClr val="001F5F"/>
                </a:solidFill>
                <a:latin typeface="Palatino Linotype"/>
                <a:cs typeface="Palatino Linotype"/>
              </a:rPr>
              <a:t> </a:t>
            </a:r>
            <a:r>
              <a:rPr sz="3200" spc="-5" dirty="0">
                <a:solidFill>
                  <a:srgbClr val="001F5F"/>
                </a:solidFill>
                <a:latin typeface="Palatino Linotype"/>
                <a:cs typeface="Palatino Linotype"/>
              </a:rPr>
              <a:t>board  </a:t>
            </a:r>
            <a:r>
              <a:rPr sz="3200" dirty="0">
                <a:solidFill>
                  <a:srgbClr val="001F5F"/>
                </a:solidFill>
                <a:latin typeface="Palatino Linotype"/>
                <a:cs typeface="Palatino Linotype"/>
              </a:rPr>
              <a:t>configurations with  </a:t>
            </a:r>
            <a:r>
              <a:rPr sz="3200" spc="-5" dirty="0">
                <a:solidFill>
                  <a:srgbClr val="001F5F"/>
                </a:solidFill>
                <a:latin typeface="Palatino Linotype"/>
                <a:cs typeface="Palatino Linotype"/>
              </a:rPr>
              <a:t>heuristics information  supplied </a:t>
            </a:r>
            <a:r>
              <a:rPr sz="3200" dirty="0">
                <a:solidFill>
                  <a:srgbClr val="001F5F"/>
                </a:solidFill>
                <a:latin typeface="Palatino Linotype"/>
                <a:cs typeface="Palatino Linotype"/>
              </a:rPr>
              <a:t>by training  and </a:t>
            </a:r>
            <a:r>
              <a:rPr sz="3200" spc="-5" dirty="0">
                <a:solidFill>
                  <a:srgbClr val="001F5F"/>
                </a:solidFill>
                <a:latin typeface="Palatino Linotype"/>
                <a:cs typeface="Palatino Linotype"/>
              </a:rPr>
              <a:t>winning policy for  </a:t>
            </a:r>
            <a:r>
              <a:rPr sz="3200" dirty="0">
                <a:solidFill>
                  <a:srgbClr val="001F5F"/>
                </a:solidFill>
                <a:latin typeface="Palatino Linotype"/>
                <a:cs typeface="Palatino Linotype"/>
              </a:rPr>
              <a:t>max</a:t>
            </a:r>
            <a:r>
              <a:rPr sz="3200" spc="-20" dirty="0">
                <a:solidFill>
                  <a:srgbClr val="001F5F"/>
                </a:solidFill>
                <a:latin typeface="Palatino Linotype"/>
                <a:cs typeface="Palatino Linotype"/>
              </a:rPr>
              <a:t> </a:t>
            </a:r>
            <a:r>
              <a:rPr sz="3200" spc="-15" dirty="0">
                <a:solidFill>
                  <a:srgbClr val="001F5F"/>
                </a:solidFill>
                <a:latin typeface="Palatino Linotype"/>
                <a:cs typeface="Palatino Linotype"/>
              </a:rPr>
              <a:t>reward.</a:t>
            </a:r>
            <a:endParaRPr sz="3200">
              <a:latin typeface="Palatino Linotype"/>
              <a:cs typeface="Palatino Linotype"/>
            </a:endParaRPr>
          </a:p>
        </p:txBody>
      </p:sp>
      <p:sp>
        <p:nvSpPr>
          <p:cNvPr id="12" name="object 12"/>
          <p:cNvSpPr/>
          <p:nvPr/>
        </p:nvSpPr>
        <p:spPr>
          <a:xfrm>
            <a:off x="6935723" y="1304576"/>
            <a:ext cx="3275076" cy="4978745"/>
          </a:xfrm>
          <a:prstGeom prst="rect">
            <a:avLst/>
          </a:prstGeom>
          <a:blipFill>
            <a:blip r:embed="rId2" cstate="print"/>
            <a:stretch>
              <a:fillRect/>
            </a:stretch>
          </a:blipFill>
        </p:spPr>
        <p:txBody>
          <a:bodyPr wrap="square" lIns="0" tIns="0" rIns="0" bIns="0" rtlCol="0"/>
          <a:lstStyle/>
          <a:p>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8/29/2020 7:42</a:t>
            </a:r>
            <a:r>
              <a:rPr spc="-65" dirty="0"/>
              <a:t> </a:t>
            </a:r>
            <a:r>
              <a:rPr dirty="0"/>
              <a:t>PM</a:t>
            </a: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53</a:t>
            </a:fld>
            <a:endParaRPr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73723" y="6484620"/>
            <a:ext cx="3106420" cy="0"/>
          </a:xfrm>
          <a:custGeom>
            <a:avLst/>
            <a:gdLst/>
            <a:ahLst/>
            <a:cxnLst/>
            <a:rect l="l" t="t" r="r" b="b"/>
            <a:pathLst>
              <a:path w="3106420">
                <a:moveTo>
                  <a:pt x="0" y="0"/>
                </a:moveTo>
                <a:lnTo>
                  <a:pt x="3105912" y="0"/>
                </a:lnTo>
              </a:path>
            </a:pathLst>
          </a:custGeom>
          <a:ln w="48768">
            <a:solidFill>
              <a:srgbClr val="8EB4E2"/>
            </a:solidFill>
          </a:ln>
        </p:spPr>
        <p:txBody>
          <a:bodyPr wrap="square" lIns="0" tIns="0" rIns="0" bIns="0" rtlCol="0"/>
          <a:lstStyle/>
          <a:p>
            <a:endParaRPr/>
          </a:p>
        </p:txBody>
      </p:sp>
      <p:sp>
        <p:nvSpPr>
          <p:cNvPr id="3" name="object 3"/>
          <p:cNvSpPr/>
          <p:nvPr/>
        </p:nvSpPr>
        <p:spPr>
          <a:xfrm>
            <a:off x="9209531" y="6483096"/>
            <a:ext cx="2982595" cy="0"/>
          </a:xfrm>
          <a:custGeom>
            <a:avLst/>
            <a:gdLst/>
            <a:ahLst/>
            <a:cxnLst/>
            <a:rect l="l" t="t" r="r" b="b"/>
            <a:pathLst>
              <a:path w="2982595">
                <a:moveTo>
                  <a:pt x="0" y="0"/>
                </a:moveTo>
                <a:lnTo>
                  <a:pt x="2982468" y="0"/>
                </a:lnTo>
              </a:path>
            </a:pathLst>
          </a:custGeom>
          <a:ln w="45720">
            <a:solidFill>
              <a:srgbClr val="FF0000"/>
            </a:solidFill>
          </a:ln>
        </p:spPr>
        <p:txBody>
          <a:bodyPr wrap="square" lIns="0" tIns="0" rIns="0" bIns="0" rtlCol="0"/>
          <a:lstStyle/>
          <a:p>
            <a:endParaRPr/>
          </a:p>
        </p:txBody>
      </p:sp>
      <p:sp>
        <p:nvSpPr>
          <p:cNvPr id="4" name="object 4"/>
          <p:cNvSpPr/>
          <p:nvPr/>
        </p:nvSpPr>
        <p:spPr>
          <a:xfrm>
            <a:off x="2779776" y="6484620"/>
            <a:ext cx="3439795" cy="0"/>
          </a:xfrm>
          <a:custGeom>
            <a:avLst/>
            <a:gdLst/>
            <a:ahLst/>
            <a:cxnLst/>
            <a:rect l="l" t="t" r="r" b="b"/>
            <a:pathLst>
              <a:path w="3439795">
                <a:moveTo>
                  <a:pt x="0" y="0"/>
                </a:moveTo>
                <a:lnTo>
                  <a:pt x="3439667" y="0"/>
                </a:lnTo>
              </a:path>
            </a:pathLst>
          </a:custGeom>
          <a:ln w="48768">
            <a:solidFill>
              <a:srgbClr val="FFCE00"/>
            </a:solidFill>
          </a:ln>
        </p:spPr>
        <p:txBody>
          <a:bodyPr wrap="square" lIns="0" tIns="0" rIns="0" bIns="0" rtlCol="0"/>
          <a:lstStyle/>
          <a:p>
            <a:endParaRPr/>
          </a:p>
        </p:txBody>
      </p:sp>
      <p:sp>
        <p:nvSpPr>
          <p:cNvPr id="5" name="object 5"/>
          <p:cNvSpPr/>
          <p:nvPr/>
        </p:nvSpPr>
        <p:spPr>
          <a:xfrm>
            <a:off x="0" y="0"/>
            <a:ext cx="9400540" cy="1126490"/>
          </a:xfrm>
          <a:custGeom>
            <a:avLst/>
            <a:gdLst/>
            <a:ahLst/>
            <a:cxnLst/>
            <a:rect l="l" t="t" r="r" b="b"/>
            <a:pathLst>
              <a:path w="9400540" h="1126490">
                <a:moveTo>
                  <a:pt x="0" y="1126236"/>
                </a:moveTo>
                <a:lnTo>
                  <a:pt x="9400032" y="1126236"/>
                </a:lnTo>
                <a:lnTo>
                  <a:pt x="9400032" y="0"/>
                </a:lnTo>
                <a:lnTo>
                  <a:pt x="0" y="0"/>
                </a:lnTo>
                <a:lnTo>
                  <a:pt x="0" y="1126236"/>
                </a:lnTo>
                <a:close/>
              </a:path>
            </a:pathLst>
          </a:custGeom>
          <a:solidFill>
            <a:srgbClr val="FFFF00"/>
          </a:solidFill>
        </p:spPr>
        <p:txBody>
          <a:bodyPr wrap="square" lIns="0" tIns="0" rIns="0" bIns="0" rtlCol="0"/>
          <a:lstStyle/>
          <a:p>
            <a:endParaRPr/>
          </a:p>
        </p:txBody>
      </p:sp>
      <p:sp>
        <p:nvSpPr>
          <p:cNvPr id="6" name="object 6"/>
          <p:cNvSpPr/>
          <p:nvPr/>
        </p:nvSpPr>
        <p:spPr>
          <a:xfrm>
            <a:off x="3381755" y="1149858"/>
            <a:ext cx="3106420" cy="0"/>
          </a:xfrm>
          <a:custGeom>
            <a:avLst/>
            <a:gdLst/>
            <a:ahLst/>
            <a:cxnLst/>
            <a:rect l="l" t="t" r="r" b="b"/>
            <a:pathLst>
              <a:path w="3106420">
                <a:moveTo>
                  <a:pt x="0" y="0"/>
                </a:moveTo>
                <a:lnTo>
                  <a:pt x="3105912" y="0"/>
                </a:lnTo>
              </a:path>
            </a:pathLst>
          </a:custGeom>
          <a:ln w="47244">
            <a:solidFill>
              <a:srgbClr val="8EB4E2"/>
            </a:solidFill>
          </a:ln>
        </p:spPr>
        <p:txBody>
          <a:bodyPr wrap="square" lIns="0" tIns="0" rIns="0" bIns="0" rtlCol="0"/>
          <a:lstStyle/>
          <a:p>
            <a:endParaRPr/>
          </a:p>
        </p:txBody>
      </p:sp>
      <p:sp>
        <p:nvSpPr>
          <p:cNvPr id="7" name="object 7"/>
          <p:cNvSpPr/>
          <p:nvPr/>
        </p:nvSpPr>
        <p:spPr>
          <a:xfrm>
            <a:off x="6420611" y="1148333"/>
            <a:ext cx="2979420" cy="0"/>
          </a:xfrm>
          <a:custGeom>
            <a:avLst/>
            <a:gdLst/>
            <a:ahLst/>
            <a:cxnLst/>
            <a:rect l="l" t="t" r="r" b="b"/>
            <a:pathLst>
              <a:path w="2979420">
                <a:moveTo>
                  <a:pt x="0" y="0"/>
                </a:moveTo>
                <a:lnTo>
                  <a:pt x="2979419" y="0"/>
                </a:lnTo>
              </a:path>
            </a:pathLst>
          </a:custGeom>
          <a:ln w="44196">
            <a:solidFill>
              <a:srgbClr val="FF0000"/>
            </a:solidFill>
          </a:ln>
        </p:spPr>
        <p:txBody>
          <a:bodyPr wrap="square" lIns="0" tIns="0" rIns="0" bIns="0" rtlCol="0"/>
          <a:lstStyle/>
          <a:p>
            <a:endParaRPr/>
          </a:p>
        </p:txBody>
      </p:sp>
      <p:sp>
        <p:nvSpPr>
          <p:cNvPr id="8" name="object 8"/>
          <p:cNvSpPr/>
          <p:nvPr/>
        </p:nvSpPr>
        <p:spPr>
          <a:xfrm>
            <a:off x="0" y="1149858"/>
            <a:ext cx="3429000" cy="0"/>
          </a:xfrm>
          <a:custGeom>
            <a:avLst/>
            <a:gdLst/>
            <a:ahLst/>
            <a:cxnLst/>
            <a:rect l="l" t="t" r="r" b="b"/>
            <a:pathLst>
              <a:path w="3429000">
                <a:moveTo>
                  <a:pt x="0" y="0"/>
                </a:moveTo>
                <a:lnTo>
                  <a:pt x="3429000" y="0"/>
                </a:lnTo>
              </a:path>
            </a:pathLst>
          </a:custGeom>
          <a:ln w="47244">
            <a:solidFill>
              <a:srgbClr val="FFCE00"/>
            </a:solidFill>
          </a:ln>
        </p:spPr>
        <p:txBody>
          <a:bodyPr wrap="square" lIns="0" tIns="0" rIns="0" bIns="0" rtlCol="0"/>
          <a:lstStyle/>
          <a:p>
            <a:endParaRPr/>
          </a:p>
        </p:txBody>
      </p:sp>
      <p:sp>
        <p:nvSpPr>
          <p:cNvPr id="9" name="object 9"/>
          <p:cNvSpPr txBox="1"/>
          <p:nvPr/>
        </p:nvSpPr>
        <p:spPr>
          <a:xfrm>
            <a:off x="9774428" y="595630"/>
            <a:ext cx="1678305" cy="617855"/>
          </a:xfrm>
          <a:prstGeom prst="rect">
            <a:avLst/>
          </a:prstGeom>
        </p:spPr>
        <p:txBody>
          <a:bodyPr vert="horz" wrap="square" lIns="0" tIns="13335" rIns="0" bIns="0" rtlCol="0">
            <a:spAutoFit/>
          </a:bodyPr>
          <a:lstStyle/>
          <a:p>
            <a:pPr marL="12700">
              <a:lnSpc>
                <a:spcPts val="3050"/>
              </a:lnSpc>
              <a:spcBef>
                <a:spcPts val="105"/>
              </a:spcBef>
            </a:pPr>
            <a:r>
              <a:rPr sz="2600" b="1" dirty="0">
                <a:solidFill>
                  <a:srgbClr val="000099"/>
                </a:solidFill>
                <a:latin typeface="Arial"/>
                <a:cs typeface="Arial"/>
              </a:rPr>
              <a:t>BITS</a:t>
            </a:r>
            <a:r>
              <a:rPr sz="2600" b="1" spc="-85" dirty="0">
                <a:solidFill>
                  <a:srgbClr val="000099"/>
                </a:solidFill>
                <a:latin typeface="Arial"/>
                <a:cs typeface="Arial"/>
              </a:rPr>
              <a:t> </a:t>
            </a:r>
            <a:r>
              <a:rPr sz="2600" dirty="0">
                <a:solidFill>
                  <a:srgbClr val="000099"/>
                </a:solidFill>
                <a:latin typeface="Arial"/>
                <a:cs typeface="Arial"/>
              </a:rPr>
              <a:t>Pilani</a:t>
            </a:r>
            <a:endParaRPr sz="2600">
              <a:latin typeface="Arial"/>
              <a:cs typeface="Arial"/>
            </a:endParaRPr>
          </a:p>
          <a:p>
            <a:pPr marL="13970">
              <a:lnSpc>
                <a:spcPts val="1610"/>
              </a:lnSpc>
            </a:pPr>
            <a:r>
              <a:rPr sz="1400" dirty="0">
                <a:solidFill>
                  <a:srgbClr val="000099"/>
                </a:solidFill>
                <a:latin typeface="Arial"/>
                <a:cs typeface="Arial"/>
              </a:rPr>
              <a:t>Pilani</a:t>
            </a:r>
            <a:r>
              <a:rPr sz="1400" spc="-20" dirty="0">
                <a:solidFill>
                  <a:srgbClr val="000099"/>
                </a:solidFill>
                <a:latin typeface="Arial"/>
                <a:cs typeface="Arial"/>
              </a:rPr>
              <a:t> </a:t>
            </a:r>
            <a:r>
              <a:rPr sz="1400" dirty="0">
                <a:solidFill>
                  <a:srgbClr val="000099"/>
                </a:solidFill>
                <a:latin typeface="Arial"/>
                <a:cs typeface="Arial"/>
              </a:rPr>
              <a:t>Campus</a:t>
            </a:r>
            <a:endParaRPr sz="1400">
              <a:latin typeface="Arial"/>
              <a:cs typeface="Arial"/>
            </a:endParaRPr>
          </a:p>
        </p:txBody>
      </p:sp>
      <p:sp>
        <p:nvSpPr>
          <p:cNvPr id="10" name="object 10"/>
          <p:cNvSpPr txBox="1">
            <a:spLocks noGrp="1"/>
          </p:cNvSpPr>
          <p:nvPr>
            <p:ph type="title"/>
          </p:nvPr>
        </p:nvSpPr>
        <p:spPr>
          <a:xfrm>
            <a:off x="3314827" y="245490"/>
            <a:ext cx="2762250" cy="574040"/>
          </a:xfrm>
          <a:prstGeom prst="rect">
            <a:avLst/>
          </a:prstGeom>
        </p:spPr>
        <p:txBody>
          <a:bodyPr vert="horz" wrap="square" lIns="0" tIns="12700" rIns="0" bIns="0" rtlCol="0">
            <a:spAutoFit/>
          </a:bodyPr>
          <a:lstStyle/>
          <a:p>
            <a:pPr marL="12700">
              <a:lnSpc>
                <a:spcPct val="100000"/>
              </a:lnSpc>
              <a:spcBef>
                <a:spcPts val="100"/>
              </a:spcBef>
            </a:pPr>
            <a:r>
              <a:rPr sz="3600" spc="-5" dirty="0">
                <a:solidFill>
                  <a:srgbClr val="001F5F"/>
                </a:solidFill>
                <a:latin typeface="Palatino Linotype"/>
                <a:cs typeface="Palatino Linotype"/>
              </a:rPr>
              <a:t>Game</a:t>
            </a:r>
            <a:r>
              <a:rPr sz="3600" spc="-215" dirty="0">
                <a:solidFill>
                  <a:srgbClr val="001F5F"/>
                </a:solidFill>
                <a:latin typeface="Palatino Linotype"/>
                <a:cs typeface="Palatino Linotype"/>
              </a:rPr>
              <a:t> </a:t>
            </a:r>
            <a:r>
              <a:rPr sz="3600" dirty="0">
                <a:solidFill>
                  <a:srgbClr val="001F5F"/>
                </a:solidFill>
                <a:latin typeface="Palatino Linotype"/>
                <a:cs typeface="Palatino Linotype"/>
              </a:rPr>
              <a:t>Agents</a:t>
            </a:r>
            <a:endParaRPr sz="3600">
              <a:latin typeface="Palatino Linotype"/>
              <a:cs typeface="Palatino Linotype"/>
            </a:endParaRPr>
          </a:p>
        </p:txBody>
      </p:sp>
      <p:sp>
        <p:nvSpPr>
          <p:cNvPr id="11" name="object 11"/>
          <p:cNvSpPr txBox="1"/>
          <p:nvPr/>
        </p:nvSpPr>
        <p:spPr>
          <a:xfrm>
            <a:off x="688340" y="1605737"/>
            <a:ext cx="4610735" cy="514350"/>
          </a:xfrm>
          <a:prstGeom prst="rect">
            <a:avLst/>
          </a:prstGeom>
        </p:spPr>
        <p:txBody>
          <a:bodyPr vert="horz" wrap="square" lIns="0" tIns="13335" rIns="0" bIns="0" rtlCol="0">
            <a:spAutoFit/>
          </a:bodyPr>
          <a:lstStyle/>
          <a:p>
            <a:pPr marL="355600" indent="-342900">
              <a:lnSpc>
                <a:spcPct val="100000"/>
              </a:lnSpc>
              <a:spcBef>
                <a:spcPts val="105"/>
              </a:spcBef>
              <a:buFont typeface="Arial"/>
              <a:buChar char="•"/>
              <a:tabLst>
                <a:tab pos="354965" algn="l"/>
                <a:tab pos="355600" algn="l"/>
              </a:tabLst>
            </a:pPr>
            <a:r>
              <a:rPr sz="3200" dirty="0">
                <a:solidFill>
                  <a:srgbClr val="001F5F"/>
                </a:solidFill>
                <a:latin typeface="Palatino Linotype"/>
                <a:cs typeface="Palatino Linotype"/>
              </a:rPr>
              <a:t>Reinforcement</a:t>
            </a:r>
            <a:r>
              <a:rPr sz="3200" spc="-20" dirty="0">
                <a:solidFill>
                  <a:srgbClr val="001F5F"/>
                </a:solidFill>
                <a:latin typeface="Palatino Linotype"/>
                <a:cs typeface="Palatino Linotype"/>
              </a:rPr>
              <a:t> </a:t>
            </a:r>
            <a:r>
              <a:rPr sz="3200" spc="-5" dirty="0">
                <a:solidFill>
                  <a:srgbClr val="001F5F"/>
                </a:solidFill>
                <a:latin typeface="Palatino Linotype"/>
                <a:cs typeface="Palatino Linotype"/>
              </a:rPr>
              <a:t>learning</a:t>
            </a:r>
            <a:endParaRPr sz="3200">
              <a:latin typeface="Palatino Linotype"/>
              <a:cs typeface="Palatino Linotype"/>
            </a:endParaRPr>
          </a:p>
        </p:txBody>
      </p:sp>
      <p:sp>
        <p:nvSpPr>
          <p:cNvPr id="12" name="object 12"/>
          <p:cNvSpPr/>
          <p:nvPr/>
        </p:nvSpPr>
        <p:spPr>
          <a:xfrm>
            <a:off x="2209800" y="2848355"/>
            <a:ext cx="1295400" cy="1700784"/>
          </a:xfrm>
          <a:prstGeom prst="rect">
            <a:avLst/>
          </a:prstGeom>
          <a:blipFill>
            <a:blip r:embed="rId2" cstate="print"/>
            <a:stretch>
              <a:fillRect/>
            </a:stretch>
          </a:blipFill>
        </p:spPr>
        <p:txBody>
          <a:bodyPr wrap="square" lIns="0" tIns="0" rIns="0" bIns="0" rtlCol="0"/>
          <a:lstStyle/>
          <a:p>
            <a:endParaRPr/>
          </a:p>
        </p:txBody>
      </p:sp>
      <p:sp>
        <p:nvSpPr>
          <p:cNvPr id="13" name="object 13"/>
          <p:cNvSpPr/>
          <p:nvPr/>
        </p:nvSpPr>
        <p:spPr>
          <a:xfrm>
            <a:off x="4376928" y="2831592"/>
            <a:ext cx="1261872" cy="1676399"/>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6477000" y="2808732"/>
            <a:ext cx="1295400" cy="1699260"/>
          </a:xfrm>
          <a:prstGeom prst="rect">
            <a:avLst/>
          </a:prstGeom>
          <a:blipFill>
            <a:blip r:embed="rId4" cstate="print"/>
            <a:stretch>
              <a:fillRect/>
            </a:stretch>
          </a:blipFill>
        </p:spPr>
        <p:txBody>
          <a:bodyPr wrap="square" lIns="0" tIns="0" rIns="0" bIns="0" rtlCol="0"/>
          <a:lstStyle/>
          <a:p>
            <a:endParaRPr/>
          </a:p>
        </p:txBody>
      </p:sp>
      <p:sp>
        <p:nvSpPr>
          <p:cNvPr id="15" name="object 15"/>
          <p:cNvSpPr/>
          <p:nvPr/>
        </p:nvSpPr>
        <p:spPr>
          <a:xfrm>
            <a:off x="8670035" y="2831592"/>
            <a:ext cx="1312164" cy="1687067"/>
          </a:xfrm>
          <a:prstGeom prst="rect">
            <a:avLst/>
          </a:prstGeom>
          <a:blipFill>
            <a:blip r:embed="rId5" cstate="print"/>
            <a:stretch>
              <a:fillRect/>
            </a:stretch>
          </a:blipFill>
        </p:spPr>
        <p:txBody>
          <a:bodyPr wrap="square" lIns="0" tIns="0" rIns="0" bIns="0" rtlCol="0"/>
          <a:lstStyle/>
          <a:p>
            <a:endParaRPr/>
          </a:p>
        </p:txBody>
      </p:sp>
      <p:sp>
        <p:nvSpPr>
          <p:cNvPr id="16" name="object 16"/>
          <p:cNvSpPr txBox="1"/>
          <p:nvPr/>
        </p:nvSpPr>
        <p:spPr>
          <a:xfrm>
            <a:off x="2441194" y="4525721"/>
            <a:ext cx="487045" cy="300355"/>
          </a:xfrm>
          <a:prstGeom prst="rect">
            <a:avLst/>
          </a:prstGeom>
        </p:spPr>
        <p:txBody>
          <a:bodyPr vert="horz" wrap="square" lIns="0" tIns="12700" rIns="0" bIns="0" rtlCol="0">
            <a:spAutoFit/>
          </a:bodyPr>
          <a:lstStyle/>
          <a:p>
            <a:pPr marL="12700">
              <a:lnSpc>
                <a:spcPct val="100000"/>
              </a:lnSpc>
              <a:spcBef>
                <a:spcPts val="100"/>
              </a:spcBef>
            </a:pPr>
            <a:r>
              <a:rPr sz="1800" spc="-45" dirty="0">
                <a:latin typeface="Calibri"/>
                <a:cs typeface="Calibri"/>
              </a:rPr>
              <a:t>P</a:t>
            </a:r>
            <a:r>
              <a:rPr sz="1800" spc="-5" dirty="0">
                <a:latin typeface="Calibri"/>
                <a:cs typeface="Calibri"/>
              </a:rPr>
              <a:t>ong</a:t>
            </a:r>
            <a:endParaRPr sz="1800">
              <a:latin typeface="Calibri"/>
              <a:cs typeface="Calibri"/>
            </a:endParaRPr>
          </a:p>
        </p:txBody>
      </p:sp>
      <p:sp>
        <p:nvSpPr>
          <p:cNvPr id="20" name="object 20"/>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8/29/2020 7:42</a:t>
            </a:r>
            <a:r>
              <a:rPr spc="-65" dirty="0"/>
              <a:t> </a:t>
            </a:r>
            <a:r>
              <a:rPr dirty="0"/>
              <a:t>PM</a:t>
            </a:r>
          </a:p>
        </p:txBody>
      </p:sp>
      <p:sp>
        <p:nvSpPr>
          <p:cNvPr id="21" name="object 21"/>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54</a:t>
            </a:fld>
            <a:endParaRPr dirty="0"/>
          </a:p>
        </p:txBody>
      </p:sp>
      <p:sp>
        <p:nvSpPr>
          <p:cNvPr id="17" name="object 17"/>
          <p:cNvSpPr txBox="1"/>
          <p:nvPr/>
        </p:nvSpPr>
        <p:spPr>
          <a:xfrm>
            <a:off x="4651375" y="4525721"/>
            <a:ext cx="695325" cy="300355"/>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Enduro</a:t>
            </a:r>
            <a:endParaRPr sz="1800">
              <a:latin typeface="Calibri"/>
              <a:cs typeface="Calibri"/>
            </a:endParaRPr>
          </a:p>
        </p:txBody>
      </p:sp>
      <p:sp>
        <p:nvSpPr>
          <p:cNvPr id="18" name="object 18"/>
          <p:cNvSpPr txBox="1"/>
          <p:nvPr/>
        </p:nvSpPr>
        <p:spPr>
          <a:xfrm>
            <a:off x="6632829" y="4525721"/>
            <a:ext cx="1002030" cy="300355"/>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Beamrider</a:t>
            </a:r>
            <a:endParaRPr sz="1800">
              <a:latin typeface="Calibri"/>
              <a:cs typeface="Calibri"/>
            </a:endParaRPr>
          </a:p>
        </p:txBody>
      </p:sp>
      <p:sp>
        <p:nvSpPr>
          <p:cNvPr id="19" name="object 19"/>
          <p:cNvSpPr txBox="1"/>
          <p:nvPr/>
        </p:nvSpPr>
        <p:spPr>
          <a:xfrm>
            <a:off x="8981947" y="4525721"/>
            <a:ext cx="684530" cy="300355"/>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Q</a:t>
            </a:r>
            <a:r>
              <a:rPr sz="1800" dirty="0">
                <a:latin typeface="Calibri"/>
                <a:cs typeface="Calibri"/>
              </a:rPr>
              <a:t>*</a:t>
            </a:r>
            <a:r>
              <a:rPr sz="1800" spc="-5" dirty="0">
                <a:latin typeface="Calibri"/>
                <a:cs typeface="Calibri"/>
              </a:rPr>
              <a:t>bert</a:t>
            </a:r>
            <a:endParaRPr sz="1800">
              <a:latin typeface="Calibri"/>
              <a:cs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73723" y="6484620"/>
            <a:ext cx="3106420" cy="0"/>
          </a:xfrm>
          <a:custGeom>
            <a:avLst/>
            <a:gdLst/>
            <a:ahLst/>
            <a:cxnLst/>
            <a:rect l="l" t="t" r="r" b="b"/>
            <a:pathLst>
              <a:path w="3106420">
                <a:moveTo>
                  <a:pt x="0" y="0"/>
                </a:moveTo>
                <a:lnTo>
                  <a:pt x="3105912" y="0"/>
                </a:lnTo>
              </a:path>
            </a:pathLst>
          </a:custGeom>
          <a:ln w="48768">
            <a:solidFill>
              <a:srgbClr val="8EB4E2"/>
            </a:solidFill>
          </a:ln>
        </p:spPr>
        <p:txBody>
          <a:bodyPr wrap="square" lIns="0" tIns="0" rIns="0" bIns="0" rtlCol="0"/>
          <a:lstStyle/>
          <a:p>
            <a:endParaRPr/>
          </a:p>
        </p:txBody>
      </p:sp>
      <p:sp>
        <p:nvSpPr>
          <p:cNvPr id="3" name="object 3"/>
          <p:cNvSpPr/>
          <p:nvPr/>
        </p:nvSpPr>
        <p:spPr>
          <a:xfrm>
            <a:off x="9209531" y="6483096"/>
            <a:ext cx="2982595" cy="0"/>
          </a:xfrm>
          <a:custGeom>
            <a:avLst/>
            <a:gdLst/>
            <a:ahLst/>
            <a:cxnLst/>
            <a:rect l="l" t="t" r="r" b="b"/>
            <a:pathLst>
              <a:path w="2982595">
                <a:moveTo>
                  <a:pt x="0" y="0"/>
                </a:moveTo>
                <a:lnTo>
                  <a:pt x="2982468" y="0"/>
                </a:lnTo>
              </a:path>
            </a:pathLst>
          </a:custGeom>
          <a:ln w="45720">
            <a:solidFill>
              <a:srgbClr val="FF0000"/>
            </a:solidFill>
          </a:ln>
        </p:spPr>
        <p:txBody>
          <a:bodyPr wrap="square" lIns="0" tIns="0" rIns="0" bIns="0" rtlCol="0"/>
          <a:lstStyle/>
          <a:p>
            <a:endParaRPr/>
          </a:p>
        </p:txBody>
      </p:sp>
      <p:sp>
        <p:nvSpPr>
          <p:cNvPr id="4" name="object 4"/>
          <p:cNvSpPr/>
          <p:nvPr/>
        </p:nvSpPr>
        <p:spPr>
          <a:xfrm>
            <a:off x="2779776" y="6484620"/>
            <a:ext cx="3439795" cy="0"/>
          </a:xfrm>
          <a:custGeom>
            <a:avLst/>
            <a:gdLst/>
            <a:ahLst/>
            <a:cxnLst/>
            <a:rect l="l" t="t" r="r" b="b"/>
            <a:pathLst>
              <a:path w="3439795">
                <a:moveTo>
                  <a:pt x="0" y="0"/>
                </a:moveTo>
                <a:lnTo>
                  <a:pt x="3439667" y="0"/>
                </a:lnTo>
              </a:path>
            </a:pathLst>
          </a:custGeom>
          <a:ln w="48768">
            <a:solidFill>
              <a:srgbClr val="FFCE00"/>
            </a:solidFill>
          </a:ln>
        </p:spPr>
        <p:txBody>
          <a:bodyPr wrap="square" lIns="0" tIns="0" rIns="0" bIns="0" rtlCol="0"/>
          <a:lstStyle/>
          <a:p>
            <a:endParaRPr/>
          </a:p>
        </p:txBody>
      </p:sp>
      <p:sp>
        <p:nvSpPr>
          <p:cNvPr id="5" name="object 5"/>
          <p:cNvSpPr/>
          <p:nvPr/>
        </p:nvSpPr>
        <p:spPr>
          <a:xfrm>
            <a:off x="0" y="0"/>
            <a:ext cx="9400540" cy="1126490"/>
          </a:xfrm>
          <a:custGeom>
            <a:avLst/>
            <a:gdLst/>
            <a:ahLst/>
            <a:cxnLst/>
            <a:rect l="l" t="t" r="r" b="b"/>
            <a:pathLst>
              <a:path w="9400540" h="1126490">
                <a:moveTo>
                  <a:pt x="0" y="1126236"/>
                </a:moveTo>
                <a:lnTo>
                  <a:pt x="9400032" y="1126236"/>
                </a:lnTo>
                <a:lnTo>
                  <a:pt x="9400032" y="0"/>
                </a:lnTo>
                <a:lnTo>
                  <a:pt x="0" y="0"/>
                </a:lnTo>
                <a:lnTo>
                  <a:pt x="0" y="1126236"/>
                </a:lnTo>
                <a:close/>
              </a:path>
            </a:pathLst>
          </a:custGeom>
          <a:solidFill>
            <a:srgbClr val="FFFF00"/>
          </a:solidFill>
        </p:spPr>
        <p:txBody>
          <a:bodyPr wrap="square" lIns="0" tIns="0" rIns="0" bIns="0" rtlCol="0"/>
          <a:lstStyle/>
          <a:p>
            <a:endParaRPr/>
          </a:p>
        </p:txBody>
      </p:sp>
      <p:sp>
        <p:nvSpPr>
          <p:cNvPr id="6" name="object 6"/>
          <p:cNvSpPr/>
          <p:nvPr/>
        </p:nvSpPr>
        <p:spPr>
          <a:xfrm>
            <a:off x="3381755" y="1149858"/>
            <a:ext cx="3106420" cy="0"/>
          </a:xfrm>
          <a:custGeom>
            <a:avLst/>
            <a:gdLst/>
            <a:ahLst/>
            <a:cxnLst/>
            <a:rect l="l" t="t" r="r" b="b"/>
            <a:pathLst>
              <a:path w="3106420">
                <a:moveTo>
                  <a:pt x="0" y="0"/>
                </a:moveTo>
                <a:lnTo>
                  <a:pt x="3105912" y="0"/>
                </a:lnTo>
              </a:path>
            </a:pathLst>
          </a:custGeom>
          <a:ln w="47244">
            <a:solidFill>
              <a:srgbClr val="8EB4E2"/>
            </a:solidFill>
          </a:ln>
        </p:spPr>
        <p:txBody>
          <a:bodyPr wrap="square" lIns="0" tIns="0" rIns="0" bIns="0" rtlCol="0"/>
          <a:lstStyle/>
          <a:p>
            <a:endParaRPr/>
          </a:p>
        </p:txBody>
      </p:sp>
      <p:sp>
        <p:nvSpPr>
          <p:cNvPr id="7" name="object 7"/>
          <p:cNvSpPr/>
          <p:nvPr/>
        </p:nvSpPr>
        <p:spPr>
          <a:xfrm>
            <a:off x="6420611" y="1148333"/>
            <a:ext cx="2979420" cy="0"/>
          </a:xfrm>
          <a:custGeom>
            <a:avLst/>
            <a:gdLst/>
            <a:ahLst/>
            <a:cxnLst/>
            <a:rect l="l" t="t" r="r" b="b"/>
            <a:pathLst>
              <a:path w="2979420">
                <a:moveTo>
                  <a:pt x="0" y="0"/>
                </a:moveTo>
                <a:lnTo>
                  <a:pt x="2979419" y="0"/>
                </a:lnTo>
              </a:path>
            </a:pathLst>
          </a:custGeom>
          <a:ln w="44196">
            <a:solidFill>
              <a:srgbClr val="FF0000"/>
            </a:solidFill>
          </a:ln>
        </p:spPr>
        <p:txBody>
          <a:bodyPr wrap="square" lIns="0" tIns="0" rIns="0" bIns="0" rtlCol="0"/>
          <a:lstStyle/>
          <a:p>
            <a:endParaRPr/>
          </a:p>
        </p:txBody>
      </p:sp>
      <p:sp>
        <p:nvSpPr>
          <p:cNvPr id="8" name="object 8"/>
          <p:cNvSpPr/>
          <p:nvPr/>
        </p:nvSpPr>
        <p:spPr>
          <a:xfrm>
            <a:off x="0" y="1149858"/>
            <a:ext cx="3429000" cy="0"/>
          </a:xfrm>
          <a:custGeom>
            <a:avLst/>
            <a:gdLst/>
            <a:ahLst/>
            <a:cxnLst/>
            <a:rect l="l" t="t" r="r" b="b"/>
            <a:pathLst>
              <a:path w="3429000">
                <a:moveTo>
                  <a:pt x="0" y="0"/>
                </a:moveTo>
                <a:lnTo>
                  <a:pt x="3429000" y="0"/>
                </a:lnTo>
              </a:path>
            </a:pathLst>
          </a:custGeom>
          <a:ln w="47244">
            <a:solidFill>
              <a:srgbClr val="FFCE00"/>
            </a:solidFill>
          </a:ln>
        </p:spPr>
        <p:txBody>
          <a:bodyPr wrap="square" lIns="0" tIns="0" rIns="0" bIns="0" rtlCol="0"/>
          <a:lstStyle/>
          <a:p>
            <a:endParaRPr/>
          </a:p>
        </p:txBody>
      </p:sp>
      <p:sp>
        <p:nvSpPr>
          <p:cNvPr id="9" name="object 9"/>
          <p:cNvSpPr txBox="1"/>
          <p:nvPr/>
        </p:nvSpPr>
        <p:spPr>
          <a:xfrm>
            <a:off x="9774428" y="595630"/>
            <a:ext cx="1678305" cy="617855"/>
          </a:xfrm>
          <a:prstGeom prst="rect">
            <a:avLst/>
          </a:prstGeom>
        </p:spPr>
        <p:txBody>
          <a:bodyPr vert="horz" wrap="square" lIns="0" tIns="13335" rIns="0" bIns="0" rtlCol="0">
            <a:spAutoFit/>
          </a:bodyPr>
          <a:lstStyle/>
          <a:p>
            <a:pPr marL="12700">
              <a:lnSpc>
                <a:spcPts val="3050"/>
              </a:lnSpc>
              <a:spcBef>
                <a:spcPts val="105"/>
              </a:spcBef>
            </a:pPr>
            <a:r>
              <a:rPr sz="2600" b="1" dirty="0">
                <a:solidFill>
                  <a:srgbClr val="000099"/>
                </a:solidFill>
                <a:latin typeface="Arial"/>
                <a:cs typeface="Arial"/>
              </a:rPr>
              <a:t>BITS</a:t>
            </a:r>
            <a:r>
              <a:rPr sz="2600" b="1" spc="-85" dirty="0">
                <a:solidFill>
                  <a:srgbClr val="000099"/>
                </a:solidFill>
                <a:latin typeface="Arial"/>
                <a:cs typeface="Arial"/>
              </a:rPr>
              <a:t> </a:t>
            </a:r>
            <a:r>
              <a:rPr sz="2600" dirty="0">
                <a:solidFill>
                  <a:srgbClr val="000099"/>
                </a:solidFill>
                <a:latin typeface="Arial"/>
                <a:cs typeface="Arial"/>
              </a:rPr>
              <a:t>Pilani</a:t>
            </a:r>
            <a:endParaRPr sz="2600">
              <a:latin typeface="Arial"/>
              <a:cs typeface="Arial"/>
            </a:endParaRPr>
          </a:p>
          <a:p>
            <a:pPr marL="13970">
              <a:lnSpc>
                <a:spcPts val="1610"/>
              </a:lnSpc>
            </a:pPr>
            <a:r>
              <a:rPr sz="1400" dirty="0">
                <a:solidFill>
                  <a:srgbClr val="000099"/>
                </a:solidFill>
                <a:latin typeface="Arial"/>
                <a:cs typeface="Arial"/>
              </a:rPr>
              <a:t>Pilani</a:t>
            </a:r>
            <a:r>
              <a:rPr sz="1400" spc="-20" dirty="0">
                <a:solidFill>
                  <a:srgbClr val="000099"/>
                </a:solidFill>
                <a:latin typeface="Arial"/>
                <a:cs typeface="Arial"/>
              </a:rPr>
              <a:t> </a:t>
            </a:r>
            <a:r>
              <a:rPr sz="1400" dirty="0">
                <a:solidFill>
                  <a:srgbClr val="000099"/>
                </a:solidFill>
                <a:latin typeface="Arial"/>
                <a:cs typeface="Arial"/>
              </a:rPr>
              <a:t>Campus</a:t>
            </a:r>
            <a:endParaRPr sz="1400">
              <a:latin typeface="Arial"/>
              <a:cs typeface="Arial"/>
            </a:endParaRPr>
          </a:p>
        </p:txBody>
      </p:sp>
      <p:sp>
        <p:nvSpPr>
          <p:cNvPr id="10" name="object 10"/>
          <p:cNvSpPr txBox="1">
            <a:spLocks noGrp="1"/>
          </p:cNvSpPr>
          <p:nvPr>
            <p:ph type="title"/>
          </p:nvPr>
        </p:nvSpPr>
        <p:spPr>
          <a:xfrm>
            <a:off x="2421763" y="245490"/>
            <a:ext cx="4557395" cy="574040"/>
          </a:xfrm>
          <a:prstGeom prst="rect">
            <a:avLst/>
          </a:prstGeom>
        </p:spPr>
        <p:txBody>
          <a:bodyPr vert="horz" wrap="square" lIns="0" tIns="12700" rIns="0" bIns="0" rtlCol="0">
            <a:spAutoFit/>
          </a:bodyPr>
          <a:lstStyle/>
          <a:p>
            <a:pPr marL="12700">
              <a:lnSpc>
                <a:spcPct val="100000"/>
              </a:lnSpc>
              <a:spcBef>
                <a:spcPts val="100"/>
              </a:spcBef>
            </a:pPr>
            <a:r>
              <a:rPr sz="3600" spc="-5" dirty="0">
                <a:solidFill>
                  <a:srgbClr val="001F5F"/>
                </a:solidFill>
                <a:latin typeface="Palatino Linotype"/>
                <a:cs typeface="Palatino Linotype"/>
              </a:rPr>
              <a:t>Human-AI</a:t>
            </a:r>
            <a:r>
              <a:rPr sz="3600" spc="-65" dirty="0">
                <a:solidFill>
                  <a:srgbClr val="001F5F"/>
                </a:solidFill>
                <a:latin typeface="Palatino Linotype"/>
                <a:cs typeface="Palatino Linotype"/>
              </a:rPr>
              <a:t> </a:t>
            </a:r>
            <a:r>
              <a:rPr sz="3600" dirty="0">
                <a:solidFill>
                  <a:srgbClr val="001F5F"/>
                </a:solidFill>
                <a:latin typeface="Palatino Linotype"/>
                <a:cs typeface="Palatino Linotype"/>
              </a:rPr>
              <a:t>Interaction</a:t>
            </a:r>
            <a:endParaRPr sz="3600">
              <a:latin typeface="Palatino Linotype"/>
              <a:cs typeface="Palatino Linotype"/>
            </a:endParaRPr>
          </a:p>
        </p:txBody>
      </p:sp>
      <p:sp>
        <p:nvSpPr>
          <p:cNvPr id="11" name="object 11"/>
          <p:cNvSpPr/>
          <p:nvPr/>
        </p:nvSpPr>
        <p:spPr>
          <a:xfrm>
            <a:off x="1615439" y="2574035"/>
            <a:ext cx="8961120" cy="2531364"/>
          </a:xfrm>
          <a:prstGeom prst="rect">
            <a:avLst/>
          </a:prstGeom>
          <a:blipFill>
            <a:blip r:embed="rId2" cstate="print"/>
            <a:stretch>
              <a:fillRect/>
            </a:stretch>
          </a:blipFill>
        </p:spPr>
        <p:txBody>
          <a:bodyPr wrap="square" lIns="0" tIns="0" rIns="0" bIns="0" rtlCol="0"/>
          <a:lstStyle/>
          <a:p>
            <a:endParaRPr/>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8/29/2020 7:42</a:t>
            </a:r>
            <a:r>
              <a:rPr spc="-65" dirty="0"/>
              <a:t> </a:t>
            </a:r>
            <a:r>
              <a:rPr dirty="0"/>
              <a:t>PM</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55</a:t>
            </a:fld>
            <a:endParaRPr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73723" y="6484620"/>
            <a:ext cx="3106420" cy="0"/>
          </a:xfrm>
          <a:custGeom>
            <a:avLst/>
            <a:gdLst/>
            <a:ahLst/>
            <a:cxnLst/>
            <a:rect l="l" t="t" r="r" b="b"/>
            <a:pathLst>
              <a:path w="3106420">
                <a:moveTo>
                  <a:pt x="0" y="0"/>
                </a:moveTo>
                <a:lnTo>
                  <a:pt x="3105912" y="0"/>
                </a:lnTo>
              </a:path>
            </a:pathLst>
          </a:custGeom>
          <a:ln w="48768">
            <a:solidFill>
              <a:srgbClr val="8EB4E2"/>
            </a:solidFill>
          </a:ln>
        </p:spPr>
        <p:txBody>
          <a:bodyPr wrap="square" lIns="0" tIns="0" rIns="0" bIns="0" rtlCol="0"/>
          <a:lstStyle/>
          <a:p>
            <a:endParaRPr/>
          </a:p>
        </p:txBody>
      </p:sp>
      <p:sp>
        <p:nvSpPr>
          <p:cNvPr id="3" name="object 3"/>
          <p:cNvSpPr/>
          <p:nvPr/>
        </p:nvSpPr>
        <p:spPr>
          <a:xfrm>
            <a:off x="9209531" y="6483096"/>
            <a:ext cx="2982595" cy="0"/>
          </a:xfrm>
          <a:custGeom>
            <a:avLst/>
            <a:gdLst/>
            <a:ahLst/>
            <a:cxnLst/>
            <a:rect l="l" t="t" r="r" b="b"/>
            <a:pathLst>
              <a:path w="2982595">
                <a:moveTo>
                  <a:pt x="0" y="0"/>
                </a:moveTo>
                <a:lnTo>
                  <a:pt x="2982468" y="0"/>
                </a:lnTo>
              </a:path>
            </a:pathLst>
          </a:custGeom>
          <a:ln w="45720">
            <a:solidFill>
              <a:srgbClr val="FF0000"/>
            </a:solidFill>
          </a:ln>
        </p:spPr>
        <p:txBody>
          <a:bodyPr wrap="square" lIns="0" tIns="0" rIns="0" bIns="0" rtlCol="0"/>
          <a:lstStyle/>
          <a:p>
            <a:endParaRPr/>
          </a:p>
        </p:txBody>
      </p:sp>
      <p:sp>
        <p:nvSpPr>
          <p:cNvPr id="4" name="object 4"/>
          <p:cNvSpPr/>
          <p:nvPr/>
        </p:nvSpPr>
        <p:spPr>
          <a:xfrm>
            <a:off x="2779776" y="6484620"/>
            <a:ext cx="3439795" cy="0"/>
          </a:xfrm>
          <a:custGeom>
            <a:avLst/>
            <a:gdLst/>
            <a:ahLst/>
            <a:cxnLst/>
            <a:rect l="l" t="t" r="r" b="b"/>
            <a:pathLst>
              <a:path w="3439795">
                <a:moveTo>
                  <a:pt x="0" y="0"/>
                </a:moveTo>
                <a:lnTo>
                  <a:pt x="3439667" y="0"/>
                </a:lnTo>
              </a:path>
            </a:pathLst>
          </a:custGeom>
          <a:ln w="48768">
            <a:solidFill>
              <a:srgbClr val="FFCE00"/>
            </a:solidFill>
          </a:ln>
        </p:spPr>
        <p:txBody>
          <a:bodyPr wrap="square" lIns="0" tIns="0" rIns="0" bIns="0" rtlCol="0"/>
          <a:lstStyle/>
          <a:p>
            <a:endParaRPr/>
          </a:p>
        </p:txBody>
      </p:sp>
      <p:sp>
        <p:nvSpPr>
          <p:cNvPr id="5" name="object 5"/>
          <p:cNvSpPr/>
          <p:nvPr/>
        </p:nvSpPr>
        <p:spPr>
          <a:xfrm>
            <a:off x="0" y="0"/>
            <a:ext cx="9400540" cy="1126490"/>
          </a:xfrm>
          <a:custGeom>
            <a:avLst/>
            <a:gdLst/>
            <a:ahLst/>
            <a:cxnLst/>
            <a:rect l="l" t="t" r="r" b="b"/>
            <a:pathLst>
              <a:path w="9400540" h="1126490">
                <a:moveTo>
                  <a:pt x="0" y="1126236"/>
                </a:moveTo>
                <a:lnTo>
                  <a:pt x="9400032" y="1126236"/>
                </a:lnTo>
                <a:lnTo>
                  <a:pt x="9400032" y="0"/>
                </a:lnTo>
                <a:lnTo>
                  <a:pt x="0" y="0"/>
                </a:lnTo>
                <a:lnTo>
                  <a:pt x="0" y="1126236"/>
                </a:lnTo>
                <a:close/>
              </a:path>
            </a:pathLst>
          </a:custGeom>
          <a:solidFill>
            <a:srgbClr val="FFFF00"/>
          </a:solidFill>
        </p:spPr>
        <p:txBody>
          <a:bodyPr wrap="square" lIns="0" tIns="0" rIns="0" bIns="0" rtlCol="0"/>
          <a:lstStyle/>
          <a:p>
            <a:endParaRPr/>
          </a:p>
        </p:txBody>
      </p:sp>
      <p:sp>
        <p:nvSpPr>
          <p:cNvPr id="6" name="object 6"/>
          <p:cNvSpPr/>
          <p:nvPr/>
        </p:nvSpPr>
        <p:spPr>
          <a:xfrm>
            <a:off x="3381755" y="1149858"/>
            <a:ext cx="3106420" cy="0"/>
          </a:xfrm>
          <a:custGeom>
            <a:avLst/>
            <a:gdLst/>
            <a:ahLst/>
            <a:cxnLst/>
            <a:rect l="l" t="t" r="r" b="b"/>
            <a:pathLst>
              <a:path w="3106420">
                <a:moveTo>
                  <a:pt x="0" y="0"/>
                </a:moveTo>
                <a:lnTo>
                  <a:pt x="3105912" y="0"/>
                </a:lnTo>
              </a:path>
            </a:pathLst>
          </a:custGeom>
          <a:ln w="47244">
            <a:solidFill>
              <a:srgbClr val="8EB4E2"/>
            </a:solidFill>
          </a:ln>
        </p:spPr>
        <p:txBody>
          <a:bodyPr wrap="square" lIns="0" tIns="0" rIns="0" bIns="0" rtlCol="0"/>
          <a:lstStyle/>
          <a:p>
            <a:endParaRPr/>
          </a:p>
        </p:txBody>
      </p:sp>
      <p:sp>
        <p:nvSpPr>
          <p:cNvPr id="7" name="object 7"/>
          <p:cNvSpPr/>
          <p:nvPr/>
        </p:nvSpPr>
        <p:spPr>
          <a:xfrm>
            <a:off x="6420611" y="1148333"/>
            <a:ext cx="2979420" cy="0"/>
          </a:xfrm>
          <a:custGeom>
            <a:avLst/>
            <a:gdLst/>
            <a:ahLst/>
            <a:cxnLst/>
            <a:rect l="l" t="t" r="r" b="b"/>
            <a:pathLst>
              <a:path w="2979420">
                <a:moveTo>
                  <a:pt x="0" y="0"/>
                </a:moveTo>
                <a:lnTo>
                  <a:pt x="2979419" y="0"/>
                </a:lnTo>
              </a:path>
            </a:pathLst>
          </a:custGeom>
          <a:ln w="44196">
            <a:solidFill>
              <a:srgbClr val="FF0000"/>
            </a:solidFill>
          </a:ln>
        </p:spPr>
        <p:txBody>
          <a:bodyPr wrap="square" lIns="0" tIns="0" rIns="0" bIns="0" rtlCol="0"/>
          <a:lstStyle/>
          <a:p>
            <a:endParaRPr/>
          </a:p>
        </p:txBody>
      </p:sp>
      <p:sp>
        <p:nvSpPr>
          <p:cNvPr id="8" name="object 8"/>
          <p:cNvSpPr/>
          <p:nvPr/>
        </p:nvSpPr>
        <p:spPr>
          <a:xfrm>
            <a:off x="0" y="1149858"/>
            <a:ext cx="3429000" cy="0"/>
          </a:xfrm>
          <a:custGeom>
            <a:avLst/>
            <a:gdLst/>
            <a:ahLst/>
            <a:cxnLst/>
            <a:rect l="l" t="t" r="r" b="b"/>
            <a:pathLst>
              <a:path w="3429000">
                <a:moveTo>
                  <a:pt x="0" y="0"/>
                </a:moveTo>
                <a:lnTo>
                  <a:pt x="3429000" y="0"/>
                </a:lnTo>
              </a:path>
            </a:pathLst>
          </a:custGeom>
          <a:ln w="47244">
            <a:solidFill>
              <a:srgbClr val="FFCE00"/>
            </a:solidFill>
          </a:ln>
        </p:spPr>
        <p:txBody>
          <a:bodyPr wrap="square" lIns="0" tIns="0" rIns="0" bIns="0" rtlCol="0"/>
          <a:lstStyle/>
          <a:p>
            <a:endParaRPr/>
          </a:p>
        </p:txBody>
      </p:sp>
      <p:sp>
        <p:nvSpPr>
          <p:cNvPr id="9" name="object 9"/>
          <p:cNvSpPr txBox="1"/>
          <p:nvPr/>
        </p:nvSpPr>
        <p:spPr>
          <a:xfrm>
            <a:off x="9774428" y="595630"/>
            <a:ext cx="1678305" cy="617855"/>
          </a:xfrm>
          <a:prstGeom prst="rect">
            <a:avLst/>
          </a:prstGeom>
        </p:spPr>
        <p:txBody>
          <a:bodyPr vert="horz" wrap="square" lIns="0" tIns="13335" rIns="0" bIns="0" rtlCol="0">
            <a:spAutoFit/>
          </a:bodyPr>
          <a:lstStyle/>
          <a:p>
            <a:pPr marL="12700">
              <a:lnSpc>
                <a:spcPts val="3050"/>
              </a:lnSpc>
              <a:spcBef>
                <a:spcPts val="105"/>
              </a:spcBef>
            </a:pPr>
            <a:r>
              <a:rPr sz="2600" b="1" dirty="0">
                <a:solidFill>
                  <a:srgbClr val="000099"/>
                </a:solidFill>
                <a:latin typeface="Arial"/>
                <a:cs typeface="Arial"/>
              </a:rPr>
              <a:t>BITS</a:t>
            </a:r>
            <a:r>
              <a:rPr sz="2600" b="1" spc="-85" dirty="0">
                <a:solidFill>
                  <a:srgbClr val="000099"/>
                </a:solidFill>
                <a:latin typeface="Arial"/>
                <a:cs typeface="Arial"/>
              </a:rPr>
              <a:t> </a:t>
            </a:r>
            <a:r>
              <a:rPr sz="2600" dirty="0">
                <a:solidFill>
                  <a:srgbClr val="000099"/>
                </a:solidFill>
                <a:latin typeface="Arial"/>
                <a:cs typeface="Arial"/>
              </a:rPr>
              <a:t>Pilani</a:t>
            </a:r>
            <a:endParaRPr sz="2600">
              <a:latin typeface="Arial"/>
              <a:cs typeface="Arial"/>
            </a:endParaRPr>
          </a:p>
          <a:p>
            <a:pPr marL="13970">
              <a:lnSpc>
                <a:spcPts val="1610"/>
              </a:lnSpc>
            </a:pPr>
            <a:r>
              <a:rPr sz="1400" dirty="0">
                <a:solidFill>
                  <a:srgbClr val="000099"/>
                </a:solidFill>
                <a:latin typeface="Arial"/>
                <a:cs typeface="Arial"/>
              </a:rPr>
              <a:t>Pilani</a:t>
            </a:r>
            <a:r>
              <a:rPr sz="1400" spc="-20" dirty="0">
                <a:solidFill>
                  <a:srgbClr val="000099"/>
                </a:solidFill>
                <a:latin typeface="Arial"/>
                <a:cs typeface="Arial"/>
              </a:rPr>
              <a:t> </a:t>
            </a:r>
            <a:r>
              <a:rPr sz="1400" dirty="0">
                <a:solidFill>
                  <a:srgbClr val="000099"/>
                </a:solidFill>
                <a:latin typeface="Arial"/>
                <a:cs typeface="Arial"/>
              </a:rPr>
              <a:t>Campus</a:t>
            </a:r>
            <a:endParaRPr sz="1400">
              <a:latin typeface="Arial"/>
              <a:cs typeface="Arial"/>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8/29/2020 7:42</a:t>
            </a:r>
            <a:r>
              <a:rPr spc="-65" dirty="0"/>
              <a:t> </a:t>
            </a:r>
            <a:r>
              <a:rPr dirty="0"/>
              <a:t>PM</a:t>
            </a: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56</a:t>
            </a:fld>
            <a:endParaRPr dirty="0"/>
          </a:p>
        </p:txBody>
      </p:sp>
      <p:sp>
        <p:nvSpPr>
          <p:cNvPr id="10" name="object 10"/>
          <p:cNvSpPr txBox="1">
            <a:spLocks noGrp="1"/>
          </p:cNvSpPr>
          <p:nvPr>
            <p:ph type="title"/>
          </p:nvPr>
        </p:nvSpPr>
        <p:spPr>
          <a:xfrm>
            <a:off x="2015489" y="93979"/>
            <a:ext cx="4454525" cy="1122680"/>
          </a:xfrm>
          <a:prstGeom prst="rect">
            <a:avLst/>
          </a:prstGeom>
        </p:spPr>
        <p:txBody>
          <a:bodyPr vert="horz" wrap="square" lIns="0" tIns="12700" rIns="0" bIns="0" rtlCol="0">
            <a:spAutoFit/>
          </a:bodyPr>
          <a:lstStyle/>
          <a:p>
            <a:pPr marL="1972310" marR="5080" indent="-1960245">
              <a:lnSpc>
                <a:spcPct val="100000"/>
              </a:lnSpc>
              <a:spcBef>
                <a:spcPts val="100"/>
              </a:spcBef>
            </a:pPr>
            <a:r>
              <a:rPr sz="3600" dirty="0">
                <a:solidFill>
                  <a:srgbClr val="001F5F"/>
                </a:solidFill>
                <a:latin typeface="Palatino Linotype"/>
                <a:cs typeface="Palatino Linotype"/>
              </a:rPr>
              <a:t>Areas </a:t>
            </a:r>
            <a:r>
              <a:rPr sz="3600" spc="-5" dirty="0">
                <a:solidFill>
                  <a:srgbClr val="001F5F"/>
                </a:solidFill>
                <a:latin typeface="Palatino Linotype"/>
                <a:cs typeface="Palatino Linotype"/>
              </a:rPr>
              <a:t>Contributing</a:t>
            </a:r>
            <a:r>
              <a:rPr sz="3600" spc="-160" dirty="0">
                <a:solidFill>
                  <a:srgbClr val="001F5F"/>
                </a:solidFill>
                <a:latin typeface="Palatino Linotype"/>
                <a:cs typeface="Palatino Linotype"/>
              </a:rPr>
              <a:t> </a:t>
            </a:r>
            <a:r>
              <a:rPr sz="3600" spc="-5" dirty="0">
                <a:solidFill>
                  <a:srgbClr val="001F5F"/>
                </a:solidFill>
                <a:latin typeface="Palatino Linotype"/>
                <a:cs typeface="Palatino Linotype"/>
              </a:rPr>
              <a:t>to  AI</a:t>
            </a:r>
            <a:endParaRPr sz="3600">
              <a:latin typeface="Palatino Linotype"/>
              <a:cs typeface="Palatino Linotype"/>
            </a:endParaRPr>
          </a:p>
        </p:txBody>
      </p:sp>
      <p:sp>
        <p:nvSpPr>
          <p:cNvPr id="11" name="object 11"/>
          <p:cNvSpPr txBox="1"/>
          <p:nvPr/>
        </p:nvSpPr>
        <p:spPr>
          <a:xfrm>
            <a:off x="4466590" y="2802127"/>
            <a:ext cx="5707380" cy="2803525"/>
          </a:xfrm>
          <a:prstGeom prst="rect">
            <a:avLst/>
          </a:prstGeom>
        </p:spPr>
        <p:txBody>
          <a:bodyPr vert="horz" wrap="square" lIns="0" tIns="13335" rIns="0" bIns="0" rtlCol="0">
            <a:spAutoFit/>
          </a:bodyPr>
          <a:lstStyle/>
          <a:p>
            <a:pPr marL="469900" marR="704850" indent="-381000">
              <a:lnSpc>
                <a:spcPct val="100000"/>
              </a:lnSpc>
              <a:spcBef>
                <a:spcPts val="105"/>
              </a:spcBef>
              <a:buFont typeface="Arial"/>
              <a:buChar char="●"/>
              <a:tabLst>
                <a:tab pos="469265" algn="l"/>
                <a:tab pos="469900" algn="l"/>
              </a:tabLst>
            </a:pPr>
            <a:r>
              <a:rPr sz="2000" spc="-5" dirty="0">
                <a:latin typeface="Comic Sans MS"/>
                <a:cs typeface="Comic Sans MS"/>
              </a:rPr>
              <a:t>How </a:t>
            </a:r>
            <a:r>
              <a:rPr sz="2000" dirty="0">
                <a:latin typeface="Comic Sans MS"/>
                <a:cs typeface="Comic Sans MS"/>
              </a:rPr>
              <a:t>should we make decisions so </a:t>
            </a:r>
            <a:r>
              <a:rPr sz="2000" spc="-5" dirty="0">
                <a:latin typeface="Comic Sans MS"/>
                <a:cs typeface="Comic Sans MS"/>
              </a:rPr>
              <a:t>as</a:t>
            </a:r>
            <a:r>
              <a:rPr sz="2000" spc="-285" dirty="0">
                <a:latin typeface="Comic Sans MS"/>
                <a:cs typeface="Comic Sans MS"/>
              </a:rPr>
              <a:t> </a:t>
            </a:r>
            <a:r>
              <a:rPr sz="2000" spc="-5" dirty="0">
                <a:latin typeface="Comic Sans MS"/>
                <a:cs typeface="Comic Sans MS"/>
              </a:rPr>
              <a:t>to  maximize</a:t>
            </a:r>
            <a:r>
              <a:rPr sz="2000" spc="-60" dirty="0">
                <a:latin typeface="Comic Sans MS"/>
                <a:cs typeface="Comic Sans MS"/>
              </a:rPr>
              <a:t> </a:t>
            </a:r>
            <a:r>
              <a:rPr sz="2000" spc="-5" dirty="0">
                <a:latin typeface="Comic Sans MS"/>
                <a:cs typeface="Comic Sans MS"/>
              </a:rPr>
              <a:t>payoff?</a:t>
            </a:r>
            <a:endParaRPr sz="2000">
              <a:latin typeface="Comic Sans MS"/>
              <a:cs typeface="Comic Sans MS"/>
            </a:endParaRPr>
          </a:p>
          <a:p>
            <a:pPr marL="12700">
              <a:lnSpc>
                <a:spcPct val="100000"/>
              </a:lnSpc>
              <a:spcBef>
                <a:spcPts val="500"/>
              </a:spcBef>
            </a:pPr>
            <a:r>
              <a:rPr sz="2000" spc="-5" dirty="0">
                <a:solidFill>
                  <a:srgbClr val="970000"/>
                </a:solidFill>
                <a:latin typeface="Comic Sans MS"/>
                <a:cs typeface="Comic Sans MS"/>
              </a:rPr>
              <a:t>Utility </a:t>
            </a:r>
            <a:r>
              <a:rPr sz="2000" dirty="0">
                <a:solidFill>
                  <a:srgbClr val="970000"/>
                </a:solidFill>
                <a:latin typeface="Comic Sans MS"/>
                <a:cs typeface="Comic Sans MS"/>
              </a:rPr>
              <a:t>/ </a:t>
            </a:r>
            <a:r>
              <a:rPr sz="2000" spc="-5" dirty="0">
                <a:solidFill>
                  <a:srgbClr val="970000"/>
                </a:solidFill>
                <a:latin typeface="Comic Sans MS"/>
                <a:cs typeface="Comic Sans MS"/>
              </a:rPr>
              <a:t>preferred</a:t>
            </a:r>
            <a:r>
              <a:rPr sz="2000" spc="-90" dirty="0">
                <a:solidFill>
                  <a:srgbClr val="970000"/>
                </a:solidFill>
                <a:latin typeface="Comic Sans MS"/>
                <a:cs typeface="Comic Sans MS"/>
              </a:rPr>
              <a:t> </a:t>
            </a:r>
            <a:r>
              <a:rPr sz="2000" spc="-5" dirty="0">
                <a:solidFill>
                  <a:srgbClr val="970000"/>
                </a:solidFill>
                <a:latin typeface="Comic Sans MS"/>
                <a:cs typeface="Comic Sans MS"/>
              </a:rPr>
              <a:t>outcomes</a:t>
            </a:r>
            <a:endParaRPr sz="2000">
              <a:latin typeface="Comic Sans MS"/>
              <a:cs typeface="Comic Sans MS"/>
            </a:endParaRPr>
          </a:p>
          <a:p>
            <a:pPr marL="12700">
              <a:lnSpc>
                <a:spcPct val="100000"/>
              </a:lnSpc>
              <a:spcBef>
                <a:spcPts val="300"/>
              </a:spcBef>
              <a:tabLst>
                <a:tab pos="2018030" algn="l"/>
              </a:tabLst>
            </a:pPr>
            <a:r>
              <a:rPr sz="2000" spc="-5" dirty="0">
                <a:solidFill>
                  <a:srgbClr val="970000"/>
                </a:solidFill>
                <a:latin typeface="Comic Sans MS"/>
                <a:cs typeface="Comic Sans MS"/>
              </a:rPr>
              <a:t>Decision</a:t>
            </a:r>
            <a:r>
              <a:rPr sz="2000" spc="-30" dirty="0">
                <a:solidFill>
                  <a:srgbClr val="970000"/>
                </a:solidFill>
                <a:latin typeface="Comic Sans MS"/>
                <a:cs typeface="Comic Sans MS"/>
              </a:rPr>
              <a:t> </a:t>
            </a:r>
            <a:r>
              <a:rPr sz="2000" spc="-5" dirty="0">
                <a:solidFill>
                  <a:srgbClr val="970000"/>
                </a:solidFill>
                <a:latin typeface="Comic Sans MS"/>
                <a:cs typeface="Comic Sans MS"/>
              </a:rPr>
              <a:t>theory	</a:t>
            </a:r>
            <a:r>
              <a:rPr sz="2000" spc="-5" dirty="0">
                <a:latin typeface="Comic Sans MS"/>
                <a:cs typeface="Comic Sans MS"/>
              </a:rPr>
              <a:t>-Probability </a:t>
            </a:r>
            <a:r>
              <a:rPr sz="2000" dirty="0">
                <a:latin typeface="Comic Sans MS"/>
                <a:cs typeface="Comic Sans MS"/>
              </a:rPr>
              <a:t>&amp; </a:t>
            </a:r>
            <a:r>
              <a:rPr sz="2000" spc="-5" dirty="0">
                <a:latin typeface="Comic Sans MS"/>
                <a:cs typeface="Comic Sans MS"/>
              </a:rPr>
              <a:t>utility</a:t>
            </a:r>
            <a:r>
              <a:rPr sz="2000" spc="-110" dirty="0">
                <a:latin typeface="Comic Sans MS"/>
                <a:cs typeface="Comic Sans MS"/>
              </a:rPr>
              <a:t> </a:t>
            </a:r>
            <a:r>
              <a:rPr sz="2000" spc="-5" dirty="0">
                <a:latin typeface="Comic Sans MS"/>
                <a:cs typeface="Comic Sans MS"/>
              </a:rPr>
              <a:t>theory</a:t>
            </a:r>
            <a:endParaRPr sz="2000">
              <a:latin typeface="Comic Sans MS"/>
              <a:cs typeface="Comic Sans MS"/>
            </a:endParaRPr>
          </a:p>
          <a:p>
            <a:pPr marL="12700">
              <a:lnSpc>
                <a:spcPct val="100000"/>
              </a:lnSpc>
              <a:spcBef>
                <a:spcPts val="530"/>
              </a:spcBef>
            </a:pPr>
            <a:r>
              <a:rPr sz="2000" dirty="0">
                <a:solidFill>
                  <a:srgbClr val="970000"/>
                </a:solidFill>
                <a:latin typeface="Comic Sans MS"/>
                <a:cs typeface="Comic Sans MS"/>
              </a:rPr>
              <a:t>Game</a:t>
            </a:r>
            <a:r>
              <a:rPr sz="2000" spc="-50" dirty="0">
                <a:solidFill>
                  <a:srgbClr val="970000"/>
                </a:solidFill>
                <a:latin typeface="Comic Sans MS"/>
                <a:cs typeface="Comic Sans MS"/>
              </a:rPr>
              <a:t> </a:t>
            </a:r>
            <a:r>
              <a:rPr sz="2000" spc="-5" dirty="0">
                <a:solidFill>
                  <a:srgbClr val="970000"/>
                </a:solidFill>
                <a:latin typeface="Comic Sans MS"/>
                <a:cs typeface="Comic Sans MS"/>
              </a:rPr>
              <a:t>theory</a:t>
            </a:r>
            <a:endParaRPr sz="2000">
              <a:latin typeface="Comic Sans MS"/>
              <a:cs typeface="Comic Sans MS"/>
            </a:endParaRPr>
          </a:p>
          <a:p>
            <a:pPr marL="469900" marR="5080" indent="-381000">
              <a:lnSpc>
                <a:spcPct val="100000"/>
              </a:lnSpc>
              <a:spcBef>
                <a:spcPts val="830"/>
              </a:spcBef>
              <a:buFont typeface="Arial"/>
              <a:buChar char="●"/>
              <a:tabLst>
                <a:tab pos="469265" algn="l"/>
                <a:tab pos="469900" algn="l"/>
              </a:tabLst>
            </a:pPr>
            <a:r>
              <a:rPr sz="2000" spc="-5" dirty="0">
                <a:latin typeface="Comic Sans MS"/>
                <a:cs typeface="Comic Sans MS"/>
              </a:rPr>
              <a:t>How to </a:t>
            </a:r>
            <a:r>
              <a:rPr sz="2000" dirty="0">
                <a:latin typeface="Comic Sans MS"/>
                <a:cs typeface="Comic Sans MS"/>
              </a:rPr>
              <a:t>make </a:t>
            </a:r>
            <a:r>
              <a:rPr sz="2000" spc="-5" dirty="0">
                <a:latin typeface="Comic Sans MS"/>
                <a:cs typeface="Comic Sans MS"/>
              </a:rPr>
              <a:t>decisions </a:t>
            </a:r>
            <a:r>
              <a:rPr sz="2000" spc="-10" dirty="0">
                <a:latin typeface="Comic Sans MS"/>
                <a:cs typeface="Comic Sans MS"/>
              </a:rPr>
              <a:t>when </a:t>
            </a:r>
            <a:r>
              <a:rPr sz="2000" spc="-5" dirty="0">
                <a:latin typeface="Comic Sans MS"/>
                <a:cs typeface="Comic Sans MS"/>
              </a:rPr>
              <a:t>payoffs are</a:t>
            </a:r>
            <a:r>
              <a:rPr sz="2000" spc="-175" dirty="0">
                <a:latin typeface="Comic Sans MS"/>
                <a:cs typeface="Comic Sans MS"/>
              </a:rPr>
              <a:t> </a:t>
            </a:r>
            <a:r>
              <a:rPr sz="2000" spc="-5" dirty="0">
                <a:latin typeface="Comic Sans MS"/>
                <a:cs typeface="Comic Sans MS"/>
              </a:rPr>
              <a:t>not  immediate?</a:t>
            </a:r>
            <a:endParaRPr sz="2000">
              <a:latin typeface="Comic Sans MS"/>
              <a:cs typeface="Comic Sans MS"/>
            </a:endParaRPr>
          </a:p>
          <a:p>
            <a:pPr marL="927100" lvl="1" indent="-381000">
              <a:lnSpc>
                <a:spcPct val="100000"/>
              </a:lnSpc>
              <a:spcBef>
                <a:spcPts val="505"/>
              </a:spcBef>
              <a:buFont typeface="Arial"/>
              <a:buChar char="○"/>
              <a:tabLst>
                <a:tab pos="926465" algn="l"/>
                <a:tab pos="927100" algn="l"/>
              </a:tabLst>
            </a:pPr>
            <a:r>
              <a:rPr sz="2000" dirty="0">
                <a:latin typeface="Comic Sans MS"/>
                <a:cs typeface="Comic Sans MS"/>
              </a:rPr>
              <a:t>MDP</a:t>
            </a:r>
            <a:endParaRPr sz="2000">
              <a:latin typeface="Comic Sans MS"/>
              <a:cs typeface="Comic Sans MS"/>
            </a:endParaRPr>
          </a:p>
        </p:txBody>
      </p:sp>
      <p:graphicFrame>
        <p:nvGraphicFramePr>
          <p:cNvPr id="12" name="object 12"/>
          <p:cNvGraphicFramePr>
            <a:graphicFrameLocks noGrp="1"/>
          </p:cNvGraphicFramePr>
          <p:nvPr/>
        </p:nvGraphicFramePr>
        <p:xfrm>
          <a:off x="1781111" y="1590611"/>
          <a:ext cx="2360930" cy="4779010"/>
        </p:xfrm>
        <a:graphic>
          <a:graphicData uri="http://schemas.openxmlformats.org/drawingml/2006/table">
            <a:tbl>
              <a:tblPr firstRow="1" bandRow="1">
                <a:tableStyleId>{2D5ABB26-0587-4C30-8999-92F81FD0307C}</a:tableStyleId>
              </a:tblPr>
              <a:tblGrid>
                <a:gridCol w="2346325">
                  <a:extLst>
                    <a:ext uri="{9D8B030D-6E8A-4147-A177-3AD203B41FA5}">
                      <a16:colId xmlns:a16="http://schemas.microsoft.com/office/drawing/2014/main" val="20000"/>
                    </a:ext>
                  </a:extLst>
                </a:gridCol>
              </a:tblGrid>
              <a:tr h="595249">
                <a:tc>
                  <a:txBody>
                    <a:bodyPr/>
                    <a:lstStyle/>
                    <a:p>
                      <a:pPr marL="2540" algn="ctr">
                        <a:lnSpc>
                          <a:spcPct val="100000"/>
                        </a:lnSpc>
                        <a:spcBef>
                          <a:spcPts val="1395"/>
                        </a:spcBef>
                      </a:pPr>
                      <a:r>
                        <a:rPr sz="1400" spc="-5" dirty="0">
                          <a:solidFill>
                            <a:srgbClr val="666666"/>
                          </a:solidFill>
                          <a:latin typeface="Comic Sans MS"/>
                          <a:cs typeface="Comic Sans MS"/>
                        </a:rPr>
                        <a:t>Philosophy</a:t>
                      </a:r>
                      <a:endParaRPr sz="1400">
                        <a:latin typeface="Comic Sans MS"/>
                        <a:cs typeface="Comic Sans MS"/>
                      </a:endParaRPr>
                    </a:p>
                  </a:txBody>
                  <a:tcPr marL="0" marR="0" marT="1771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595249">
                <a:tc>
                  <a:txBody>
                    <a:bodyPr/>
                    <a:lstStyle/>
                    <a:p>
                      <a:pPr algn="ctr">
                        <a:lnSpc>
                          <a:spcPct val="100000"/>
                        </a:lnSpc>
                        <a:spcBef>
                          <a:spcPts val="1395"/>
                        </a:spcBef>
                      </a:pPr>
                      <a:r>
                        <a:rPr sz="1400" spc="-5" dirty="0">
                          <a:solidFill>
                            <a:srgbClr val="666666"/>
                          </a:solidFill>
                          <a:latin typeface="Comic Sans MS"/>
                          <a:cs typeface="Comic Sans MS"/>
                        </a:rPr>
                        <a:t>Mathematics</a:t>
                      </a:r>
                      <a:endParaRPr sz="1400">
                        <a:latin typeface="Comic Sans MS"/>
                        <a:cs typeface="Comic Sans MS"/>
                      </a:endParaRPr>
                    </a:p>
                  </a:txBody>
                  <a:tcPr marL="0" marR="0" marT="1771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595376">
                <a:tc>
                  <a:txBody>
                    <a:bodyPr/>
                    <a:lstStyle/>
                    <a:p>
                      <a:pPr marL="1270" algn="ctr">
                        <a:lnSpc>
                          <a:spcPct val="100000"/>
                        </a:lnSpc>
                        <a:spcBef>
                          <a:spcPts val="1395"/>
                        </a:spcBef>
                      </a:pPr>
                      <a:r>
                        <a:rPr sz="1400" dirty="0">
                          <a:solidFill>
                            <a:srgbClr val="666666"/>
                          </a:solidFill>
                          <a:latin typeface="Comic Sans MS"/>
                          <a:cs typeface="Comic Sans MS"/>
                        </a:rPr>
                        <a:t>Economics</a:t>
                      </a:r>
                      <a:endParaRPr sz="1400">
                        <a:latin typeface="Comic Sans MS"/>
                        <a:cs typeface="Comic Sans MS"/>
                      </a:endParaRPr>
                    </a:p>
                  </a:txBody>
                  <a:tcPr marL="0" marR="0" marT="1771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CEE0F3"/>
                    </a:solidFill>
                  </a:tcPr>
                </a:tc>
                <a:extLst>
                  <a:ext uri="{0D108BD9-81ED-4DB2-BD59-A6C34878D82A}">
                    <a16:rowId xmlns:a16="http://schemas.microsoft.com/office/drawing/2014/main" val="10002"/>
                  </a:ext>
                </a:extLst>
              </a:tr>
              <a:tr h="595249">
                <a:tc>
                  <a:txBody>
                    <a:bodyPr/>
                    <a:lstStyle/>
                    <a:p>
                      <a:pPr marL="1270" algn="ctr">
                        <a:lnSpc>
                          <a:spcPct val="100000"/>
                        </a:lnSpc>
                        <a:spcBef>
                          <a:spcPts val="1395"/>
                        </a:spcBef>
                      </a:pPr>
                      <a:r>
                        <a:rPr sz="1400" spc="-5" dirty="0">
                          <a:solidFill>
                            <a:srgbClr val="666666"/>
                          </a:solidFill>
                          <a:latin typeface="Comic Sans MS"/>
                          <a:cs typeface="Comic Sans MS"/>
                        </a:rPr>
                        <a:t>Neuroscience</a:t>
                      </a:r>
                      <a:endParaRPr sz="1400">
                        <a:latin typeface="Comic Sans MS"/>
                        <a:cs typeface="Comic Sans MS"/>
                      </a:endParaRPr>
                    </a:p>
                  </a:txBody>
                  <a:tcPr marL="0" marR="0" marT="1771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595248">
                <a:tc>
                  <a:txBody>
                    <a:bodyPr/>
                    <a:lstStyle/>
                    <a:p>
                      <a:pPr marL="2540" algn="ctr">
                        <a:lnSpc>
                          <a:spcPct val="100000"/>
                        </a:lnSpc>
                        <a:spcBef>
                          <a:spcPts val="1395"/>
                        </a:spcBef>
                      </a:pPr>
                      <a:r>
                        <a:rPr sz="1400" spc="-5" dirty="0">
                          <a:solidFill>
                            <a:srgbClr val="666666"/>
                          </a:solidFill>
                          <a:latin typeface="Comic Sans MS"/>
                          <a:cs typeface="Comic Sans MS"/>
                        </a:rPr>
                        <a:t>Psychology</a:t>
                      </a:r>
                      <a:endParaRPr sz="1400">
                        <a:latin typeface="Comic Sans MS"/>
                        <a:cs typeface="Comic Sans MS"/>
                      </a:endParaRPr>
                    </a:p>
                  </a:txBody>
                  <a:tcPr marL="0" marR="0" marT="1771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595249">
                <a:tc>
                  <a:txBody>
                    <a:bodyPr/>
                    <a:lstStyle/>
                    <a:p>
                      <a:pPr marL="1270" algn="ctr">
                        <a:lnSpc>
                          <a:spcPct val="100000"/>
                        </a:lnSpc>
                        <a:spcBef>
                          <a:spcPts val="1400"/>
                        </a:spcBef>
                      </a:pPr>
                      <a:r>
                        <a:rPr sz="1400" spc="-5" dirty="0">
                          <a:solidFill>
                            <a:srgbClr val="666666"/>
                          </a:solidFill>
                          <a:latin typeface="Comic Sans MS"/>
                          <a:cs typeface="Comic Sans MS"/>
                        </a:rPr>
                        <a:t>Computer</a:t>
                      </a:r>
                      <a:r>
                        <a:rPr sz="1400" spc="-85" dirty="0">
                          <a:solidFill>
                            <a:srgbClr val="666666"/>
                          </a:solidFill>
                          <a:latin typeface="Comic Sans MS"/>
                          <a:cs typeface="Comic Sans MS"/>
                        </a:rPr>
                        <a:t> </a:t>
                      </a:r>
                      <a:r>
                        <a:rPr sz="1400" spc="-5" dirty="0">
                          <a:solidFill>
                            <a:srgbClr val="666666"/>
                          </a:solidFill>
                          <a:latin typeface="Comic Sans MS"/>
                          <a:cs typeface="Comic Sans MS"/>
                        </a:rPr>
                        <a:t>Engineering</a:t>
                      </a:r>
                      <a:endParaRPr sz="1400">
                        <a:latin typeface="Comic Sans MS"/>
                        <a:cs typeface="Comic Sans MS"/>
                      </a:endParaRPr>
                    </a:p>
                  </a:txBody>
                  <a:tcPr marL="0" marR="0" marT="1778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r h="601980">
                <a:tc>
                  <a:txBody>
                    <a:bodyPr/>
                    <a:lstStyle/>
                    <a:p>
                      <a:pPr marL="678180" marR="548640" indent="-137160">
                        <a:lnSpc>
                          <a:spcPct val="101400"/>
                        </a:lnSpc>
                        <a:spcBef>
                          <a:spcPts val="595"/>
                        </a:spcBef>
                      </a:pPr>
                      <a:r>
                        <a:rPr sz="1400" spc="-5" dirty="0">
                          <a:solidFill>
                            <a:srgbClr val="666666"/>
                          </a:solidFill>
                          <a:latin typeface="Comic Sans MS"/>
                          <a:cs typeface="Comic Sans MS"/>
                        </a:rPr>
                        <a:t>Control</a:t>
                      </a:r>
                      <a:r>
                        <a:rPr sz="1400" spc="-185" dirty="0">
                          <a:solidFill>
                            <a:srgbClr val="666666"/>
                          </a:solidFill>
                          <a:latin typeface="Comic Sans MS"/>
                          <a:cs typeface="Comic Sans MS"/>
                        </a:rPr>
                        <a:t> </a:t>
                      </a:r>
                      <a:r>
                        <a:rPr sz="1400" spc="-5" dirty="0">
                          <a:solidFill>
                            <a:srgbClr val="666666"/>
                          </a:solidFill>
                          <a:latin typeface="Comic Sans MS"/>
                          <a:cs typeface="Comic Sans MS"/>
                        </a:rPr>
                        <a:t>theory,  Cybernetics</a:t>
                      </a:r>
                      <a:endParaRPr sz="1400">
                        <a:latin typeface="Comic Sans MS"/>
                        <a:cs typeface="Comic Sans MS"/>
                      </a:endParaRPr>
                    </a:p>
                  </a:txBody>
                  <a:tcPr marL="0" marR="0" marT="755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6"/>
                  </a:ext>
                </a:extLst>
              </a:tr>
              <a:tr h="595274">
                <a:tc>
                  <a:txBody>
                    <a:bodyPr/>
                    <a:lstStyle/>
                    <a:p>
                      <a:pPr marL="1270" algn="ctr">
                        <a:lnSpc>
                          <a:spcPct val="100000"/>
                        </a:lnSpc>
                        <a:spcBef>
                          <a:spcPts val="1400"/>
                        </a:spcBef>
                      </a:pPr>
                      <a:r>
                        <a:rPr sz="1400" spc="-5" dirty="0">
                          <a:solidFill>
                            <a:srgbClr val="666666"/>
                          </a:solidFill>
                          <a:latin typeface="Comic Sans MS"/>
                          <a:cs typeface="Comic Sans MS"/>
                        </a:rPr>
                        <a:t>Linguistics</a:t>
                      </a:r>
                      <a:endParaRPr sz="1400">
                        <a:latin typeface="Comic Sans MS"/>
                        <a:cs typeface="Comic Sans MS"/>
                      </a:endParaRPr>
                    </a:p>
                  </a:txBody>
                  <a:tcPr marL="0" marR="0" marT="1778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73723" y="6484620"/>
            <a:ext cx="3106420" cy="0"/>
          </a:xfrm>
          <a:custGeom>
            <a:avLst/>
            <a:gdLst/>
            <a:ahLst/>
            <a:cxnLst/>
            <a:rect l="l" t="t" r="r" b="b"/>
            <a:pathLst>
              <a:path w="3106420">
                <a:moveTo>
                  <a:pt x="0" y="0"/>
                </a:moveTo>
                <a:lnTo>
                  <a:pt x="3105912" y="0"/>
                </a:lnTo>
              </a:path>
            </a:pathLst>
          </a:custGeom>
          <a:ln w="48768">
            <a:solidFill>
              <a:srgbClr val="8EB4E2"/>
            </a:solidFill>
          </a:ln>
        </p:spPr>
        <p:txBody>
          <a:bodyPr wrap="square" lIns="0" tIns="0" rIns="0" bIns="0" rtlCol="0"/>
          <a:lstStyle/>
          <a:p>
            <a:endParaRPr/>
          </a:p>
        </p:txBody>
      </p:sp>
      <p:sp>
        <p:nvSpPr>
          <p:cNvPr id="3" name="object 3"/>
          <p:cNvSpPr/>
          <p:nvPr/>
        </p:nvSpPr>
        <p:spPr>
          <a:xfrm>
            <a:off x="9209531" y="6483096"/>
            <a:ext cx="2982595" cy="0"/>
          </a:xfrm>
          <a:custGeom>
            <a:avLst/>
            <a:gdLst/>
            <a:ahLst/>
            <a:cxnLst/>
            <a:rect l="l" t="t" r="r" b="b"/>
            <a:pathLst>
              <a:path w="2982595">
                <a:moveTo>
                  <a:pt x="0" y="0"/>
                </a:moveTo>
                <a:lnTo>
                  <a:pt x="2982468" y="0"/>
                </a:lnTo>
              </a:path>
            </a:pathLst>
          </a:custGeom>
          <a:ln w="45720">
            <a:solidFill>
              <a:srgbClr val="FF0000"/>
            </a:solidFill>
          </a:ln>
        </p:spPr>
        <p:txBody>
          <a:bodyPr wrap="square" lIns="0" tIns="0" rIns="0" bIns="0" rtlCol="0"/>
          <a:lstStyle/>
          <a:p>
            <a:endParaRPr/>
          </a:p>
        </p:txBody>
      </p:sp>
      <p:sp>
        <p:nvSpPr>
          <p:cNvPr id="4" name="object 4"/>
          <p:cNvSpPr/>
          <p:nvPr/>
        </p:nvSpPr>
        <p:spPr>
          <a:xfrm>
            <a:off x="2779776" y="6484620"/>
            <a:ext cx="3439795" cy="0"/>
          </a:xfrm>
          <a:custGeom>
            <a:avLst/>
            <a:gdLst/>
            <a:ahLst/>
            <a:cxnLst/>
            <a:rect l="l" t="t" r="r" b="b"/>
            <a:pathLst>
              <a:path w="3439795">
                <a:moveTo>
                  <a:pt x="0" y="0"/>
                </a:moveTo>
                <a:lnTo>
                  <a:pt x="3439667" y="0"/>
                </a:lnTo>
              </a:path>
            </a:pathLst>
          </a:custGeom>
          <a:ln w="48768">
            <a:solidFill>
              <a:srgbClr val="FFCE00"/>
            </a:solidFill>
          </a:ln>
        </p:spPr>
        <p:txBody>
          <a:bodyPr wrap="square" lIns="0" tIns="0" rIns="0" bIns="0" rtlCol="0"/>
          <a:lstStyle/>
          <a:p>
            <a:endParaRPr/>
          </a:p>
        </p:txBody>
      </p:sp>
      <p:sp>
        <p:nvSpPr>
          <p:cNvPr id="5" name="object 5"/>
          <p:cNvSpPr/>
          <p:nvPr/>
        </p:nvSpPr>
        <p:spPr>
          <a:xfrm>
            <a:off x="0" y="0"/>
            <a:ext cx="9400540" cy="1126490"/>
          </a:xfrm>
          <a:custGeom>
            <a:avLst/>
            <a:gdLst/>
            <a:ahLst/>
            <a:cxnLst/>
            <a:rect l="l" t="t" r="r" b="b"/>
            <a:pathLst>
              <a:path w="9400540" h="1126490">
                <a:moveTo>
                  <a:pt x="0" y="1126236"/>
                </a:moveTo>
                <a:lnTo>
                  <a:pt x="9400032" y="1126236"/>
                </a:lnTo>
                <a:lnTo>
                  <a:pt x="9400032" y="0"/>
                </a:lnTo>
                <a:lnTo>
                  <a:pt x="0" y="0"/>
                </a:lnTo>
                <a:lnTo>
                  <a:pt x="0" y="1126236"/>
                </a:lnTo>
                <a:close/>
              </a:path>
            </a:pathLst>
          </a:custGeom>
          <a:solidFill>
            <a:srgbClr val="FFFF00"/>
          </a:solidFill>
        </p:spPr>
        <p:txBody>
          <a:bodyPr wrap="square" lIns="0" tIns="0" rIns="0" bIns="0" rtlCol="0"/>
          <a:lstStyle/>
          <a:p>
            <a:endParaRPr/>
          </a:p>
        </p:txBody>
      </p:sp>
      <p:sp>
        <p:nvSpPr>
          <p:cNvPr id="6" name="object 6"/>
          <p:cNvSpPr/>
          <p:nvPr/>
        </p:nvSpPr>
        <p:spPr>
          <a:xfrm>
            <a:off x="3381755" y="1149858"/>
            <a:ext cx="3106420" cy="0"/>
          </a:xfrm>
          <a:custGeom>
            <a:avLst/>
            <a:gdLst/>
            <a:ahLst/>
            <a:cxnLst/>
            <a:rect l="l" t="t" r="r" b="b"/>
            <a:pathLst>
              <a:path w="3106420">
                <a:moveTo>
                  <a:pt x="0" y="0"/>
                </a:moveTo>
                <a:lnTo>
                  <a:pt x="3105912" y="0"/>
                </a:lnTo>
              </a:path>
            </a:pathLst>
          </a:custGeom>
          <a:ln w="47244">
            <a:solidFill>
              <a:srgbClr val="8EB4E2"/>
            </a:solidFill>
          </a:ln>
        </p:spPr>
        <p:txBody>
          <a:bodyPr wrap="square" lIns="0" tIns="0" rIns="0" bIns="0" rtlCol="0"/>
          <a:lstStyle/>
          <a:p>
            <a:endParaRPr/>
          </a:p>
        </p:txBody>
      </p:sp>
      <p:sp>
        <p:nvSpPr>
          <p:cNvPr id="7" name="object 7"/>
          <p:cNvSpPr/>
          <p:nvPr/>
        </p:nvSpPr>
        <p:spPr>
          <a:xfrm>
            <a:off x="6420611" y="1148333"/>
            <a:ext cx="2979420" cy="0"/>
          </a:xfrm>
          <a:custGeom>
            <a:avLst/>
            <a:gdLst/>
            <a:ahLst/>
            <a:cxnLst/>
            <a:rect l="l" t="t" r="r" b="b"/>
            <a:pathLst>
              <a:path w="2979420">
                <a:moveTo>
                  <a:pt x="0" y="0"/>
                </a:moveTo>
                <a:lnTo>
                  <a:pt x="2979419" y="0"/>
                </a:lnTo>
              </a:path>
            </a:pathLst>
          </a:custGeom>
          <a:ln w="44196">
            <a:solidFill>
              <a:srgbClr val="FF0000"/>
            </a:solidFill>
          </a:ln>
        </p:spPr>
        <p:txBody>
          <a:bodyPr wrap="square" lIns="0" tIns="0" rIns="0" bIns="0" rtlCol="0"/>
          <a:lstStyle/>
          <a:p>
            <a:endParaRPr/>
          </a:p>
        </p:txBody>
      </p:sp>
      <p:sp>
        <p:nvSpPr>
          <p:cNvPr id="8" name="object 8"/>
          <p:cNvSpPr/>
          <p:nvPr/>
        </p:nvSpPr>
        <p:spPr>
          <a:xfrm>
            <a:off x="0" y="1149858"/>
            <a:ext cx="3429000" cy="0"/>
          </a:xfrm>
          <a:custGeom>
            <a:avLst/>
            <a:gdLst/>
            <a:ahLst/>
            <a:cxnLst/>
            <a:rect l="l" t="t" r="r" b="b"/>
            <a:pathLst>
              <a:path w="3429000">
                <a:moveTo>
                  <a:pt x="0" y="0"/>
                </a:moveTo>
                <a:lnTo>
                  <a:pt x="3429000" y="0"/>
                </a:lnTo>
              </a:path>
            </a:pathLst>
          </a:custGeom>
          <a:ln w="47244">
            <a:solidFill>
              <a:srgbClr val="FFCE00"/>
            </a:solidFill>
          </a:ln>
        </p:spPr>
        <p:txBody>
          <a:bodyPr wrap="square" lIns="0" tIns="0" rIns="0" bIns="0" rtlCol="0"/>
          <a:lstStyle/>
          <a:p>
            <a:endParaRPr/>
          </a:p>
        </p:txBody>
      </p:sp>
      <p:sp>
        <p:nvSpPr>
          <p:cNvPr id="9" name="object 9"/>
          <p:cNvSpPr txBox="1"/>
          <p:nvPr/>
        </p:nvSpPr>
        <p:spPr>
          <a:xfrm>
            <a:off x="9774428" y="595630"/>
            <a:ext cx="1678305" cy="617855"/>
          </a:xfrm>
          <a:prstGeom prst="rect">
            <a:avLst/>
          </a:prstGeom>
        </p:spPr>
        <p:txBody>
          <a:bodyPr vert="horz" wrap="square" lIns="0" tIns="13335" rIns="0" bIns="0" rtlCol="0">
            <a:spAutoFit/>
          </a:bodyPr>
          <a:lstStyle/>
          <a:p>
            <a:pPr marL="12700">
              <a:lnSpc>
                <a:spcPts val="3050"/>
              </a:lnSpc>
              <a:spcBef>
                <a:spcPts val="105"/>
              </a:spcBef>
            </a:pPr>
            <a:r>
              <a:rPr sz="2600" b="1" dirty="0">
                <a:solidFill>
                  <a:srgbClr val="000099"/>
                </a:solidFill>
                <a:latin typeface="Arial"/>
                <a:cs typeface="Arial"/>
              </a:rPr>
              <a:t>BITS</a:t>
            </a:r>
            <a:r>
              <a:rPr sz="2600" b="1" spc="-85" dirty="0">
                <a:solidFill>
                  <a:srgbClr val="000099"/>
                </a:solidFill>
                <a:latin typeface="Arial"/>
                <a:cs typeface="Arial"/>
              </a:rPr>
              <a:t> </a:t>
            </a:r>
            <a:r>
              <a:rPr sz="2600" dirty="0">
                <a:solidFill>
                  <a:srgbClr val="000099"/>
                </a:solidFill>
                <a:latin typeface="Arial"/>
                <a:cs typeface="Arial"/>
              </a:rPr>
              <a:t>Pilani</a:t>
            </a:r>
            <a:endParaRPr sz="2600">
              <a:latin typeface="Arial"/>
              <a:cs typeface="Arial"/>
            </a:endParaRPr>
          </a:p>
          <a:p>
            <a:pPr marL="13970">
              <a:lnSpc>
                <a:spcPts val="1610"/>
              </a:lnSpc>
            </a:pPr>
            <a:r>
              <a:rPr sz="1400" dirty="0">
                <a:solidFill>
                  <a:srgbClr val="000099"/>
                </a:solidFill>
                <a:latin typeface="Arial"/>
                <a:cs typeface="Arial"/>
              </a:rPr>
              <a:t>Pilani</a:t>
            </a:r>
            <a:r>
              <a:rPr sz="1400" spc="-20" dirty="0">
                <a:solidFill>
                  <a:srgbClr val="000099"/>
                </a:solidFill>
                <a:latin typeface="Arial"/>
                <a:cs typeface="Arial"/>
              </a:rPr>
              <a:t> </a:t>
            </a:r>
            <a:r>
              <a:rPr sz="1400" dirty="0">
                <a:solidFill>
                  <a:srgbClr val="000099"/>
                </a:solidFill>
                <a:latin typeface="Arial"/>
                <a:cs typeface="Arial"/>
              </a:rPr>
              <a:t>Campus</a:t>
            </a:r>
            <a:endParaRPr sz="1400">
              <a:latin typeface="Arial"/>
              <a:cs typeface="Arial"/>
            </a:endParaRPr>
          </a:p>
        </p:txBody>
      </p:sp>
      <p:sp>
        <p:nvSpPr>
          <p:cNvPr id="10" name="object 10"/>
          <p:cNvSpPr txBox="1">
            <a:spLocks noGrp="1"/>
          </p:cNvSpPr>
          <p:nvPr>
            <p:ph type="title"/>
          </p:nvPr>
        </p:nvSpPr>
        <p:spPr>
          <a:xfrm>
            <a:off x="2015489" y="93979"/>
            <a:ext cx="4454525" cy="1122680"/>
          </a:xfrm>
          <a:prstGeom prst="rect">
            <a:avLst/>
          </a:prstGeom>
        </p:spPr>
        <p:txBody>
          <a:bodyPr vert="horz" wrap="square" lIns="0" tIns="12700" rIns="0" bIns="0" rtlCol="0">
            <a:spAutoFit/>
          </a:bodyPr>
          <a:lstStyle/>
          <a:p>
            <a:pPr marL="1972310" marR="5080" indent="-1960245">
              <a:lnSpc>
                <a:spcPct val="100000"/>
              </a:lnSpc>
              <a:spcBef>
                <a:spcPts val="100"/>
              </a:spcBef>
            </a:pPr>
            <a:r>
              <a:rPr sz="3600" dirty="0">
                <a:solidFill>
                  <a:srgbClr val="001F5F"/>
                </a:solidFill>
                <a:latin typeface="Palatino Linotype"/>
                <a:cs typeface="Palatino Linotype"/>
              </a:rPr>
              <a:t>Areas </a:t>
            </a:r>
            <a:r>
              <a:rPr sz="3600" spc="-5" dirty="0">
                <a:solidFill>
                  <a:srgbClr val="001F5F"/>
                </a:solidFill>
                <a:latin typeface="Palatino Linotype"/>
                <a:cs typeface="Palatino Linotype"/>
              </a:rPr>
              <a:t>Contributing</a:t>
            </a:r>
            <a:r>
              <a:rPr sz="3600" spc="-160" dirty="0">
                <a:solidFill>
                  <a:srgbClr val="001F5F"/>
                </a:solidFill>
                <a:latin typeface="Palatino Linotype"/>
                <a:cs typeface="Palatino Linotype"/>
              </a:rPr>
              <a:t> </a:t>
            </a:r>
            <a:r>
              <a:rPr sz="3600" spc="-5" dirty="0">
                <a:solidFill>
                  <a:srgbClr val="001F5F"/>
                </a:solidFill>
                <a:latin typeface="Palatino Linotype"/>
                <a:cs typeface="Palatino Linotype"/>
              </a:rPr>
              <a:t>to  AI</a:t>
            </a:r>
            <a:endParaRPr sz="3600">
              <a:latin typeface="Palatino Linotype"/>
              <a:cs typeface="Palatino Linotype"/>
            </a:endParaRPr>
          </a:p>
        </p:txBody>
      </p:sp>
      <p:sp>
        <p:nvSpPr>
          <p:cNvPr id="11" name="object 11"/>
          <p:cNvSpPr txBox="1"/>
          <p:nvPr/>
        </p:nvSpPr>
        <p:spPr>
          <a:xfrm>
            <a:off x="4466590" y="1610080"/>
            <a:ext cx="5617845" cy="2071370"/>
          </a:xfrm>
          <a:prstGeom prst="rect">
            <a:avLst/>
          </a:prstGeom>
        </p:spPr>
        <p:txBody>
          <a:bodyPr vert="horz" wrap="square" lIns="0" tIns="76200" rIns="0" bIns="0" rtlCol="0">
            <a:spAutoFit/>
          </a:bodyPr>
          <a:lstStyle/>
          <a:p>
            <a:pPr marL="12700">
              <a:lnSpc>
                <a:spcPct val="100000"/>
              </a:lnSpc>
              <a:spcBef>
                <a:spcPts val="600"/>
              </a:spcBef>
            </a:pPr>
            <a:r>
              <a:rPr sz="2000" spc="-5" dirty="0">
                <a:latin typeface="Comic Sans MS"/>
                <a:cs typeface="Comic Sans MS"/>
              </a:rPr>
              <a:t>How do brains process</a:t>
            </a:r>
            <a:r>
              <a:rPr sz="2000" spc="-125" dirty="0">
                <a:latin typeface="Comic Sans MS"/>
                <a:cs typeface="Comic Sans MS"/>
              </a:rPr>
              <a:t> </a:t>
            </a:r>
            <a:r>
              <a:rPr sz="2000" spc="-5" dirty="0">
                <a:latin typeface="Comic Sans MS"/>
                <a:cs typeface="Comic Sans MS"/>
              </a:rPr>
              <a:t>information?</a:t>
            </a:r>
            <a:endParaRPr sz="2000">
              <a:latin typeface="Comic Sans MS"/>
              <a:cs typeface="Comic Sans MS"/>
            </a:endParaRPr>
          </a:p>
          <a:p>
            <a:pPr marL="469900" indent="-381000">
              <a:lnSpc>
                <a:spcPct val="100000"/>
              </a:lnSpc>
              <a:spcBef>
                <a:spcPts val="505"/>
              </a:spcBef>
              <a:buFont typeface="Arial"/>
              <a:buChar char="●"/>
              <a:tabLst>
                <a:tab pos="469265" algn="l"/>
                <a:tab pos="469900" algn="l"/>
              </a:tabLst>
            </a:pPr>
            <a:r>
              <a:rPr sz="2000" spc="-5" dirty="0">
                <a:latin typeface="Comic Sans MS"/>
                <a:cs typeface="Comic Sans MS"/>
              </a:rPr>
              <a:t>Study </a:t>
            </a:r>
            <a:r>
              <a:rPr sz="2000" dirty="0">
                <a:latin typeface="Comic Sans MS"/>
                <a:cs typeface="Comic Sans MS"/>
              </a:rPr>
              <a:t>of </a:t>
            </a:r>
            <a:r>
              <a:rPr sz="2000" spc="-5" dirty="0">
                <a:latin typeface="Comic Sans MS"/>
                <a:cs typeface="Comic Sans MS"/>
              </a:rPr>
              <a:t>the nervous system </a:t>
            </a:r>
            <a:r>
              <a:rPr sz="2000" dirty="0">
                <a:latin typeface="Comic Sans MS"/>
                <a:cs typeface="Comic Sans MS"/>
              </a:rPr>
              <a:t>/</a:t>
            </a:r>
            <a:r>
              <a:rPr sz="2000" spc="-210" dirty="0">
                <a:latin typeface="Comic Sans MS"/>
                <a:cs typeface="Comic Sans MS"/>
              </a:rPr>
              <a:t> </a:t>
            </a:r>
            <a:r>
              <a:rPr sz="2000" spc="-5" dirty="0">
                <a:latin typeface="Comic Sans MS"/>
                <a:cs typeface="Comic Sans MS"/>
              </a:rPr>
              <a:t>brain</a:t>
            </a:r>
            <a:endParaRPr sz="2000">
              <a:latin typeface="Comic Sans MS"/>
              <a:cs typeface="Comic Sans MS"/>
            </a:endParaRPr>
          </a:p>
          <a:p>
            <a:pPr marL="469900" marR="5080" indent="-381000">
              <a:lnSpc>
                <a:spcPct val="100000"/>
              </a:lnSpc>
              <a:spcBef>
                <a:spcPts val="95"/>
              </a:spcBef>
              <a:buFont typeface="Arial"/>
              <a:buChar char="●"/>
              <a:tabLst>
                <a:tab pos="469265" algn="l"/>
                <a:tab pos="469900" algn="l"/>
              </a:tabLst>
            </a:pPr>
            <a:r>
              <a:rPr sz="2000" spc="-5" dirty="0">
                <a:latin typeface="Comic Sans MS"/>
                <a:cs typeface="Comic Sans MS"/>
              </a:rPr>
              <a:t>How does brain enables thoughts </a:t>
            </a:r>
            <a:r>
              <a:rPr sz="2000" dirty="0">
                <a:latin typeface="Comic Sans MS"/>
                <a:cs typeface="Comic Sans MS"/>
              </a:rPr>
              <a:t>-</a:t>
            </a:r>
            <a:r>
              <a:rPr sz="2000" spc="-145" dirty="0">
                <a:latin typeface="Comic Sans MS"/>
                <a:cs typeface="Comic Sans MS"/>
              </a:rPr>
              <a:t> </a:t>
            </a:r>
            <a:r>
              <a:rPr sz="2000" spc="-5" dirty="0">
                <a:latin typeface="Comic Sans MS"/>
                <a:cs typeface="Comic Sans MS"/>
              </a:rPr>
              <a:t>Mystery  </a:t>
            </a:r>
            <a:r>
              <a:rPr sz="2000" dirty="0">
                <a:latin typeface="Comic Sans MS"/>
                <a:cs typeface="Comic Sans MS"/>
              </a:rPr>
              <a:t>Still</a:t>
            </a:r>
            <a:endParaRPr sz="2000">
              <a:latin typeface="Comic Sans MS"/>
              <a:cs typeface="Comic Sans MS"/>
            </a:endParaRPr>
          </a:p>
          <a:p>
            <a:pPr marL="12700" marR="556895">
              <a:lnSpc>
                <a:spcPct val="100000"/>
              </a:lnSpc>
              <a:spcBef>
                <a:spcPts val="605"/>
              </a:spcBef>
            </a:pPr>
            <a:r>
              <a:rPr sz="2000" spc="-5" dirty="0">
                <a:latin typeface="Comic Sans MS"/>
                <a:cs typeface="Comic Sans MS"/>
              </a:rPr>
              <a:t>Aristotle </a:t>
            </a:r>
            <a:r>
              <a:rPr sz="2000" dirty="0">
                <a:latin typeface="Comic Sans MS"/>
                <a:cs typeface="Comic Sans MS"/>
              </a:rPr>
              <a:t>, “</a:t>
            </a:r>
            <a:r>
              <a:rPr sz="2000" i="1" dirty="0">
                <a:solidFill>
                  <a:srgbClr val="970000"/>
                </a:solidFill>
                <a:latin typeface="Comic Sans MS"/>
                <a:cs typeface="Comic Sans MS"/>
              </a:rPr>
              <a:t>Of </a:t>
            </a:r>
            <a:r>
              <a:rPr sz="2000" i="1" spc="-5" dirty="0">
                <a:solidFill>
                  <a:srgbClr val="970000"/>
                </a:solidFill>
                <a:latin typeface="Comic Sans MS"/>
                <a:cs typeface="Comic Sans MS"/>
              </a:rPr>
              <a:t>all the animals, </a:t>
            </a:r>
            <a:r>
              <a:rPr sz="2000" i="1" dirty="0">
                <a:solidFill>
                  <a:srgbClr val="970000"/>
                </a:solidFill>
                <a:latin typeface="Comic Sans MS"/>
                <a:cs typeface="Comic Sans MS"/>
              </a:rPr>
              <a:t>man </a:t>
            </a:r>
            <a:r>
              <a:rPr sz="2000" i="1" spc="-5" dirty="0">
                <a:solidFill>
                  <a:srgbClr val="970000"/>
                </a:solidFill>
                <a:latin typeface="Comic Sans MS"/>
                <a:cs typeface="Comic Sans MS"/>
              </a:rPr>
              <a:t>has</a:t>
            </a:r>
            <a:r>
              <a:rPr sz="2000" i="1" spc="-200" dirty="0">
                <a:solidFill>
                  <a:srgbClr val="970000"/>
                </a:solidFill>
                <a:latin typeface="Comic Sans MS"/>
                <a:cs typeface="Comic Sans MS"/>
              </a:rPr>
              <a:t> </a:t>
            </a:r>
            <a:r>
              <a:rPr sz="2000" i="1" spc="-5" dirty="0">
                <a:solidFill>
                  <a:srgbClr val="970000"/>
                </a:solidFill>
                <a:latin typeface="Comic Sans MS"/>
                <a:cs typeface="Comic Sans MS"/>
              </a:rPr>
              <a:t>the  </a:t>
            </a:r>
            <a:r>
              <a:rPr sz="2000" i="1" dirty="0">
                <a:solidFill>
                  <a:srgbClr val="970000"/>
                </a:solidFill>
                <a:latin typeface="Comic Sans MS"/>
                <a:cs typeface="Comic Sans MS"/>
              </a:rPr>
              <a:t>largest </a:t>
            </a:r>
            <a:r>
              <a:rPr sz="2000" i="1" spc="-5" dirty="0">
                <a:solidFill>
                  <a:srgbClr val="970000"/>
                </a:solidFill>
                <a:latin typeface="Comic Sans MS"/>
                <a:cs typeface="Comic Sans MS"/>
              </a:rPr>
              <a:t>brain in </a:t>
            </a:r>
            <a:r>
              <a:rPr sz="2000" i="1" dirty="0">
                <a:solidFill>
                  <a:srgbClr val="970000"/>
                </a:solidFill>
                <a:latin typeface="Comic Sans MS"/>
                <a:cs typeface="Comic Sans MS"/>
              </a:rPr>
              <a:t>proportion </a:t>
            </a:r>
            <a:r>
              <a:rPr sz="2000" i="1" spc="-5" dirty="0">
                <a:solidFill>
                  <a:srgbClr val="970000"/>
                </a:solidFill>
                <a:latin typeface="Comic Sans MS"/>
                <a:cs typeface="Comic Sans MS"/>
              </a:rPr>
              <a:t>to his</a:t>
            </a:r>
            <a:r>
              <a:rPr sz="2000" i="1" spc="-220" dirty="0">
                <a:solidFill>
                  <a:srgbClr val="970000"/>
                </a:solidFill>
                <a:latin typeface="Comic Sans MS"/>
                <a:cs typeface="Comic Sans MS"/>
              </a:rPr>
              <a:t> </a:t>
            </a:r>
            <a:r>
              <a:rPr sz="2000" i="1" spc="5" dirty="0">
                <a:solidFill>
                  <a:srgbClr val="970000"/>
                </a:solidFill>
                <a:latin typeface="Comic Sans MS"/>
                <a:cs typeface="Comic Sans MS"/>
              </a:rPr>
              <a:t>size</a:t>
            </a:r>
            <a:r>
              <a:rPr sz="2000" spc="5" dirty="0">
                <a:latin typeface="Comic Sans MS"/>
                <a:cs typeface="Comic Sans MS"/>
              </a:rPr>
              <a:t>”</a:t>
            </a:r>
            <a:endParaRPr sz="2000">
              <a:latin typeface="Comic Sans MS"/>
              <a:cs typeface="Comic Sans MS"/>
            </a:endParaRPr>
          </a:p>
        </p:txBody>
      </p:sp>
      <p:graphicFrame>
        <p:nvGraphicFramePr>
          <p:cNvPr id="12" name="object 12"/>
          <p:cNvGraphicFramePr>
            <a:graphicFrameLocks noGrp="1"/>
          </p:cNvGraphicFramePr>
          <p:nvPr/>
        </p:nvGraphicFramePr>
        <p:xfrm>
          <a:off x="1781111" y="1590611"/>
          <a:ext cx="2360930" cy="4779010"/>
        </p:xfrm>
        <a:graphic>
          <a:graphicData uri="http://schemas.openxmlformats.org/drawingml/2006/table">
            <a:tbl>
              <a:tblPr firstRow="1" bandRow="1">
                <a:tableStyleId>{2D5ABB26-0587-4C30-8999-92F81FD0307C}</a:tableStyleId>
              </a:tblPr>
              <a:tblGrid>
                <a:gridCol w="2346325">
                  <a:extLst>
                    <a:ext uri="{9D8B030D-6E8A-4147-A177-3AD203B41FA5}">
                      <a16:colId xmlns:a16="http://schemas.microsoft.com/office/drawing/2014/main" val="20000"/>
                    </a:ext>
                  </a:extLst>
                </a:gridCol>
              </a:tblGrid>
              <a:tr h="595249">
                <a:tc>
                  <a:txBody>
                    <a:bodyPr/>
                    <a:lstStyle/>
                    <a:p>
                      <a:pPr marL="2540" algn="ctr">
                        <a:lnSpc>
                          <a:spcPct val="100000"/>
                        </a:lnSpc>
                        <a:spcBef>
                          <a:spcPts val="1395"/>
                        </a:spcBef>
                      </a:pPr>
                      <a:r>
                        <a:rPr sz="1400" spc="-5" dirty="0">
                          <a:solidFill>
                            <a:srgbClr val="666666"/>
                          </a:solidFill>
                          <a:latin typeface="Comic Sans MS"/>
                          <a:cs typeface="Comic Sans MS"/>
                        </a:rPr>
                        <a:t>Philosophy</a:t>
                      </a:r>
                      <a:endParaRPr sz="1400">
                        <a:latin typeface="Comic Sans MS"/>
                        <a:cs typeface="Comic Sans MS"/>
                      </a:endParaRPr>
                    </a:p>
                  </a:txBody>
                  <a:tcPr marL="0" marR="0" marT="1771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595249">
                <a:tc>
                  <a:txBody>
                    <a:bodyPr/>
                    <a:lstStyle/>
                    <a:p>
                      <a:pPr algn="ctr">
                        <a:lnSpc>
                          <a:spcPct val="100000"/>
                        </a:lnSpc>
                        <a:spcBef>
                          <a:spcPts val="1395"/>
                        </a:spcBef>
                      </a:pPr>
                      <a:r>
                        <a:rPr sz="1400" spc="-5" dirty="0">
                          <a:solidFill>
                            <a:srgbClr val="666666"/>
                          </a:solidFill>
                          <a:latin typeface="Comic Sans MS"/>
                          <a:cs typeface="Comic Sans MS"/>
                        </a:rPr>
                        <a:t>Mathematics</a:t>
                      </a:r>
                      <a:endParaRPr sz="1400">
                        <a:latin typeface="Comic Sans MS"/>
                        <a:cs typeface="Comic Sans MS"/>
                      </a:endParaRPr>
                    </a:p>
                  </a:txBody>
                  <a:tcPr marL="0" marR="0" marT="1771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595376">
                <a:tc>
                  <a:txBody>
                    <a:bodyPr/>
                    <a:lstStyle/>
                    <a:p>
                      <a:pPr marL="1270" algn="ctr">
                        <a:lnSpc>
                          <a:spcPct val="100000"/>
                        </a:lnSpc>
                        <a:spcBef>
                          <a:spcPts val="1395"/>
                        </a:spcBef>
                      </a:pPr>
                      <a:r>
                        <a:rPr sz="1400" dirty="0">
                          <a:solidFill>
                            <a:srgbClr val="666666"/>
                          </a:solidFill>
                          <a:latin typeface="Comic Sans MS"/>
                          <a:cs typeface="Comic Sans MS"/>
                        </a:rPr>
                        <a:t>Economics</a:t>
                      </a:r>
                      <a:endParaRPr sz="1400">
                        <a:latin typeface="Comic Sans MS"/>
                        <a:cs typeface="Comic Sans MS"/>
                      </a:endParaRPr>
                    </a:p>
                  </a:txBody>
                  <a:tcPr marL="0" marR="0" marT="1771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595249">
                <a:tc>
                  <a:txBody>
                    <a:bodyPr/>
                    <a:lstStyle/>
                    <a:p>
                      <a:pPr marL="1270" algn="ctr">
                        <a:lnSpc>
                          <a:spcPct val="100000"/>
                        </a:lnSpc>
                        <a:spcBef>
                          <a:spcPts val="1395"/>
                        </a:spcBef>
                      </a:pPr>
                      <a:r>
                        <a:rPr sz="1400" spc="-5" dirty="0">
                          <a:latin typeface="Comic Sans MS"/>
                          <a:cs typeface="Comic Sans MS"/>
                        </a:rPr>
                        <a:t>Neuroscience</a:t>
                      </a:r>
                      <a:endParaRPr sz="1400">
                        <a:latin typeface="Comic Sans MS"/>
                        <a:cs typeface="Comic Sans MS"/>
                      </a:endParaRPr>
                    </a:p>
                  </a:txBody>
                  <a:tcPr marL="0" marR="0" marT="1771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CEE0F3"/>
                    </a:solidFill>
                  </a:tcPr>
                </a:tc>
                <a:extLst>
                  <a:ext uri="{0D108BD9-81ED-4DB2-BD59-A6C34878D82A}">
                    <a16:rowId xmlns:a16="http://schemas.microsoft.com/office/drawing/2014/main" val="10003"/>
                  </a:ext>
                </a:extLst>
              </a:tr>
              <a:tr h="595248">
                <a:tc>
                  <a:txBody>
                    <a:bodyPr/>
                    <a:lstStyle/>
                    <a:p>
                      <a:pPr marL="2540" algn="ctr">
                        <a:lnSpc>
                          <a:spcPct val="100000"/>
                        </a:lnSpc>
                        <a:spcBef>
                          <a:spcPts val="1395"/>
                        </a:spcBef>
                      </a:pPr>
                      <a:r>
                        <a:rPr sz="1400" spc="-5" dirty="0">
                          <a:solidFill>
                            <a:srgbClr val="666666"/>
                          </a:solidFill>
                          <a:latin typeface="Comic Sans MS"/>
                          <a:cs typeface="Comic Sans MS"/>
                        </a:rPr>
                        <a:t>Psychology</a:t>
                      </a:r>
                      <a:endParaRPr sz="1400">
                        <a:latin typeface="Comic Sans MS"/>
                        <a:cs typeface="Comic Sans MS"/>
                      </a:endParaRPr>
                    </a:p>
                  </a:txBody>
                  <a:tcPr marL="0" marR="0" marT="1771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595249">
                <a:tc>
                  <a:txBody>
                    <a:bodyPr/>
                    <a:lstStyle/>
                    <a:p>
                      <a:pPr marL="1270" algn="ctr">
                        <a:lnSpc>
                          <a:spcPct val="100000"/>
                        </a:lnSpc>
                        <a:spcBef>
                          <a:spcPts val="1400"/>
                        </a:spcBef>
                      </a:pPr>
                      <a:r>
                        <a:rPr sz="1400" spc="-5" dirty="0">
                          <a:solidFill>
                            <a:srgbClr val="666666"/>
                          </a:solidFill>
                          <a:latin typeface="Comic Sans MS"/>
                          <a:cs typeface="Comic Sans MS"/>
                        </a:rPr>
                        <a:t>Computer</a:t>
                      </a:r>
                      <a:r>
                        <a:rPr sz="1400" spc="-85" dirty="0">
                          <a:solidFill>
                            <a:srgbClr val="666666"/>
                          </a:solidFill>
                          <a:latin typeface="Comic Sans MS"/>
                          <a:cs typeface="Comic Sans MS"/>
                        </a:rPr>
                        <a:t> </a:t>
                      </a:r>
                      <a:r>
                        <a:rPr sz="1400" spc="-5" dirty="0">
                          <a:solidFill>
                            <a:srgbClr val="666666"/>
                          </a:solidFill>
                          <a:latin typeface="Comic Sans MS"/>
                          <a:cs typeface="Comic Sans MS"/>
                        </a:rPr>
                        <a:t>Engineering</a:t>
                      </a:r>
                      <a:endParaRPr sz="1400">
                        <a:latin typeface="Comic Sans MS"/>
                        <a:cs typeface="Comic Sans MS"/>
                      </a:endParaRPr>
                    </a:p>
                  </a:txBody>
                  <a:tcPr marL="0" marR="0" marT="1778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r h="601980">
                <a:tc>
                  <a:txBody>
                    <a:bodyPr/>
                    <a:lstStyle/>
                    <a:p>
                      <a:pPr marL="678180" marR="548640" indent="-137160">
                        <a:lnSpc>
                          <a:spcPct val="101400"/>
                        </a:lnSpc>
                        <a:spcBef>
                          <a:spcPts val="595"/>
                        </a:spcBef>
                      </a:pPr>
                      <a:r>
                        <a:rPr sz="1400" spc="-5" dirty="0">
                          <a:solidFill>
                            <a:srgbClr val="666666"/>
                          </a:solidFill>
                          <a:latin typeface="Comic Sans MS"/>
                          <a:cs typeface="Comic Sans MS"/>
                        </a:rPr>
                        <a:t>Control</a:t>
                      </a:r>
                      <a:r>
                        <a:rPr sz="1400" spc="-185" dirty="0">
                          <a:solidFill>
                            <a:srgbClr val="666666"/>
                          </a:solidFill>
                          <a:latin typeface="Comic Sans MS"/>
                          <a:cs typeface="Comic Sans MS"/>
                        </a:rPr>
                        <a:t> </a:t>
                      </a:r>
                      <a:r>
                        <a:rPr sz="1400" spc="-5" dirty="0">
                          <a:solidFill>
                            <a:srgbClr val="666666"/>
                          </a:solidFill>
                          <a:latin typeface="Comic Sans MS"/>
                          <a:cs typeface="Comic Sans MS"/>
                        </a:rPr>
                        <a:t>theory,  Cybernetics</a:t>
                      </a:r>
                      <a:endParaRPr sz="1400">
                        <a:latin typeface="Comic Sans MS"/>
                        <a:cs typeface="Comic Sans MS"/>
                      </a:endParaRPr>
                    </a:p>
                  </a:txBody>
                  <a:tcPr marL="0" marR="0" marT="755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6"/>
                  </a:ext>
                </a:extLst>
              </a:tr>
              <a:tr h="595274">
                <a:tc>
                  <a:txBody>
                    <a:bodyPr/>
                    <a:lstStyle/>
                    <a:p>
                      <a:pPr marL="1270" algn="ctr">
                        <a:lnSpc>
                          <a:spcPct val="100000"/>
                        </a:lnSpc>
                        <a:spcBef>
                          <a:spcPts val="1400"/>
                        </a:spcBef>
                      </a:pPr>
                      <a:r>
                        <a:rPr sz="1400" spc="-5" dirty="0">
                          <a:solidFill>
                            <a:srgbClr val="666666"/>
                          </a:solidFill>
                          <a:latin typeface="Comic Sans MS"/>
                          <a:cs typeface="Comic Sans MS"/>
                        </a:rPr>
                        <a:t>Linguistics</a:t>
                      </a:r>
                      <a:endParaRPr sz="1400">
                        <a:latin typeface="Comic Sans MS"/>
                        <a:cs typeface="Comic Sans MS"/>
                      </a:endParaRPr>
                    </a:p>
                  </a:txBody>
                  <a:tcPr marL="0" marR="0" marT="1778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7"/>
                  </a:ext>
                </a:extLst>
              </a:tr>
            </a:tbl>
          </a:graphicData>
        </a:graphic>
      </p:graphicFrame>
      <p:sp>
        <p:nvSpPr>
          <p:cNvPr id="13" name="object 13"/>
          <p:cNvSpPr/>
          <p:nvPr/>
        </p:nvSpPr>
        <p:spPr>
          <a:xfrm>
            <a:off x="5045964" y="3776471"/>
            <a:ext cx="4608576" cy="2697480"/>
          </a:xfrm>
          <a:prstGeom prst="rect">
            <a:avLst/>
          </a:prstGeom>
          <a:blipFill>
            <a:blip r:embed="rId2" cstate="print"/>
            <a:stretch>
              <a:fillRect/>
            </a:stretch>
          </a:blipFill>
        </p:spPr>
        <p:txBody>
          <a:bodyPr wrap="square" lIns="0" tIns="0" rIns="0" bIns="0" rtlCol="0"/>
          <a:lstStyle/>
          <a:p>
            <a:endParaRPr/>
          </a:p>
        </p:txBody>
      </p:sp>
      <p:sp>
        <p:nvSpPr>
          <p:cNvPr id="14" name="object 1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8/29/2020 7:42</a:t>
            </a:r>
            <a:r>
              <a:rPr spc="-65" dirty="0"/>
              <a:t> </a:t>
            </a:r>
            <a:r>
              <a:rPr dirty="0"/>
              <a:t>PM</a:t>
            </a:r>
          </a:p>
        </p:txBody>
      </p:sp>
      <p:sp>
        <p:nvSpPr>
          <p:cNvPr id="15" name="object 1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57</a:t>
            </a:fld>
            <a:endParaRPr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73723" y="6484620"/>
            <a:ext cx="3106420" cy="0"/>
          </a:xfrm>
          <a:custGeom>
            <a:avLst/>
            <a:gdLst/>
            <a:ahLst/>
            <a:cxnLst/>
            <a:rect l="l" t="t" r="r" b="b"/>
            <a:pathLst>
              <a:path w="3106420">
                <a:moveTo>
                  <a:pt x="0" y="0"/>
                </a:moveTo>
                <a:lnTo>
                  <a:pt x="3105912" y="0"/>
                </a:lnTo>
              </a:path>
            </a:pathLst>
          </a:custGeom>
          <a:ln w="48768">
            <a:solidFill>
              <a:srgbClr val="8EB4E2"/>
            </a:solidFill>
          </a:ln>
        </p:spPr>
        <p:txBody>
          <a:bodyPr wrap="square" lIns="0" tIns="0" rIns="0" bIns="0" rtlCol="0"/>
          <a:lstStyle/>
          <a:p>
            <a:endParaRPr/>
          </a:p>
        </p:txBody>
      </p:sp>
      <p:sp>
        <p:nvSpPr>
          <p:cNvPr id="3" name="object 3"/>
          <p:cNvSpPr/>
          <p:nvPr/>
        </p:nvSpPr>
        <p:spPr>
          <a:xfrm>
            <a:off x="9209531" y="6483096"/>
            <a:ext cx="2982595" cy="0"/>
          </a:xfrm>
          <a:custGeom>
            <a:avLst/>
            <a:gdLst/>
            <a:ahLst/>
            <a:cxnLst/>
            <a:rect l="l" t="t" r="r" b="b"/>
            <a:pathLst>
              <a:path w="2982595">
                <a:moveTo>
                  <a:pt x="0" y="0"/>
                </a:moveTo>
                <a:lnTo>
                  <a:pt x="2982468" y="0"/>
                </a:lnTo>
              </a:path>
            </a:pathLst>
          </a:custGeom>
          <a:ln w="45720">
            <a:solidFill>
              <a:srgbClr val="FF0000"/>
            </a:solidFill>
          </a:ln>
        </p:spPr>
        <p:txBody>
          <a:bodyPr wrap="square" lIns="0" tIns="0" rIns="0" bIns="0" rtlCol="0"/>
          <a:lstStyle/>
          <a:p>
            <a:endParaRPr/>
          </a:p>
        </p:txBody>
      </p:sp>
      <p:sp>
        <p:nvSpPr>
          <p:cNvPr id="4" name="object 4"/>
          <p:cNvSpPr/>
          <p:nvPr/>
        </p:nvSpPr>
        <p:spPr>
          <a:xfrm>
            <a:off x="2779776" y="6484620"/>
            <a:ext cx="3439795" cy="0"/>
          </a:xfrm>
          <a:custGeom>
            <a:avLst/>
            <a:gdLst/>
            <a:ahLst/>
            <a:cxnLst/>
            <a:rect l="l" t="t" r="r" b="b"/>
            <a:pathLst>
              <a:path w="3439795">
                <a:moveTo>
                  <a:pt x="0" y="0"/>
                </a:moveTo>
                <a:lnTo>
                  <a:pt x="3439667" y="0"/>
                </a:lnTo>
              </a:path>
            </a:pathLst>
          </a:custGeom>
          <a:ln w="48768">
            <a:solidFill>
              <a:srgbClr val="FFCE00"/>
            </a:solidFill>
          </a:ln>
        </p:spPr>
        <p:txBody>
          <a:bodyPr wrap="square" lIns="0" tIns="0" rIns="0" bIns="0" rtlCol="0"/>
          <a:lstStyle/>
          <a:p>
            <a:endParaRPr/>
          </a:p>
        </p:txBody>
      </p:sp>
      <p:sp>
        <p:nvSpPr>
          <p:cNvPr id="5" name="object 5"/>
          <p:cNvSpPr/>
          <p:nvPr/>
        </p:nvSpPr>
        <p:spPr>
          <a:xfrm>
            <a:off x="0" y="0"/>
            <a:ext cx="9400540" cy="1126490"/>
          </a:xfrm>
          <a:custGeom>
            <a:avLst/>
            <a:gdLst/>
            <a:ahLst/>
            <a:cxnLst/>
            <a:rect l="l" t="t" r="r" b="b"/>
            <a:pathLst>
              <a:path w="9400540" h="1126490">
                <a:moveTo>
                  <a:pt x="0" y="1126236"/>
                </a:moveTo>
                <a:lnTo>
                  <a:pt x="9400032" y="1126236"/>
                </a:lnTo>
                <a:lnTo>
                  <a:pt x="9400032" y="0"/>
                </a:lnTo>
                <a:lnTo>
                  <a:pt x="0" y="0"/>
                </a:lnTo>
                <a:lnTo>
                  <a:pt x="0" y="1126236"/>
                </a:lnTo>
                <a:close/>
              </a:path>
            </a:pathLst>
          </a:custGeom>
          <a:solidFill>
            <a:srgbClr val="FFFF00"/>
          </a:solidFill>
        </p:spPr>
        <p:txBody>
          <a:bodyPr wrap="square" lIns="0" tIns="0" rIns="0" bIns="0" rtlCol="0"/>
          <a:lstStyle/>
          <a:p>
            <a:endParaRPr/>
          </a:p>
        </p:txBody>
      </p:sp>
      <p:sp>
        <p:nvSpPr>
          <p:cNvPr id="6" name="object 6"/>
          <p:cNvSpPr/>
          <p:nvPr/>
        </p:nvSpPr>
        <p:spPr>
          <a:xfrm>
            <a:off x="3381755" y="1149858"/>
            <a:ext cx="3106420" cy="0"/>
          </a:xfrm>
          <a:custGeom>
            <a:avLst/>
            <a:gdLst/>
            <a:ahLst/>
            <a:cxnLst/>
            <a:rect l="l" t="t" r="r" b="b"/>
            <a:pathLst>
              <a:path w="3106420">
                <a:moveTo>
                  <a:pt x="0" y="0"/>
                </a:moveTo>
                <a:lnTo>
                  <a:pt x="3105912" y="0"/>
                </a:lnTo>
              </a:path>
            </a:pathLst>
          </a:custGeom>
          <a:ln w="47244">
            <a:solidFill>
              <a:srgbClr val="8EB4E2"/>
            </a:solidFill>
          </a:ln>
        </p:spPr>
        <p:txBody>
          <a:bodyPr wrap="square" lIns="0" tIns="0" rIns="0" bIns="0" rtlCol="0"/>
          <a:lstStyle/>
          <a:p>
            <a:endParaRPr/>
          </a:p>
        </p:txBody>
      </p:sp>
      <p:sp>
        <p:nvSpPr>
          <p:cNvPr id="7" name="object 7"/>
          <p:cNvSpPr/>
          <p:nvPr/>
        </p:nvSpPr>
        <p:spPr>
          <a:xfrm>
            <a:off x="6420611" y="1148333"/>
            <a:ext cx="2979420" cy="0"/>
          </a:xfrm>
          <a:custGeom>
            <a:avLst/>
            <a:gdLst/>
            <a:ahLst/>
            <a:cxnLst/>
            <a:rect l="l" t="t" r="r" b="b"/>
            <a:pathLst>
              <a:path w="2979420">
                <a:moveTo>
                  <a:pt x="0" y="0"/>
                </a:moveTo>
                <a:lnTo>
                  <a:pt x="2979419" y="0"/>
                </a:lnTo>
              </a:path>
            </a:pathLst>
          </a:custGeom>
          <a:ln w="44196">
            <a:solidFill>
              <a:srgbClr val="FF0000"/>
            </a:solidFill>
          </a:ln>
        </p:spPr>
        <p:txBody>
          <a:bodyPr wrap="square" lIns="0" tIns="0" rIns="0" bIns="0" rtlCol="0"/>
          <a:lstStyle/>
          <a:p>
            <a:endParaRPr/>
          </a:p>
        </p:txBody>
      </p:sp>
      <p:sp>
        <p:nvSpPr>
          <p:cNvPr id="8" name="object 8"/>
          <p:cNvSpPr/>
          <p:nvPr/>
        </p:nvSpPr>
        <p:spPr>
          <a:xfrm>
            <a:off x="0" y="1149858"/>
            <a:ext cx="3429000" cy="0"/>
          </a:xfrm>
          <a:custGeom>
            <a:avLst/>
            <a:gdLst/>
            <a:ahLst/>
            <a:cxnLst/>
            <a:rect l="l" t="t" r="r" b="b"/>
            <a:pathLst>
              <a:path w="3429000">
                <a:moveTo>
                  <a:pt x="0" y="0"/>
                </a:moveTo>
                <a:lnTo>
                  <a:pt x="3429000" y="0"/>
                </a:lnTo>
              </a:path>
            </a:pathLst>
          </a:custGeom>
          <a:ln w="47244">
            <a:solidFill>
              <a:srgbClr val="FFCE00"/>
            </a:solidFill>
          </a:ln>
        </p:spPr>
        <p:txBody>
          <a:bodyPr wrap="square" lIns="0" tIns="0" rIns="0" bIns="0" rtlCol="0"/>
          <a:lstStyle/>
          <a:p>
            <a:endParaRPr/>
          </a:p>
        </p:txBody>
      </p:sp>
      <p:sp>
        <p:nvSpPr>
          <p:cNvPr id="9" name="object 9"/>
          <p:cNvSpPr txBox="1"/>
          <p:nvPr/>
        </p:nvSpPr>
        <p:spPr>
          <a:xfrm>
            <a:off x="9774428" y="595630"/>
            <a:ext cx="1678305" cy="617855"/>
          </a:xfrm>
          <a:prstGeom prst="rect">
            <a:avLst/>
          </a:prstGeom>
        </p:spPr>
        <p:txBody>
          <a:bodyPr vert="horz" wrap="square" lIns="0" tIns="13335" rIns="0" bIns="0" rtlCol="0">
            <a:spAutoFit/>
          </a:bodyPr>
          <a:lstStyle/>
          <a:p>
            <a:pPr marL="12700">
              <a:lnSpc>
                <a:spcPts val="3050"/>
              </a:lnSpc>
              <a:spcBef>
                <a:spcPts val="105"/>
              </a:spcBef>
            </a:pPr>
            <a:r>
              <a:rPr sz="2600" b="1" dirty="0">
                <a:solidFill>
                  <a:srgbClr val="000099"/>
                </a:solidFill>
                <a:latin typeface="Arial"/>
                <a:cs typeface="Arial"/>
              </a:rPr>
              <a:t>BITS</a:t>
            </a:r>
            <a:r>
              <a:rPr sz="2600" b="1" spc="-85" dirty="0">
                <a:solidFill>
                  <a:srgbClr val="000099"/>
                </a:solidFill>
                <a:latin typeface="Arial"/>
                <a:cs typeface="Arial"/>
              </a:rPr>
              <a:t> </a:t>
            </a:r>
            <a:r>
              <a:rPr sz="2600" dirty="0">
                <a:solidFill>
                  <a:srgbClr val="000099"/>
                </a:solidFill>
                <a:latin typeface="Arial"/>
                <a:cs typeface="Arial"/>
              </a:rPr>
              <a:t>Pilani</a:t>
            </a:r>
            <a:endParaRPr sz="2600">
              <a:latin typeface="Arial"/>
              <a:cs typeface="Arial"/>
            </a:endParaRPr>
          </a:p>
          <a:p>
            <a:pPr marL="13970">
              <a:lnSpc>
                <a:spcPts val="1610"/>
              </a:lnSpc>
            </a:pPr>
            <a:r>
              <a:rPr sz="1400" dirty="0">
                <a:solidFill>
                  <a:srgbClr val="000099"/>
                </a:solidFill>
                <a:latin typeface="Arial"/>
                <a:cs typeface="Arial"/>
              </a:rPr>
              <a:t>Pilani</a:t>
            </a:r>
            <a:r>
              <a:rPr sz="1400" spc="-20" dirty="0">
                <a:solidFill>
                  <a:srgbClr val="000099"/>
                </a:solidFill>
                <a:latin typeface="Arial"/>
                <a:cs typeface="Arial"/>
              </a:rPr>
              <a:t> </a:t>
            </a:r>
            <a:r>
              <a:rPr sz="1400" dirty="0">
                <a:solidFill>
                  <a:srgbClr val="000099"/>
                </a:solidFill>
                <a:latin typeface="Arial"/>
                <a:cs typeface="Arial"/>
              </a:rPr>
              <a:t>Campus</a:t>
            </a:r>
            <a:endParaRPr sz="1400">
              <a:latin typeface="Arial"/>
              <a:cs typeface="Arial"/>
            </a:endParaRPr>
          </a:p>
        </p:txBody>
      </p:sp>
      <p:sp>
        <p:nvSpPr>
          <p:cNvPr id="10" name="object 10"/>
          <p:cNvSpPr txBox="1">
            <a:spLocks noGrp="1"/>
          </p:cNvSpPr>
          <p:nvPr>
            <p:ph type="title"/>
          </p:nvPr>
        </p:nvSpPr>
        <p:spPr>
          <a:xfrm>
            <a:off x="2015489" y="93979"/>
            <a:ext cx="4454525" cy="1122680"/>
          </a:xfrm>
          <a:prstGeom prst="rect">
            <a:avLst/>
          </a:prstGeom>
        </p:spPr>
        <p:txBody>
          <a:bodyPr vert="horz" wrap="square" lIns="0" tIns="12700" rIns="0" bIns="0" rtlCol="0">
            <a:spAutoFit/>
          </a:bodyPr>
          <a:lstStyle/>
          <a:p>
            <a:pPr marL="1972310" marR="5080" indent="-1960245">
              <a:lnSpc>
                <a:spcPct val="100000"/>
              </a:lnSpc>
              <a:spcBef>
                <a:spcPts val="100"/>
              </a:spcBef>
            </a:pPr>
            <a:r>
              <a:rPr sz="3600" dirty="0">
                <a:solidFill>
                  <a:srgbClr val="001F5F"/>
                </a:solidFill>
                <a:latin typeface="Palatino Linotype"/>
                <a:cs typeface="Palatino Linotype"/>
              </a:rPr>
              <a:t>Areas </a:t>
            </a:r>
            <a:r>
              <a:rPr sz="3600" spc="-5" dirty="0">
                <a:solidFill>
                  <a:srgbClr val="001F5F"/>
                </a:solidFill>
                <a:latin typeface="Palatino Linotype"/>
                <a:cs typeface="Palatino Linotype"/>
              </a:rPr>
              <a:t>Contributing</a:t>
            </a:r>
            <a:r>
              <a:rPr sz="3600" spc="-160" dirty="0">
                <a:solidFill>
                  <a:srgbClr val="001F5F"/>
                </a:solidFill>
                <a:latin typeface="Palatino Linotype"/>
                <a:cs typeface="Palatino Linotype"/>
              </a:rPr>
              <a:t> </a:t>
            </a:r>
            <a:r>
              <a:rPr sz="3600" spc="-5" dirty="0">
                <a:solidFill>
                  <a:srgbClr val="001F5F"/>
                </a:solidFill>
                <a:latin typeface="Palatino Linotype"/>
                <a:cs typeface="Palatino Linotype"/>
              </a:rPr>
              <a:t>to  AI</a:t>
            </a:r>
            <a:endParaRPr sz="3600">
              <a:latin typeface="Palatino Linotype"/>
              <a:cs typeface="Palatino Linotype"/>
            </a:endParaRPr>
          </a:p>
        </p:txBody>
      </p:sp>
      <p:graphicFrame>
        <p:nvGraphicFramePr>
          <p:cNvPr id="11" name="object 11"/>
          <p:cNvGraphicFramePr>
            <a:graphicFrameLocks noGrp="1"/>
          </p:cNvGraphicFramePr>
          <p:nvPr/>
        </p:nvGraphicFramePr>
        <p:xfrm>
          <a:off x="1781111" y="1590611"/>
          <a:ext cx="2360930" cy="4779010"/>
        </p:xfrm>
        <a:graphic>
          <a:graphicData uri="http://schemas.openxmlformats.org/drawingml/2006/table">
            <a:tbl>
              <a:tblPr firstRow="1" bandRow="1">
                <a:tableStyleId>{2D5ABB26-0587-4C30-8999-92F81FD0307C}</a:tableStyleId>
              </a:tblPr>
              <a:tblGrid>
                <a:gridCol w="2346325">
                  <a:extLst>
                    <a:ext uri="{9D8B030D-6E8A-4147-A177-3AD203B41FA5}">
                      <a16:colId xmlns:a16="http://schemas.microsoft.com/office/drawing/2014/main" val="20000"/>
                    </a:ext>
                  </a:extLst>
                </a:gridCol>
              </a:tblGrid>
              <a:tr h="595249">
                <a:tc>
                  <a:txBody>
                    <a:bodyPr/>
                    <a:lstStyle/>
                    <a:p>
                      <a:pPr marL="2540" algn="ctr">
                        <a:lnSpc>
                          <a:spcPct val="100000"/>
                        </a:lnSpc>
                        <a:spcBef>
                          <a:spcPts val="1395"/>
                        </a:spcBef>
                      </a:pPr>
                      <a:r>
                        <a:rPr sz="1400" spc="-5" dirty="0">
                          <a:solidFill>
                            <a:srgbClr val="666666"/>
                          </a:solidFill>
                          <a:latin typeface="Comic Sans MS"/>
                          <a:cs typeface="Comic Sans MS"/>
                        </a:rPr>
                        <a:t>Philosophy</a:t>
                      </a:r>
                      <a:endParaRPr sz="1400">
                        <a:latin typeface="Comic Sans MS"/>
                        <a:cs typeface="Comic Sans MS"/>
                      </a:endParaRPr>
                    </a:p>
                  </a:txBody>
                  <a:tcPr marL="0" marR="0" marT="1771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595249">
                <a:tc>
                  <a:txBody>
                    <a:bodyPr/>
                    <a:lstStyle/>
                    <a:p>
                      <a:pPr algn="ctr">
                        <a:lnSpc>
                          <a:spcPct val="100000"/>
                        </a:lnSpc>
                        <a:spcBef>
                          <a:spcPts val="1395"/>
                        </a:spcBef>
                      </a:pPr>
                      <a:r>
                        <a:rPr sz="1400" spc="-5" dirty="0">
                          <a:solidFill>
                            <a:srgbClr val="666666"/>
                          </a:solidFill>
                          <a:latin typeface="Comic Sans MS"/>
                          <a:cs typeface="Comic Sans MS"/>
                        </a:rPr>
                        <a:t>Mathematics</a:t>
                      </a:r>
                      <a:endParaRPr sz="1400">
                        <a:latin typeface="Comic Sans MS"/>
                        <a:cs typeface="Comic Sans MS"/>
                      </a:endParaRPr>
                    </a:p>
                  </a:txBody>
                  <a:tcPr marL="0" marR="0" marT="1771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595376">
                <a:tc>
                  <a:txBody>
                    <a:bodyPr/>
                    <a:lstStyle/>
                    <a:p>
                      <a:pPr marL="1270" algn="ctr">
                        <a:lnSpc>
                          <a:spcPct val="100000"/>
                        </a:lnSpc>
                        <a:spcBef>
                          <a:spcPts val="1395"/>
                        </a:spcBef>
                      </a:pPr>
                      <a:r>
                        <a:rPr sz="1400" dirty="0">
                          <a:solidFill>
                            <a:srgbClr val="666666"/>
                          </a:solidFill>
                          <a:latin typeface="Comic Sans MS"/>
                          <a:cs typeface="Comic Sans MS"/>
                        </a:rPr>
                        <a:t>Economics</a:t>
                      </a:r>
                      <a:endParaRPr sz="1400">
                        <a:latin typeface="Comic Sans MS"/>
                        <a:cs typeface="Comic Sans MS"/>
                      </a:endParaRPr>
                    </a:p>
                  </a:txBody>
                  <a:tcPr marL="0" marR="0" marT="1771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595249">
                <a:tc>
                  <a:txBody>
                    <a:bodyPr/>
                    <a:lstStyle/>
                    <a:p>
                      <a:pPr marL="1270" algn="ctr">
                        <a:lnSpc>
                          <a:spcPct val="100000"/>
                        </a:lnSpc>
                        <a:spcBef>
                          <a:spcPts val="1395"/>
                        </a:spcBef>
                      </a:pPr>
                      <a:r>
                        <a:rPr sz="1400" spc="-5" dirty="0">
                          <a:latin typeface="Comic Sans MS"/>
                          <a:cs typeface="Comic Sans MS"/>
                        </a:rPr>
                        <a:t>Neuroscience</a:t>
                      </a:r>
                      <a:endParaRPr sz="1400">
                        <a:latin typeface="Comic Sans MS"/>
                        <a:cs typeface="Comic Sans MS"/>
                      </a:endParaRPr>
                    </a:p>
                  </a:txBody>
                  <a:tcPr marL="0" marR="0" marT="1771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CEE0F3"/>
                    </a:solidFill>
                  </a:tcPr>
                </a:tc>
                <a:extLst>
                  <a:ext uri="{0D108BD9-81ED-4DB2-BD59-A6C34878D82A}">
                    <a16:rowId xmlns:a16="http://schemas.microsoft.com/office/drawing/2014/main" val="10003"/>
                  </a:ext>
                </a:extLst>
              </a:tr>
              <a:tr h="595248">
                <a:tc>
                  <a:txBody>
                    <a:bodyPr/>
                    <a:lstStyle/>
                    <a:p>
                      <a:pPr marL="2540" algn="ctr">
                        <a:lnSpc>
                          <a:spcPct val="100000"/>
                        </a:lnSpc>
                        <a:spcBef>
                          <a:spcPts val="1395"/>
                        </a:spcBef>
                      </a:pPr>
                      <a:r>
                        <a:rPr sz="1400" spc="-5" dirty="0">
                          <a:solidFill>
                            <a:srgbClr val="666666"/>
                          </a:solidFill>
                          <a:latin typeface="Comic Sans MS"/>
                          <a:cs typeface="Comic Sans MS"/>
                        </a:rPr>
                        <a:t>Psychology</a:t>
                      </a:r>
                      <a:endParaRPr sz="1400">
                        <a:latin typeface="Comic Sans MS"/>
                        <a:cs typeface="Comic Sans MS"/>
                      </a:endParaRPr>
                    </a:p>
                  </a:txBody>
                  <a:tcPr marL="0" marR="0" marT="1771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595249">
                <a:tc>
                  <a:txBody>
                    <a:bodyPr/>
                    <a:lstStyle/>
                    <a:p>
                      <a:pPr marL="1270" algn="ctr">
                        <a:lnSpc>
                          <a:spcPct val="100000"/>
                        </a:lnSpc>
                        <a:spcBef>
                          <a:spcPts val="1400"/>
                        </a:spcBef>
                      </a:pPr>
                      <a:r>
                        <a:rPr sz="1400" spc="-5" dirty="0">
                          <a:solidFill>
                            <a:srgbClr val="666666"/>
                          </a:solidFill>
                          <a:latin typeface="Comic Sans MS"/>
                          <a:cs typeface="Comic Sans MS"/>
                        </a:rPr>
                        <a:t>Computer</a:t>
                      </a:r>
                      <a:r>
                        <a:rPr sz="1400" spc="-85" dirty="0">
                          <a:solidFill>
                            <a:srgbClr val="666666"/>
                          </a:solidFill>
                          <a:latin typeface="Comic Sans MS"/>
                          <a:cs typeface="Comic Sans MS"/>
                        </a:rPr>
                        <a:t> </a:t>
                      </a:r>
                      <a:r>
                        <a:rPr sz="1400" spc="-5" dirty="0">
                          <a:solidFill>
                            <a:srgbClr val="666666"/>
                          </a:solidFill>
                          <a:latin typeface="Comic Sans MS"/>
                          <a:cs typeface="Comic Sans MS"/>
                        </a:rPr>
                        <a:t>Engineering</a:t>
                      </a:r>
                      <a:endParaRPr sz="1400">
                        <a:latin typeface="Comic Sans MS"/>
                        <a:cs typeface="Comic Sans MS"/>
                      </a:endParaRPr>
                    </a:p>
                  </a:txBody>
                  <a:tcPr marL="0" marR="0" marT="1778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r h="601980">
                <a:tc>
                  <a:txBody>
                    <a:bodyPr/>
                    <a:lstStyle/>
                    <a:p>
                      <a:pPr marL="678180" marR="548640" indent="-137160">
                        <a:lnSpc>
                          <a:spcPct val="101400"/>
                        </a:lnSpc>
                        <a:spcBef>
                          <a:spcPts val="595"/>
                        </a:spcBef>
                      </a:pPr>
                      <a:r>
                        <a:rPr sz="1400" spc="-5" dirty="0">
                          <a:solidFill>
                            <a:srgbClr val="666666"/>
                          </a:solidFill>
                          <a:latin typeface="Comic Sans MS"/>
                          <a:cs typeface="Comic Sans MS"/>
                        </a:rPr>
                        <a:t>Control</a:t>
                      </a:r>
                      <a:r>
                        <a:rPr sz="1400" spc="-185" dirty="0">
                          <a:solidFill>
                            <a:srgbClr val="666666"/>
                          </a:solidFill>
                          <a:latin typeface="Comic Sans MS"/>
                          <a:cs typeface="Comic Sans MS"/>
                        </a:rPr>
                        <a:t> </a:t>
                      </a:r>
                      <a:r>
                        <a:rPr sz="1400" spc="-5" dirty="0">
                          <a:solidFill>
                            <a:srgbClr val="666666"/>
                          </a:solidFill>
                          <a:latin typeface="Comic Sans MS"/>
                          <a:cs typeface="Comic Sans MS"/>
                        </a:rPr>
                        <a:t>theory,  Cybernetics</a:t>
                      </a:r>
                      <a:endParaRPr sz="1400">
                        <a:latin typeface="Comic Sans MS"/>
                        <a:cs typeface="Comic Sans MS"/>
                      </a:endParaRPr>
                    </a:p>
                  </a:txBody>
                  <a:tcPr marL="0" marR="0" marT="755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6"/>
                  </a:ext>
                </a:extLst>
              </a:tr>
              <a:tr h="595274">
                <a:tc>
                  <a:txBody>
                    <a:bodyPr/>
                    <a:lstStyle/>
                    <a:p>
                      <a:pPr marL="1270" algn="ctr">
                        <a:lnSpc>
                          <a:spcPct val="100000"/>
                        </a:lnSpc>
                        <a:spcBef>
                          <a:spcPts val="1400"/>
                        </a:spcBef>
                      </a:pPr>
                      <a:r>
                        <a:rPr sz="1400" spc="-5" dirty="0">
                          <a:solidFill>
                            <a:srgbClr val="666666"/>
                          </a:solidFill>
                          <a:latin typeface="Comic Sans MS"/>
                          <a:cs typeface="Comic Sans MS"/>
                        </a:rPr>
                        <a:t>Linguistics</a:t>
                      </a:r>
                      <a:endParaRPr sz="1400">
                        <a:latin typeface="Comic Sans MS"/>
                        <a:cs typeface="Comic Sans MS"/>
                      </a:endParaRPr>
                    </a:p>
                  </a:txBody>
                  <a:tcPr marL="0" marR="0" marT="1778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7"/>
                  </a:ext>
                </a:extLst>
              </a:tr>
            </a:tbl>
          </a:graphicData>
        </a:graphic>
      </p:graphicFrame>
      <p:sp>
        <p:nvSpPr>
          <p:cNvPr id="12" name="object 12"/>
          <p:cNvSpPr/>
          <p:nvPr/>
        </p:nvSpPr>
        <p:spPr>
          <a:xfrm>
            <a:off x="4233671" y="1912620"/>
            <a:ext cx="6281928" cy="1664207"/>
          </a:xfrm>
          <a:prstGeom prst="rect">
            <a:avLst/>
          </a:prstGeom>
          <a:blipFill>
            <a:blip r:embed="rId2" cstate="print"/>
            <a:stretch>
              <a:fillRect/>
            </a:stretch>
          </a:blipFill>
        </p:spPr>
        <p:txBody>
          <a:bodyPr wrap="square" lIns="0" tIns="0" rIns="0" bIns="0" rtlCol="0"/>
          <a:lstStyle/>
          <a:p>
            <a:endParaRPr/>
          </a:p>
        </p:txBody>
      </p:sp>
      <p:sp>
        <p:nvSpPr>
          <p:cNvPr id="13" name="object 13"/>
          <p:cNvSpPr/>
          <p:nvPr/>
        </p:nvSpPr>
        <p:spPr>
          <a:xfrm>
            <a:off x="5045964" y="3776471"/>
            <a:ext cx="4608576" cy="2697480"/>
          </a:xfrm>
          <a:prstGeom prst="rect">
            <a:avLst/>
          </a:prstGeom>
          <a:blipFill>
            <a:blip r:embed="rId3" cstate="print"/>
            <a:stretch>
              <a:fillRect/>
            </a:stretch>
          </a:blipFill>
        </p:spPr>
        <p:txBody>
          <a:bodyPr wrap="square" lIns="0" tIns="0" rIns="0" bIns="0" rtlCol="0"/>
          <a:lstStyle/>
          <a:p>
            <a:endParaRPr/>
          </a:p>
        </p:txBody>
      </p:sp>
      <p:sp>
        <p:nvSpPr>
          <p:cNvPr id="14" name="object 14"/>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8/29/2020 7:42</a:t>
            </a:r>
            <a:r>
              <a:rPr spc="-65" dirty="0"/>
              <a:t> </a:t>
            </a:r>
            <a:r>
              <a:rPr dirty="0"/>
              <a:t>PM</a:t>
            </a:r>
          </a:p>
        </p:txBody>
      </p:sp>
      <p:sp>
        <p:nvSpPr>
          <p:cNvPr id="15" name="object 1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58</a:t>
            </a:fld>
            <a:endParaRPr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73723" y="6484620"/>
            <a:ext cx="3106420" cy="0"/>
          </a:xfrm>
          <a:custGeom>
            <a:avLst/>
            <a:gdLst/>
            <a:ahLst/>
            <a:cxnLst/>
            <a:rect l="l" t="t" r="r" b="b"/>
            <a:pathLst>
              <a:path w="3106420">
                <a:moveTo>
                  <a:pt x="0" y="0"/>
                </a:moveTo>
                <a:lnTo>
                  <a:pt x="3105912" y="0"/>
                </a:lnTo>
              </a:path>
            </a:pathLst>
          </a:custGeom>
          <a:ln w="48768">
            <a:solidFill>
              <a:srgbClr val="8EB4E2"/>
            </a:solidFill>
          </a:ln>
        </p:spPr>
        <p:txBody>
          <a:bodyPr wrap="square" lIns="0" tIns="0" rIns="0" bIns="0" rtlCol="0"/>
          <a:lstStyle/>
          <a:p>
            <a:endParaRPr/>
          </a:p>
        </p:txBody>
      </p:sp>
      <p:sp>
        <p:nvSpPr>
          <p:cNvPr id="3" name="object 3"/>
          <p:cNvSpPr/>
          <p:nvPr/>
        </p:nvSpPr>
        <p:spPr>
          <a:xfrm>
            <a:off x="9209531" y="6483096"/>
            <a:ext cx="2982595" cy="0"/>
          </a:xfrm>
          <a:custGeom>
            <a:avLst/>
            <a:gdLst/>
            <a:ahLst/>
            <a:cxnLst/>
            <a:rect l="l" t="t" r="r" b="b"/>
            <a:pathLst>
              <a:path w="2982595">
                <a:moveTo>
                  <a:pt x="0" y="0"/>
                </a:moveTo>
                <a:lnTo>
                  <a:pt x="2982468" y="0"/>
                </a:lnTo>
              </a:path>
            </a:pathLst>
          </a:custGeom>
          <a:ln w="45720">
            <a:solidFill>
              <a:srgbClr val="FF0000"/>
            </a:solidFill>
          </a:ln>
        </p:spPr>
        <p:txBody>
          <a:bodyPr wrap="square" lIns="0" tIns="0" rIns="0" bIns="0" rtlCol="0"/>
          <a:lstStyle/>
          <a:p>
            <a:endParaRPr/>
          </a:p>
        </p:txBody>
      </p:sp>
      <p:sp>
        <p:nvSpPr>
          <p:cNvPr id="4" name="object 4"/>
          <p:cNvSpPr/>
          <p:nvPr/>
        </p:nvSpPr>
        <p:spPr>
          <a:xfrm>
            <a:off x="2779776" y="6484620"/>
            <a:ext cx="3439795" cy="0"/>
          </a:xfrm>
          <a:custGeom>
            <a:avLst/>
            <a:gdLst/>
            <a:ahLst/>
            <a:cxnLst/>
            <a:rect l="l" t="t" r="r" b="b"/>
            <a:pathLst>
              <a:path w="3439795">
                <a:moveTo>
                  <a:pt x="0" y="0"/>
                </a:moveTo>
                <a:lnTo>
                  <a:pt x="3439667" y="0"/>
                </a:lnTo>
              </a:path>
            </a:pathLst>
          </a:custGeom>
          <a:ln w="48768">
            <a:solidFill>
              <a:srgbClr val="FFCE00"/>
            </a:solidFill>
          </a:ln>
        </p:spPr>
        <p:txBody>
          <a:bodyPr wrap="square" lIns="0" tIns="0" rIns="0" bIns="0" rtlCol="0"/>
          <a:lstStyle/>
          <a:p>
            <a:endParaRPr/>
          </a:p>
        </p:txBody>
      </p:sp>
      <p:sp>
        <p:nvSpPr>
          <p:cNvPr id="5" name="object 5"/>
          <p:cNvSpPr/>
          <p:nvPr/>
        </p:nvSpPr>
        <p:spPr>
          <a:xfrm>
            <a:off x="0" y="0"/>
            <a:ext cx="9400540" cy="1126490"/>
          </a:xfrm>
          <a:custGeom>
            <a:avLst/>
            <a:gdLst/>
            <a:ahLst/>
            <a:cxnLst/>
            <a:rect l="l" t="t" r="r" b="b"/>
            <a:pathLst>
              <a:path w="9400540" h="1126490">
                <a:moveTo>
                  <a:pt x="0" y="1126236"/>
                </a:moveTo>
                <a:lnTo>
                  <a:pt x="9400032" y="1126236"/>
                </a:lnTo>
                <a:lnTo>
                  <a:pt x="9400032" y="0"/>
                </a:lnTo>
                <a:lnTo>
                  <a:pt x="0" y="0"/>
                </a:lnTo>
                <a:lnTo>
                  <a:pt x="0" y="1126236"/>
                </a:lnTo>
                <a:close/>
              </a:path>
            </a:pathLst>
          </a:custGeom>
          <a:solidFill>
            <a:srgbClr val="FFFF00"/>
          </a:solidFill>
        </p:spPr>
        <p:txBody>
          <a:bodyPr wrap="square" lIns="0" tIns="0" rIns="0" bIns="0" rtlCol="0"/>
          <a:lstStyle/>
          <a:p>
            <a:endParaRPr/>
          </a:p>
        </p:txBody>
      </p:sp>
      <p:sp>
        <p:nvSpPr>
          <p:cNvPr id="6" name="object 6"/>
          <p:cNvSpPr/>
          <p:nvPr/>
        </p:nvSpPr>
        <p:spPr>
          <a:xfrm>
            <a:off x="3381755" y="1149858"/>
            <a:ext cx="3106420" cy="0"/>
          </a:xfrm>
          <a:custGeom>
            <a:avLst/>
            <a:gdLst/>
            <a:ahLst/>
            <a:cxnLst/>
            <a:rect l="l" t="t" r="r" b="b"/>
            <a:pathLst>
              <a:path w="3106420">
                <a:moveTo>
                  <a:pt x="0" y="0"/>
                </a:moveTo>
                <a:lnTo>
                  <a:pt x="3105912" y="0"/>
                </a:lnTo>
              </a:path>
            </a:pathLst>
          </a:custGeom>
          <a:ln w="47244">
            <a:solidFill>
              <a:srgbClr val="8EB4E2"/>
            </a:solidFill>
          </a:ln>
        </p:spPr>
        <p:txBody>
          <a:bodyPr wrap="square" lIns="0" tIns="0" rIns="0" bIns="0" rtlCol="0"/>
          <a:lstStyle/>
          <a:p>
            <a:endParaRPr/>
          </a:p>
        </p:txBody>
      </p:sp>
      <p:sp>
        <p:nvSpPr>
          <p:cNvPr id="7" name="object 7"/>
          <p:cNvSpPr/>
          <p:nvPr/>
        </p:nvSpPr>
        <p:spPr>
          <a:xfrm>
            <a:off x="6420611" y="1148333"/>
            <a:ext cx="2979420" cy="0"/>
          </a:xfrm>
          <a:custGeom>
            <a:avLst/>
            <a:gdLst/>
            <a:ahLst/>
            <a:cxnLst/>
            <a:rect l="l" t="t" r="r" b="b"/>
            <a:pathLst>
              <a:path w="2979420">
                <a:moveTo>
                  <a:pt x="0" y="0"/>
                </a:moveTo>
                <a:lnTo>
                  <a:pt x="2979419" y="0"/>
                </a:lnTo>
              </a:path>
            </a:pathLst>
          </a:custGeom>
          <a:ln w="44196">
            <a:solidFill>
              <a:srgbClr val="FF0000"/>
            </a:solidFill>
          </a:ln>
        </p:spPr>
        <p:txBody>
          <a:bodyPr wrap="square" lIns="0" tIns="0" rIns="0" bIns="0" rtlCol="0"/>
          <a:lstStyle/>
          <a:p>
            <a:endParaRPr/>
          </a:p>
        </p:txBody>
      </p:sp>
      <p:sp>
        <p:nvSpPr>
          <p:cNvPr id="8" name="object 8"/>
          <p:cNvSpPr/>
          <p:nvPr/>
        </p:nvSpPr>
        <p:spPr>
          <a:xfrm>
            <a:off x="0" y="1149858"/>
            <a:ext cx="3429000" cy="0"/>
          </a:xfrm>
          <a:custGeom>
            <a:avLst/>
            <a:gdLst/>
            <a:ahLst/>
            <a:cxnLst/>
            <a:rect l="l" t="t" r="r" b="b"/>
            <a:pathLst>
              <a:path w="3429000">
                <a:moveTo>
                  <a:pt x="0" y="0"/>
                </a:moveTo>
                <a:lnTo>
                  <a:pt x="3429000" y="0"/>
                </a:lnTo>
              </a:path>
            </a:pathLst>
          </a:custGeom>
          <a:ln w="47244">
            <a:solidFill>
              <a:srgbClr val="FFCE00"/>
            </a:solidFill>
          </a:ln>
        </p:spPr>
        <p:txBody>
          <a:bodyPr wrap="square" lIns="0" tIns="0" rIns="0" bIns="0" rtlCol="0"/>
          <a:lstStyle/>
          <a:p>
            <a:endParaRPr/>
          </a:p>
        </p:txBody>
      </p:sp>
      <p:sp>
        <p:nvSpPr>
          <p:cNvPr id="9" name="object 9"/>
          <p:cNvSpPr txBox="1"/>
          <p:nvPr/>
        </p:nvSpPr>
        <p:spPr>
          <a:xfrm>
            <a:off x="9774428" y="595630"/>
            <a:ext cx="1678305" cy="617855"/>
          </a:xfrm>
          <a:prstGeom prst="rect">
            <a:avLst/>
          </a:prstGeom>
        </p:spPr>
        <p:txBody>
          <a:bodyPr vert="horz" wrap="square" lIns="0" tIns="13335" rIns="0" bIns="0" rtlCol="0">
            <a:spAutoFit/>
          </a:bodyPr>
          <a:lstStyle/>
          <a:p>
            <a:pPr marL="12700">
              <a:lnSpc>
                <a:spcPts val="3050"/>
              </a:lnSpc>
              <a:spcBef>
                <a:spcPts val="105"/>
              </a:spcBef>
            </a:pPr>
            <a:r>
              <a:rPr sz="2600" b="1" dirty="0">
                <a:solidFill>
                  <a:srgbClr val="000099"/>
                </a:solidFill>
                <a:latin typeface="Arial"/>
                <a:cs typeface="Arial"/>
              </a:rPr>
              <a:t>BITS</a:t>
            </a:r>
            <a:r>
              <a:rPr sz="2600" b="1" spc="-85" dirty="0">
                <a:solidFill>
                  <a:srgbClr val="000099"/>
                </a:solidFill>
                <a:latin typeface="Arial"/>
                <a:cs typeface="Arial"/>
              </a:rPr>
              <a:t> </a:t>
            </a:r>
            <a:r>
              <a:rPr sz="2600" dirty="0">
                <a:solidFill>
                  <a:srgbClr val="000099"/>
                </a:solidFill>
                <a:latin typeface="Arial"/>
                <a:cs typeface="Arial"/>
              </a:rPr>
              <a:t>Pilani</a:t>
            </a:r>
            <a:endParaRPr sz="2600">
              <a:latin typeface="Arial"/>
              <a:cs typeface="Arial"/>
            </a:endParaRPr>
          </a:p>
          <a:p>
            <a:pPr marL="13970">
              <a:lnSpc>
                <a:spcPts val="1610"/>
              </a:lnSpc>
            </a:pPr>
            <a:r>
              <a:rPr sz="1400" dirty="0">
                <a:solidFill>
                  <a:srgbClr val="000099"/>
                </a:solidFill>
                <a:latin typeface="Arial"/>
                <a:cs typeface="Arial"/>
              </a:rPr>
              <a:t>Pilani</a:t>
            </a:r>
            <a:r>
              <a:rPr sz="1400" spc="-20" dirty="0">
                <a:solidFill>
                  <a:srgbClr val="000099"/>
                </a:solidFill>
                <a:latin typeface="Arial"/>
                <a:cs typeface="Arial"/>
              </a:rPr>
              <a:t> </a:t>
            </a:r>
            <a:r>
              <a:rPr sz="1400" dirty="0">
                <a:solidFill>
                  <a:srgbClr val="000099"/>
                </a:solidFill>
                <a:latin typeface="Arial"/>
                <a:cs typeface="Arial"/>
              </a:rPr>
              <a:t>Campus</a:t>
            </a:r>
            <a:endParaRPr sz="1400">
              <a:latin typeface="Arial"/>
              <a:cs typeface="Arial"/>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8/29/2020 7:42</a:t>
            </a:r>
            <a:r>
              <a:rPr spc="-65" dirty="0"/>
              <a:t> </a:t>
            </a:r>
            <a:r>
              <a:rPr dirty="0"/>
              <a:t>PM</a:t>
            </a: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59</a:t>
            </a:fld>
            <a:endParaRPr dirty="0"/>
          </a:p>
        </p:txBody>
      </p:sp>
      <p:sp>
        <p:nvSpPr>
          <p:cNvPr id="10" name="object 10"/>
          <p:cNvSpPr txBox="1">
            <a:spLocks noGrp="1"/>
          </p:cNvSpPr>
          <p:nvPr>
            <p:ph type="title"/>
          </p:nvPr>
        </p:nvSpPr>
        <p:spPr>
          <a:xfrm>
            <a:off x="2015489" y="93979"/>
            <a:ext cx="4454525" cy="1122680"/>
          </a:xfrm>
          <a:prstGeom prst="rect">
            <a:avLst/>
          </a:prstGeom>
        </p:spPr>
        <p:txBody>
          <a:bodyPr vert="horz" wrap="square" lIns="0" tIns="12700" rIns="0" bIns="0" rtlCol="0">
            <a:spAutoFit/>
          </a:bodyPr>
          <a:lstStyle/>
          <a:p>
            <a:pPr marL="1972310" marR="5080" indent="-1960245">
              <a:lnSpc>
                <a:spcPct val="100000"/>
              </a:lnSpc>
              <a:spcBef>
                <a:spcPts val="100"/>
              </a:spcBef>
            </a:pPr>
            <a:r>
              <a:rPr sz="3600" dirty="0">
                <a:solidFill>
                  <a:srgbClr val="001F5F"/>
                </a:solidFill>
                <a:latin typeface="Palatino Linotype"/>
                <a:cs typeface="Palatino Linotype"/>
              </a:rPr>
              <a:t>Areas </a:t>
            </a:r>
            <a:r>
              <a:rPr sz="3600" spc="-5" dirty="0">
                <a:solidFill>
                  <a:srgbClr val="001F5F"/>
                </a:solidFill>
                <a:latin typeface="Palatino Linotype"/>
                <a:cs typeface="Palatino Linotype"/>
              </a:rPr>
              <a:t>Contributing</a:t>
            </a:r>
            <a:r>
              <a:rPr sz="3600" spc="-160" dirty="0">
                <a:solidFill>
                  <a:srgbClr val="001F5F"/>
                </a:solidFill>
                <a:latin typeface="Palatino Linotype"/>
                <a:cs typeface="Palatino Linotype"/>
              </a:rPr>
              <a:t> </a:t>
            </a:r>
            <a:r>
              <a:rPr sz="3600" spc="-5" dirty="0">
                <a:solidFill>
                  <a:srgbClr val="001F5F"/>
                </a:solidFill>
                <a:latin typeface="Palatino Linotype"/>
                <a:cs typeface="Palatino Linotype"/>
              </a:rPr>
              <a:t>to  AI</a:t>
            </a:r>
            <a:endParaRPr sz="3600">
              <a:latin typeface="Palatino Linotype"/>
              <a:cs typeface="Palatino Linotype"/>
            </a:endParaRPr>
          </a:p>
        </p:txBody>
      </p:sp>
      <p:sp>
        <p:nvSpPr>
          <p:cNvPr id="11" name="object 11"/>
          <p:cNvSpPr txBox="1"/>
          <p:nvPr/>
        </p:nvSpPr>
        <p:spPr>
          <a:xfrm>
            <a:off x="4466590" y="1673479"/>
            <a:ext cx="5843905" cy="4453890"/>
          </a:xfrm>
          <a:prstGeom prst="rect">
            <a:avLst/>
          </a:prstGeom>
        </p:spPr>
        <p:txBody>
          <a:bodyPr vert="horz" wrap="square" lIns="0" tIns="13335" rIns="0" bIns="0" rtlCol="0">
            <a:spAutoFit/>
          </a:bodyPr>
          <a:lstStyle/>
          <a:p>
            <a:pPr marL="12700">
              <a:lnSpc>
                <a:spcPct val="100000"/>
              </a:lnSpc>
              <a:spcBef>
                <a:spcPts val="105"/>
              </a:spcBef>
            </a:pPr>
            <a:r>
              <a:rPr sz="2000" spc="-5" dirty="0">
                <a:solidFill>
                  <a:srgbClr val="970000"/>
                </a:solidFill>
                <a:latin typeface="Comic Sans MS"/>
                <a:cs typeface="Comic Sans MS"/>
              </a:rPr>
              <a:t>How do </a:t>
            </a:r>
            <a:r>
              <a:rPr sz="2000" dirty="0">
                <a:solidFill>
                  <a:srgbClr val="970000"/>
                </a:solidFill>
                <a:latin typeface="Comic Sans MS"/>
                <a:cs typeface="Comic Sans MS"/>
              </a:rPr>
              <a:t>humans </a:t>
            </a:r>
            <a:r>
              <a:rPr sz="2000" spc="-5" dirty="0">
                <a:solidFill>
                  <a:srgbClr val="970000"/>
                </a:solidFill>
                <a:latin typeface="Comic Sans MS"/>
                <a:cs typeface="Comic Sans MS"/>
              </a:rPr>
              <a:t>and animals think and</a:t>
            </a:r>
            <a:r>
              <a:rPr sz="2000" spc="-220" dirty="0">
                <a:solidFill>
                  <a:srgbClr val="970000"/>
                </a:solidFill>
                <a:latin typeface="Comic Sans MS"/>
                <a:cs typeface="Comic Sans MS"/>
              </a:rPr>
              <a:t> </a:t>
            </a:r>
            <a:r>
              <a:rPr sz="2000" spc="-5" dirty="0">
                <a:solidFill>
                  <a:srgbClr val="970000"/>
                </a:solidFill>
                <a:latin typeface="Comic Sans MS"/>
                <a:cs typeface="Comic Sans MS"/>
              </a:rPr>
              <a:t>act?</a:t>
            </a:r>
            <a:endParaRPr sz="2000">
              <a:latin typeface="Comic Sans MS"/>
              <a:cs typeface="Comic Sans MS"/>
            </a:endParaRPr>
          </a:p>
          <a:p>
            <a:pPr>
              <a:lnSpc>
                <a:spcPct val="100000"/>
              </a:lnSpc>
              <a:spcBef>
                <a:spcPts val="10"/>
              </a:spcBef>
            </a:pPr>
            <a:endParaRPr sz="2650">
              <a:latin typeface="Times New Roman"/>
              <a:cs typeface="Times New Roman"/>
            </a:endParaRPr>
          </a:p>
          <a:p>
            <a:pPr marL="469900" marR="1339850" indent="-381000">
              <a:lnSpc>
                <a:spcPct val="100000"/>
              </a:lnSpc>
              <a:buClr>
                <a:srgbClr val="000000"/>
              </a:buClr>
              <a:buFont typeface="Arial"/>
              <a:buChar char="●"/>
              <a:tabLst>
                <a:tab pos="469265" algn="l"/>
                <a:tab pos="469900" algn="l"/>
                <a:tab pos="3225165" algn="l"/>
              </a:tabLst>
            </a:pPr>
            <a:r>
              <a:rPr sz="2000" i="1" spc="-5" dirty="0">
                <a:solidFill>
                  <a:srgbClr val="9900FF"/>
                </a:solidFill>
                <a:latin typeface="Comic Sans MS"/>
                <a:cs typeface="Comic Sans MS"/>
              </a:rPr>
              <a:t>Cognitive</a:t>
            </a:r>
            <a:r>
              <a:rPr sz="2000" i="1" spc="-40" dirty="0">
                <a:solidFill>
                  <a:srgbClr val="9900FF"/>
                </a:solidFill>
                <a:latin typeface="Comic Sans MS"/>
                <a:cs typeface="Comic Sans MS"/>
              </a:rPr>
              <a:t> </a:t>
            </a:r>
            <a:r>
              <a:rPr sz="2000" i="1" spc="-5" dirty="0">
                <a:solidFill>
                  <a:srgbClr val="9900FF"/>
                </a:solidFill>
                <a:latin typeface="Comic Sans MS"/>
                <a:cs typeface="Comic Sans MS"/>
              </a:rPr>
              <a:t>Psychology</a:t>
            </a:r>
            <a:r>
              <a:rPr sz="2000" i="1" spc="5" dirty="0">
                <a:solidFill>
                  <a:srgbClr val="9900FF"/>
                </a:solidFill>
                <a:latin typeface="Comic Sans MS"/>
                <a:cs typeface="Comic Sans MS"/>
              </a:rPr>
              <a:t> </a:t>
            </a:r>
            <a:r>
              <a:rPr sz="2000" dirty="0">
                <a:latin typeface="Comic Sans MS"/>
                <a:cs typeface="Comic Sans MS"/>
              </a:rPr>
              <a:t>-	</a:t>
            </a:r>
            <a:r>
              <a:rPr sz="2000" spc="-5" dirty="0">
                <a:latin typeface="Comic Sans MS"/>
                <a:cs typeface="Comic Sans MS"/>
              </a:rPr>
              <a:t>Brain as</a:t>
            </a:r>
            <a:r>
              <a:rPr sz="2000" spc="-190" dirty="0">
                <a:latin typeface="Comic Sans MS"/>
                <a:cs typeface="Comic Sans MS"/>
              </a:rPr>
              <a:t> </a:t>
            </a:r>
            <a:r>
              <a:rPr sz="2000" spc="-5" dirty="0">
                <a:latin typeface="Comic Sans MS"/>
                <a:cs typeface="Comic Sans MS"/>
              </a:rPr>
              <a:t>an  information-processing</a:t>
            </a:r>
            <a:r>
              <a:rPr sz="2000" spc="-50" dirty="0">
                <a:latin typeface="Comic Sans MS"/>
                <a:cs typeface="Comic Sans MS"/>
              </a:rPr>
              <a:t> </a:t>
            </a:r>
            <a:r>
              <a:rPr sz="2000" spc="-5" dirty="0">
                <a:latin typeface="Comic Sans MS"/>
                <a:cs typeface="Comic Sans MS"/>
              </a:rPr>
              <a:t>device</a:t>
            </a:r>
            <a:endParaRPr sz="2000">
              <a:latin typeface="Comic Sans MS"/>
              <a:cs typeface="Comic Sans MS"/>
            </a:endParaRPr>
          </a:p>
          <a:p>
            <a:pPr marL="469900" marR="5080" indent="-381000">
              <a:lnSpc>
                <a:spcPct val="100000"/>
              </a:lnSpc>
              <a:buFont typeface="Arial"/>
              <a:buChar char="●"/>
              <a:tabLst>
                <a:tab pos="469265" algn="l"/>
                <a:tab pos="469900" algn="l"/>
                <a:tab pos="4237355" algn="l"/>
              </a:tabLst>
            </a:pPr>
            <a:r>
              <a:rPr sz="2000" dirty="0">
                <a:latin typeface="Comic Sans MS"/>
                <a:cs typeface="Comic Sans MS"/>
              </a:rPr>
              <a:t>Two </a:t>
            </a:r>
            <a:r>
              <a:rPr sz="2000" spc="-5" dirty="0">
                <a:latin typeface="Comic Sans MS"/>
                <a:cs typeface="Comic Sans MS"/>
              </a:rPr>
              <a:t>months after the </a:t>
            </a:r>
            <a:r>
              <a:rPr sz="2000" spc="-10" dirty="0">
                <a:latin typeface="Comic Sans MS"/>
                <a:cs typeface="Comic Sans MS"/>
              </a:rPr>
              <a:t>dartmouth </a:t>
            </a:r>
            <a:r>
              <a:rPr sz="2000" spc="-5" dirty="0">
                <a:latin typeface="Comic Sans MS"/>
                <a:cs typeface="Comic Sans MS"/>
              </a:rPr>
              <a:t>workshop,</a:t>
            </a:r>
            <a:r>
              <a:rPr sz="2000" spc="-210" dirty="0">
                <a:latin typeface="Comic Sans MS"/>
                <a:cs typeface="Comic Sans MS"/>
              </a:rPr>
              <a:t> </a:t>
            </a:r>
            <a:r>
              <a:rPr sz="2000" dirty="0">
                <a:latin typeface="Comic Sans MS"/>
                <a:cs typeface="Comic Sans MS"/>
              </a:rPr>
              <a:t>a  </a:t>
            </a:r>
            <a:r>
              <a:rPr sz="2000" spc="-10" dirty="0">
                <a:latin typeface="Comic Sans MS"/>
                <a:cs typeface="Comic Sans MS"/>
              </a:rPr>
              <a:t>workshop </a:t>
            </a:r>
            <a:r>
              <a:rPr sz="2000" spc="-5" dirty="0">
                <a:latin typeface="Comic Sans MS"/>
                <a:cs typeface="Comic Sans MS"/>
              </a:rPr>
              <a:t>in MIT </a:t>
            </a:r>
            <a:r>
              <a:rPr sz="2000" dirty="0">
                <a:latin typeface="Comic Sans MS"/>
                <a:cs typeface="Comic Sans MS"/>
              </a:rPr>
              <a:t>gave</a:t>
            </a:r>
            <a:r>
              <a:rPr sz="2000" spc="-20" dirty="0">
                <a:latin typeface="Comic Sans MS"/>
                <a:cs typeface="Comic Sans MS"/>
              </a:rPr>
              <a:t> </a:t>
            </a:r>
            <a:r>
              <a:rPr sz="2000" spc="-5" dirty="0">
                <a:latin typeface="Comic Sans MS"/>
                <a:cs typeface="Comic Sans MS"/>
              </a:rPr>
              <a:t>birth</a:t>
            </a:r>
            <a:r>
              <a:rPr sz="2000" spc="-25" dirty="0">
                <a:latin typeface="Comic Sans MS"/>
                <a:cs typeface="Comic Sans MS"/>
              </a:rPr>
              <a:t> </a:t>
            </a:r>
            <a:r>
              <a:rPr sz="2000" dirty="0">
                <a:latin typeface="Comic Sans MS"/>
                <a:cs typeface="Comic Sans MS"/>
              </a:rPr>
              <a:t>to	</a:t>
            </a:r>
            <a:r>
              <a:rPr sz="2000" i="1" spc="-5" dirty="0">
                <a:solidFill>
                  <a:srgbClr val="9900FF"/>
                </a:solidFill>
                <a:latin typeface="Comic Sans MS"/>
                <a:cs typeface="Comic Sans MS"/>
              </a:rPr>
              <a:t>Cognitive  Science</a:t>
            </a:r>
            <a:endParaRPr sz="2000">
              <a:latin typeface="Comic Sans MS"/>
              <a:cs typeface="Comic Sans MS"/>
            </a:endParaRPr>
          </a:p>
          <a:p>
            <a:pPr marL="927100" marR="603885" lvl="1" indent="-381000">
              <a:lnSpc>
                <a:spcPct val="100000"/>
              </a:lnSpc>
              <a:buClr>
                <a:srgbClr val="000000"/>
              </a:buClr>
              <a:buFont typeface="Arial"/>
              <a:buChar char="○"/>
              <a:tabLst>
                <a:tab pos="926465" algn="l"/>
                <a:tab pos="927100" algn="l"/>
              </a:tabLst>
            </a:pPr>
            <a:r>
              <a:rPr sz="2000" dirty="0">
                <a:solidFill>
                  <a:srgbClr val="053762"/>
                </a:solidFill>
                <a:latin typeface="Comic Sans MS"/>
                <a:cs typeface="Comic Sans MS"/>
              </a:rPr>
              <a:t>George Miller, Noam </a:t>
            </a:r>
            <a:r>
              <a:rPr sz="2000" spc="-5" dirty="0">
                <a:solidFill>
                  <a:srgbClr val="053762"/>
                </a:solidFill>
                <a:latin typeface="Comic Sans MS"/>
                <a:cs typeface="Comic Sans MS"/>
              </a:rPr>
              <a:t>Chomsky, Allen  Newell and Herbert Simon </a:t>
            </a:r>
            <a:r>
              <a:rPr sz="2000" dirty="0">
                <a:latin typeface="Comic Sans MS"/>
                <a:cs typeface="Comic Sans MS"/>
              </a:rPr>
              <a:t>- </a:t>
            </a:r>
            <a:r>
              <a:rPr sz="2000" spc="-5" dirty="0">
                <a:latin typeface="Comic Sans MS"/>
                <a:cs typeface="Comic Sans MS"/>
              </a:rPr>
              <a:t>roles</a:t>
            </a:r>
            <a:r>
              <a:rPr sz="2000" spc="-135" dirty="0">
                <a:latin typeface="Comic Sans MS"/>
                <a:cs typeface="Comic Sans MS"/>
              </a:rPr>
              <a:t> </a:t>
            </a:r>
            <a:r>
              <a:rPr sz="2000" dirty="0">
                <a:latin typeface="Comic Sans MS"/>
                <a:cs typeface="Comic Sans MS"/>
              </a:rPr>
              <a:t>of  </a:t>
            </a:r>
            <a:r>
              <a:rPr sz="2000" spc="-5" dirty="0">
                <a:latin typeface="Comic Sans MS"/>
                <a:cs typeface="Comic Sans MS"/>
              </a:rPr>
              <a:t>computer </a:t>
            </a:r>
            <a:r>
              <a:rPr sz="2000" dirty="0">
                <a:latin typeface="Comic Sans MS"/>
                <a:cs typeface="Comic Sans MS"/>
              </a:rPr>
              <a:t>models </a:t>
            </a:r>
            <a:r>
              <a:rPr sz="2000" spc="-5" dirty="0">
                <a:latin typeface="Comic Sans MS"/>
                <a:cs typeface="Comic Sans MS"/>
              </a:rPr>
              <a:t>to address the  psychology </a:t>
            </a:r>
            <a:r>
              <a:rPr sz="2000" dirty="0">
                <a:latin typeface="Comic Sans MS"/>
                <a:cs typeface="Comic Sans MS"/>
              </a:rPr>
              <a:t>of memory, language,</a:t>
            </a:r>
            <a:r>
              <a:rPr sz="2000" spc="-235" dirty="0">
                <a:latin typeface="Comic Sans MS"/>
                <a:cs typeface="Comic Sans MS"/>
              </a:rPr>
              <a:t> </a:t>
            </a:r>
            <a:r>
              <a:rPr sz="2000" spc="-5" dirty="0">
                <a:latin typeface="Comic Sans MS"/>
                <a:cs typeface="Comic Sans MS"/>
              </a:rPr>
              <a:t>and  logical thinking,</a:t>
            </a:r>
            <a:r>
              <a:rPr sz="2000" spc="-110" dirty="0">
                <a:latin typeface="Comic Sans MS"/>
                <a:cs typeface="Comic Sans MS"/>
              </a:rPr>
              <a:t> </a:t>
            </a:r>
            <a:r>
              <a:rPr sz="2000" spc="-5" dirty="0">
                <a:latin typeface="Comic Sans MS"/>
                <a:cs typeface="Comic Sans MS"/>
              </a:rPr>
              <a:t>issues..</a:t>
            </a:r>
            <a:endParaRPr sz="2000">
              <a:latin typeface="Comic Sans MS"/>
              <a:cs typeface="Comic Sans MS"/>
            </a:endParaRPr>
          </a:p>
          <a:p>
            <a:pPr marL="12700" marR="528955">
              <a:lnSpc>
                <a:spcPct val="100000"/>
              </a:lnSpc>
              <a:spcBef>
                <a:spcPts val="605"/>
              </a:spcBef>
            </a:pPr>
            <a:r>
              <a:rPr sz="2000" dirty="0">
                <a:latin typeface="Comic Sans MS"/>
                <a:cs typeface="Comic Sans MS"/>
              </a:rPr>
              <a:t>“</a:t>
            </a:r>
            <a:r>
              <a:rPr sz="2000" i="1" dirty="0">
                <a:solidFill>
                  <a:srgbClr val="1B4586"/>
                </a:solidFill>
                <a:latin typeface="Comic Sans MS"/>
                <a:cs typeface="Comic Sans MS"/>
              </a:rPr>
              <a:t>a </a:t>
            </a:r>
            <a:r>
              <a:rPr sz="2000" i="1" spc="-5" dirty="0">
                <a:solidFill>
                  <a:srgbClr val="1B4586"/>
                </a:solidFill>
                <a:latin typeface="Comic Sans MS"/>
                <a:cs typeface="Comic Sans MS"/>
              </a:rPr>
              <a:t>cognitive theory </a:t>
            </a:r>
            <a:r>
              <a:rPr sz="2000" i="1" dirty="0">
                <a:solidFill>
                  <a:srgbClr val="1B4586"/>
                </a:solidFill>
                <a:latin typeface="Comic Sans MS"/>
                <a:cs typeface="Comic Sans MS"/>
              </a:rPr>
              <a:t>should </a:t>
            </a:r>
            <a:r>
              <a:rPr sz="2000" i="1" spc="-5" dirty="0">
                <a:solidFill>
                  <a:srgbClr val="1B4586"/>
                </a:solidFill>
                <a:latin typeface="Comic Sans MS"/>
                <a:cs typeface="Comic Sans MS"/>
              </a:rPr>
              <a:t>be </a:t>
            </a:r>
            <a:r>
              <a:rPr sz="2000" i="1" dirty="0">
                <a:solidFill>
                  <a:srgbClr val="1B4586"/>
                </a:solidFill>
                <a:latin typeface="Comic Sans MS"/>
                <a:cs typeface="Comic Sans MS"/>
              </a:rPr>
              <a:t>like a</a:t>
            </a:r>
            <a:r>
              <a:rPr sz="2000" i="1" spc="-195" dirty="0">
                <a:solidFill>
                  <a:srgbClr val="1B4586"/>
                </a:solidFill>
                <a:latin typeface="Comic Sans MS"/>
                <a:cs typeface="Comic Sans MS"/>
              </a:rPr>
              <a:t> </a:t>
            </a:r>
            <a:r>
              <a:rPr sz="2000" i="1" spc="-5" dirty="0">
                <a:solidFill>
                  <a:srgbClr val="1B4586"/>
                </a:solidFill>
                <a:latin typeface="Comic Sans MS"/>
                <a:cs typeface="Comic Sans MS"/>
              </a:rPr>
              <a:t>computer  </a:t>
            </a:r>
            <a:r>
              <a:rPr sz="2000" i="1" dirty="0">
                <a:solidFill>
                  <a:srgbClr val="1B4586"/>
                </a:solidFill>
                <a:latin typeface="Comic Sans MS"/>
                <a:cs typeface="Comic Sans MS"/>
              </a:rPr>
              <a:t>program</a:t>
            </a:r>
            <a:r>
              <a:rPr sz="2000" dirty="0">
                <a:latin typeface="Comic Sans MS"/>
                <a:cs typeface="Comic Sans MS"/>
              </a:rPr>
              <a:t>” </a:t>
            </a:r>
            <a:r>
              <a:rPr sz="2000" spc="-5" dirty="0">
                <a:latin typeface="Comic Sans MS"/>
                <a:cs typeface="Comic Sans MS"/>
              </a:rPr>
              <a:t>(Anderson,</a:t>
            </a:r>
            <a:r>
              <a:rPr sz="2000" spc="-100" dirty="0">
                <a:latin typeface="Comic Sans MS"/>
                <a:cs typeface="Comic Sans MS"/>
              </a:rPr>
              <a:t> </a:t>
            </a:r>
            <a:r>
              <a:rPr sz="2000" spc="-5" dirty="0">
                <a:latin typeface="Comic Sans MS"/>
                <a:cs typeface="Comic Sans MS"/>
              </a:rPr>
              <a:t>1980);</a:t>
            </a:r>
            <a:endParaRPr sz="2000">
              <a:latin typeface="Comic Sans MS"/>
              <a:cs typeface="Comic Sans MS"/>
            </a:endParaRPr>
          </a:p>
        </p:txBody>
      </p:sp>
      <p:graphicFrame>
        <p:nvGraphicFramePr>
          <p:cNvPr id="12" name="object 12"/>
          <p:cNvGraphicFramePr>
            <a:graphicFrameLocks noGrp="1"/>
          </p:cNvGraphicFramePr>
          <p:nvPr/>
        </p:nvGraphicFramePr>
        <p:xfrm>
          <a:off x="1781111" y="1590611"/>
          <a:ext cx="2360930" cy="4779010"/>
        </p:xfrm>
        <a:graphic>
          <a:graphicData uri="http://schemas.openxmlformats.org/drawingml/2006/table">
            <a:tbl>
              <a:tblPr firstRow="1" bandRow="1">
                <a:tableStyleId>{2D5ABB26-0587-4C30-8999-92F81FD0307C}</a:tableStyleId>
              </a:tblPr>
              <a:tblGrid>
                <a:gridCol w="2346325">
                  <a:extLst>
                    <a:ext uri="{9D8B030D-6E8A-4147-A177-3AD203B41FA5}">
                      <a16:colId xmlns:a16="http://schemas.microsoft.com/office/drawing/2014/main" val="20000"/>
                    </a:ext>
                  </a:extLst>
                </a:gridCol>
              </a:tblGrid>
              <a:tr h="595249">
                <a:tc>
                  <a:txBody>
                    <a:bodyPr/>
                    <a:lstStyle/>
                    <a:p>
                      <a:pPr marL="2540" algn="ctr">
                        <a:lnSpc>
                          <a:spcPct val="100000"/>
                        </a:lnSpc>
                        <a:spcBef>
                          <a:spcPts val="1395"/>
                        </a:spcBef>
                      </a:pPr>
                      <a:r>
                        <a:rPr sz="1400" spc="-5" dirty="0">
                          <a:solidFill>
                            <a:srgbClr val="666666"/>
                          </a:solidFill>
                          <a:latin typeface="Comic Sans MS"/>
                          <a:cs typeface="Comic Sans MS"/>
                        </a:rPr>
                        <a:t>Philosophy</a:t>
                      </a:r>
                      <a:endParaRPr sz="1400">
                        <a:latin typeface="Comic Sans MS"/>
                        <a:cs typeface="Comic Sans MS"/>
                      </a:endParaRPr>
                    </a:p>
                  </a:txBody>
                  <a:tcPr marL="0" marR="0" marT="1771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595249">
                <a:tc>
                  <a:txBody>
                    <a:bodyPr/>
                    <a:lstStyle/>
                    <a:p>
                      <a:pPr algn="ctr">
                        <a:lnSpc>
                          <a:spcPct val="100000"/>
                        </a:lnSpc>
                        <a:spcBef>
                          <a:spcPts val="1395"/>
                        </a:spcBef>
                      </a:pPr>
                      <a:r>
                        <a:rPr sz="1400" spc="-5" dirty="0">
                          <a:solidFill>
                            <a:srgbClr val="666666"/>
                          </a:solidFill>
                          <a:latin typeface="Comic Sans MS"/>
                          <a:cs typeface="Comic Sans MS"/>
                        </a:rPr>
                        <a:t>Mathematics</a:t>
                      </a:r>
                      <a:endParaRPr sz="1400">
                        <a:latin typeface="Comic Sans MS"/>
                        <a:cs typeface="Comic Sans MS"/>
                      </a:endParaRPr>
                    </a:p>
                  </a:txBody>
                  <a:tcPr marL="0" marR="0" marT="1771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595376">
                <a:tc>
                  <a:txBody>
                    <a:bodyPr/>
                    <a:lstStyle/>
                    <a:p>
                      <a:pPr marL="1270" algn="ctr">
                        <a:lnSpc>
                          <a:spcPct val="100000"/>
                        </a:lnSpc>
                        <a:spcBef>
                          <a:spcPts val="1395"/>
                        </a:spcBef>
                      </a:pPr>
                      <a:r>
                        <a:rPr sz="1400" dirty="0">
                          <a:solidFill>
                            <a:srgbClr val="666666"/>
                          </a:solidFill>
                          <a:latin typeface="Comic Sans MS"/>
                          <a:cs typeface="Comic Sans MS"/>
                        </a:rPr>
                        <a:t>Economics</a:t>
                      </a:r>
                      <a:endParaRPr sz="1400">
                        <a:latin typeface="Comic Sans MS"/>
                        <a:cs typeface="Comic Sans MS"/>
                      </a:endParaRPr>
                    </a:p>
                  </a:txBody>
                  <a:tcPr marL="0" marR="0" marT="1771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595249">
                <a:tc>
                  <a:txBody>
                    <a:bodyPr/>
                    <a:lstStyle/>
                    <a:p>
                      <a:pPr marL="1270" algn="ctr">
                        <a:lnSpc>
                          <a:spcPct val="100000"/>
                        </a:lnSpc>
                        <a:spcBef>
                          <a:spcPts val="1395"/>
                        </a:spcBef>
                      </a:pPr>
                      <a:r>
                        <a:rPr sz="1400" spc="-5" dirty="0">
                          <a:solidFill>
                            <a:srgbClr val="666666"/>
                          </a:solidFill>
                          <a:latin typeface="Comic Sans MS"/>
                          <a:cs typeface="Comic Sans MS"/>
                        </a:rPr>
                        <a:t>Neuroscience</a:t>
                      </a:r>
                      <a:endParaRPr sz="1400">
                        <a:latin typeface="Comic Sans MS"/>
                        <a:cs typeface="Comic Sans MS"/>
                      </a:endParaRPr>
                    </a:p>
                  </a:txBody>
                  <a:tcPr marL="0" marR="0" marT="1771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595248">
                <a:tc>
                  <a:txBody>
                    <a:bodyPr/>
                    <a:lstStyle/>
                    <a:p>
                      <a:pPr marL="2540" algn="ctr">
                        <a:lnSpc>
                          <a:spcPct val="100000"/>
                        </a:lnSpc>
                        <a:spcBef>
                          <a:spcPts val="1395"/>
                        </a:spcBef>
                      </a:pPr>
                      <a:r>
                        <a:rPr sz="1400" spc="-5" dirty="0">
                          <a:latin typeface="Comic Sans MS"/>
                          <a:cs typeface="Comic Sans MS"/>
                        </a:rPr>
                        <a:t>Psychology</a:t>
                      </a:r>
                      <a:endParaRPr sz="1400">
                        <a:latin typeface="Comic Sans MS"/>
                        <a:cs typeface="Comic Sans MS"/>
                      </a:endParaRPr>
                    </a:p>
                  </a:txBody>
                  <a:tcPr marL="0" marR="0" marT="1771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CEE0F3"/>
                    </a:solidFill>
                  </a:tcPr>
                </a:tc>
                <a:extLst>
                  <a:ext uri="{0D108BD9-81ED-4DB2-BD59-A6C34878D82A}">
                    <a16:rowId xmlns:a16="http://schemas.microsoft.com/office/drawing/2014/main" val="10004"/>
                  </a:ext>
                </a:extLst>
              </a:tr>
              <a:tr h="595249">
                <a:tc>
                  <a:txBody>
                    <a:bodyPr/>
                    <a:lstStyle/>
                    <a:p>
                      <a:pPr marL="1270" algn="ctr">
                        <a:lnSpc>
                          <a:spcPct val="100000"/>
                        </a:lnSpc>
                        <a:spcBef>
                          <a:spcPts val="1400"/>
                        </a:spcBef>
                      </a:pPr>
                      <a:r>
                        <a:rPr sz="1400" spc="-5" dirty="0">
                          <a:solidFill>
                            <a:srgbClr val="666666"/>
                          </a:solidFill>
                          <a:latin typeface="Comic Sans MS"/>
                          <a:cs typeface="Comic Sans MS"/>
                        </a:rPr>
                        <a:t>Computer</a:t>
                      </a:r>
                      <a:r>
                        <a:rPr sz="1400" spc="-85" dirty="0">
                          <a:solidFill>
                            <a:srgbClr val="666666"/>
                          </a:solidFill>
                          <a:latin typeface="Comic Sans MS"/>
                          <a:cs typeface="Comic Sans MS"/>
                        </a:rPr>
                        <a:t> </a:t>
                      </a:r>
                      <a:r>
                        <a:rPr sz="1400" spc="-5" dirty="0">
                          <a:solidFill>
                            <a:srgbClr val="666666"/>
                          </a:solidFill>
                          <a:latin typeface="Comic Sans MS"/>
                          <a:cs typeface="Comic Sans MS"/>
                        </a:rPr>
                        <a:t>Engineering</a:t>
                      </a:r>
                      <a:endParaRPr sz="1400">
                        <a:latin typeface="Comic Sans MS"/>
                        <a:cs typeface="Comic Sans MS"/>
                      </a:endParaRPr>
                    </a:p>
                  </a:txBody>
                  <a:tcPr marL="0" marR="0" marT="1778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r h="601980">
                <a:tc>
                  <a:txBody>
                    <a:bodyPr/>
                    <a:lstStyle/>
                    <a:p>
                      <a:pPr marL="678180" marR="548640" indent="-137160">
                        <a:lnSpc>
                          <a:spcPct val="101400"/>
                        </a:lnSpc>
                        <a:spcBef>
                          <a:spcPts val="595"/>
                        </a:spcBef>
                      </a:pPr>
                      <a:r>
                        <a:rPr sz="1400" spc="-5" dirty="0">
                          <a:solidFill>
                            <a:srgbClr val="666666"/>
                          </a:solidFill>
                          <a:latin typeface="Comic Sans MS"/>
                          <a:cs typeface="Comic Sans MS"/>
                        </a:rPr>
                        <a:t>Control</a:t>
                      </a:r>
                      <a:r>
                        <a:rPr sz="1400" spc="-185" dirty="0">
                          <a:solidFill>
                            <a:srgbClr val="666666"/>
                          </a:solidFill>
                          <a:latin typeface="Comic Sans MS"/>
                          <a:cs typeface="Comic Sans MS"/>
                        </a:rPr>
                        <a:t> </a:t>
                      </a:r>
                      <a:r>
                        <a:rPr sz="1400" spc="-5" dirty="0">
                          <a:solidFill>
                            <a:srgbClr val="666666"/>
                          </a:solidFill>
                          <a:latin typeface="Comic Sans MS"/>
                          <a:cs typeface="Comic Sans MS"/>
                        </a:rPr>
                        <a:t>theory,  Cybernetics</a:t>
                      </a:r>
                      <a:endParaRPr sz="1400">
                        <a:latin typeface="Comic Sans MS"/>
                        <a:cs typeface="Comic Sans MS"/>
                      </a:endParaRPr>
                    </a:p>
                  </a:txBody>
                  <a:tcPr marL="0" marR="0" marT="755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6"/>
                  </a:ext>
                </a:extLst>
              </a:tr>
              <a:tr h="595274">
                <a:tc>
                  <a:txBody>
                    <a:bodyPr/>
                    <a:lstStyle/>
                    <a:p>
                      <a:pPr marL="1270" algn="ctr">
                        <a:lnSpc>
                          <a:spcPct val="100000"/>
                        </a:lnSpc>
                        <a:spcBef>
                          <a:spcPts val="1400"/>
                        </a:spcBef>
                      </a:pPr>
                      <a:r>
                        <a:rPr sz="1400" spc="-5" dirty="0">
                          <a:solidFill>
                            <a:srgbClr val="666666"/>
                          </a:solidFill>
                          <a:latin typeface="Comic Sans MS"/>
                          <a:cs typeface="Comic Sans MS"/>
                        </a:rPr>
                        <a:t>Linguistics</a:t>
                      </a:r>
                      <a:endParaRPr sz="1400">
                        <a:latin typeface="Comic Sans MS"/>
                        <a:cs typeface="Comic Sans MS"/>
                      </a:endParaRPr>
                    </a:p>
                  </a:txBody>
                  <a:tcPr marL="0" marR="0" marT="1778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73723" y="6484620"/>
            <a:ext cx="3106420" cy="0"/>
          </a:xfrm>
          <a:custGeom>
            <a:avLst/>
            <a:gdLst/>
            <a:ahLst/>
            <a:cxnLst/>
            <a:rect l="l" t="t" r="r" b="b"/>
            <a:pathLst>
              <a:path w="3106420">
                <a:moveTo>
                  <a:pt x="0" y="0"/>
                </a:moveTo>
                <a:lnTo>
                  <a:pt x="3105912" y="0"/>
                </a:lnTo>
              </a:path>
            </a:pathLst>
          </a:custGeom>
          <a:ln w="48768">
            <a:solidFill>
              <a:srgbClr val="8EB4E2"/>
            </a:solidFill>
          </a:ln>
        </p:spPr>
        <p:txBody>
          <a:bodyPr wrap="square" lIns="0" tIns="0" rIns="0" bIns="0" rtlCol="0"/>
          <a:lstStyle/>
          <a:p>
            <a:endParaRPr/>
          </a:p>
        </p:txBody>
      </p:sp>
      <p:sp>
        <p:nvSpPr>
          <p:cNvPr id="3" name="object 3"/>
          <p:cNvSpPr/>
          <p:nvPr/>
        </p:nvSpPr>
        <p:spPr>
          <a:xfrm>
            <a:off x="9209531" y="6483096"/>
            <a:ext cx="2982595" cy="0"/>
          </a:xfrm>
          <a:custGeom>
            <a:avLst/>
            <a:gdLst/>
            <a:ahLst/>
            <a:cxnLst/>
            <a:rect l="l" t="t" r="r" b="b"/>
            <a:pathLst>
              <a:path w="2982595">
                <a:moveTo>
                  <a:pt x="0" y="0"/>
                </a:moveTo>
                <a:lnTo>
                  <a:pt x="2982468" y="0"/>
                </a:lnTo>
              </a:path>
            </a:pathLst>
          </a:custGeom>
          <a:ln w="45720">
            <a:solidFill>
              <a:srgbClr val="FF0000"/>
            </a:solidFill>
          </a:ln>
        </p:spPr>
        <p:txBody>
          <a:bodyPr wrap="square" lIns="0" tIns="0" rIns="0" bIns="0" rtlCol="0"/>
          <a:lstStyle/>
          <a:p>
            <a:endParaRPr/>
          </a:p>
        </p:txBody>
      </p:sp>
      <p:sp>
        <p:nvSpPr>
          <p:cNvPr id="4" name="object 4"/>
          <p:cNvSpPr/>
          <p:nvPr/>
        </p:nvSpPr>
        <p:spPr>
          <a:xfrm>
            <a:off x="2779776" y="6484620"/>
            <a:ext cx="3439795" cy="0"/>
          </a:xfrm>
          <a:custGeom>
            <a:avLst/>
            <a:gdLst/>
            <a:ahLst/>
            <a:cxnLst/>
            <a:rect l="l" t="t" r="r" b="b"/>
            <a:pathLst>
              <a:path w="3439795">
                <a:moveTo>
                  <a:pt x="0" y="0"/>
                </a:moveTo>
                <a:lnTo>
                  <a:pt x="3439667" y="0"/>
                </a:lnTo>
              </a:path>
            </a:pathLst>
          </a:custGeom>
          <a:ln w="48768">
            <a:solidFill>
              <a:srgbClr val="FFCE00"/>
            </a:solidFill>
          </a:ln>
        </p:spPr>
        <p:txBody>
          <a:bodyPr wrap="square" lIns="0" tIns="0" rIns="0" bIns="0" rtlCol="0"/>
          <a:lstStyle/>
          <a:p>
            <a:endParaRPr/>
          </a:p>
        </p:txBody>
      </p:sp>
      <p:sp>
        <p:nvSpPr>
          <p:cNvPr id="5" name="object 5"/>
          <p:cNvSpPr/>
          <p:nvPr/>
        </p:nvSpPr>
        <p:spPr>
          <a:xfrm>
            <a:off x="0" y="0"/>
            <a:ext cx="9400540" cy="1126490"/>
          </a:xfrm>
          <a:custGeom>
            <a:avLst/>
            <a:gdLst/>
            <a:ahLst/>
            <a:cxnLst/>
            <a:rect l="l" t="t" r="r" b="b"/>
            <a:pathLst>
              <a:path w="9400540" h="1126490">
                <a:moveTo>
                  <a:pt x="0" y="1126236"/>
                </a:moveTo>
                <a:lnTo>
                  <a:pt x="9400032" y="1126236"/>
                </a:lnTo>
                <a:lnTo>
                  <a:pt x="9400032" y="0"/>
                </a:lnTo>
                <a:lnTo>
                  <a:pt x="0" y="0"/>
                </a:lnTo>
                <a:lnTo>
                  <a:pt x="0" y="1126236"/>
                </a:lnTo>
                <a:close/>
              </a:path>
            </a:pathLst>
          </a:custGeom>
          <a:solidFill>
            <a:srgbClr val="FFFF00"/>
          </a:solidFill>
        </p:spPr>
        <p:txBody>
          <a:bodyPr wrap="square" lIns="0" tIns="0" rIns="0" bIns="0" rtlCol="0"/>
          <a:lstStyle/>
          <a:p>
            <a:endParaRPr/>
          </a:p>
        </p:txBody>
      </p:sp>
      <p:sp>
        <p:nvSpPr>
          <p:cNvPr id="6" name="object 6"/>
          <p:cNvSpPr/>
          <p:nvPr/>
        </p:nvSpPr>
        <p:spPr>
          <a:xfrm>
            <a:off x="3381755" y="1149858"/>
            <a:ext cx="3106420" cy="0"/>
          </a:xfrm>
          <a:custGeom>
            <a:avLst/>
            <a:gdLst/>
            <a:ahLst/>
            <a:cxnLst/>
            <a:rect l="l" t="t" r="r" b="b"/>
            <a:pathLst>
              <a:path w="3106420">
                <a:moveTo>
                  <a:pt x="0" y="0"/>
                </a:moveTo>
                <a:lnTo>
                  <a:pt x="3105912" y="0"/>
                </a:lnTo>
              </a:path>
            </a:pathLst>
          </a:custGeom>
          <a:ln w="47244">
            <a:solidFill>
              <a:srgbClr val="8EB4E2"/>
            </a:solidFill>
          </a:ln>
        </p:spPr>
        <p:txBody>
          <a:bodyPr wrap="square" lIns="0" tIns="0" rIns="0" bIns="0" rtlCol="0"/>
          <a:lstStyle/>
          <a:p>
            <a:endParaRPr/>
          </a:p>
        </p:txBody>
      </p:sp>
      <p:sp>
        <p:nvSpPr>
          <p:cNvPr id="7" name="object 7"/>
          <p:cNvSpPr/>
          <p:nvPr/>
        </p:nvSpPr>
        <p:spPr>
          <a:xfrm>
            <a:off x="6420611" y="1148333"/>
            <a:ext cx="2979420" cy="0"/>
          </a:xfrm>
          <a:custGeom>
            <a:avLst/>
            <a:gdLst/>
            <a:ahLst/>
            <a:cxnLst/>
            <a:rect l="l" t="t" r="r" b="b"/>
            <a:pathLst>
              <a:path w="2979420">
                <a:moveTo>
                  <a:pt x="0" y="0"/>
                </a:moveTo>
                <a:lnTo>
                  <a:pt x="2979419" y="0"/>
                </a:lnTo>
              </a:path>
            </a:pathLst>
          </a:custGeom>
          <a:ln w="44196">
            <a:solidFill>
              <a:srgbClr val="FF0000"/>
            </a:solidFill>
          </a:ln>
        </p:spPr>
        <p:txBody>
          <a:bodyPr wrap="square" lIns="0" tIns="0" rIns="0" bIns="0" rtlCol="0"/>
          <a:lstStyle/>
          <a:p>
            <a:endParaRPr/>
          </a:p>
        </p:txBody>
      </p:sp>
      <p:sp>
        <p:nvSpPr>
          <p:cNvPr id="8" name="object 8"/>
          <p:cNvSpPr/>
          <p:nvPr/>
        </p:nvSpPr>
        <p:spPr>
          <a:xfrm>
            <a:off x="0" y="1149858"/>
            <a:ext cx="3429000" cy="0"/>
          </a:xfrm>
          <a:custGeom>
            <a:avLst/>
            <a:gdLst/>
            <a:ahLst/>
            <a:cxnLst/>
            <a:rect l="l" t="t" r="r" b="b"/>
            <a:pathLst>
              <a:path w="3429000">
                <a:moveTo>
                  <a:pt x="0" y="0"/>
                </a:moveTo>
                <a:lnTo>
                  <a:pt x="3429000" y="0"/>
                </a:lnTo>
              </a:path>
            </a:pathLst>
          </a:custGeom>
          <a:ln w="47244">
            <a:solidFill>
              <a:srgbClr val="FFCE00"/>
            </a:solidFill>
          </a:ln>
        </p:spPr>
        <p:txBody>
          <a:bodyPr wrap="square" lIns="0" tIns="0" rIns="0" bIns="0" rtlCol="0"/>
          <a:lstStyle/>
          <a:p>
            <a:endParaRPr/>
          </a:p>
        </p:txBody>
      </p:sp>
      <p:sp>
        <p:nvSpPr>
          <p:cNvPr id="9" name="object 9"/>
          <p:cNvSpPr txBox="1"/>
          <p:nvPr/>
        </p:nvSpPr>
        <p:spPr>
          <a:xfrm>
            <a:off x="9774428" y="595630"/>
            <a:ext cx="1678305" cy="617855"/>
          </a:xfrm>
          <a:prstGeom prst="rect">
            <a:avLst/>
          </a:prstGeom>
        </p:spPr>
        <p:txBody>
          <a:bodyPr vert="horz" wrap="square" lIns="0" tIns="13335" rIns="0" bIns="0" rtlCol="0">
            <a:spAutoFit/>
          </a:bodyPr>
          <a:lstStyle/>
          <a:p>
            <a:pPr marL="12700">
              <a:lnSpc>
                <a:spcPts val="3050"/>
              </a:lnSpc>
              <a:spcBef>
                <a:spcPts val="105"/>
              </a:spcBef>
            </a:pPr>
            <a:r>
              <a:rPr sz="2600" b="1" dirty="0">
                <a:solidFill>
                  <a:srgbClr val="000099"/>
                </a:solidFill>
                <a:latin typeface="Arial"/>
                <a:cs typeface="Arial"/>
              </a:rPr>
              <a:t>BITS</a:t>
            </a:r>
            <a:r>
              <a:rPr sz="2600" b="1" spc="-85" dirty="0">
                <a:solidFill>
                  <a:srgbClr val="000099"/>
                </a:solidFill>
                <a:latin typeface="Arial"/>
                <a:cs typeface="Arial"/>
              </a:rPr>
              <a:t> </a:t>
            </a:r>
            <a:r>
              <a:rPr sz="2600" dirty="0">
                <a:solidFill>
                  <a:srgbClr val="000099"/>
                </a:solidFill>
                <a:latin typeface="Arial"/>
                <a:cs typeface="Arial"/>
              </a:rPr>
              <a:t>Pilani</a:t>
            </a:r>
            <a:endParaRPr sz="2600">
              <a:latin typeface="Arial"/>
              <a:cs typeface="Arial"/>
            </a:endParaRPr>
          </a:p>
          <a:p>
            <a:pPr marL="13970">
              <a:lnSpc>
                <a:spcPts val="1610"/>
              </a:lnSpc>
            </a:pPr>
            <a:r>
              <a:rPr sz="1400" dirty="0">
                <a:solidFill>
                  <a:srgbClr val="000099"/>
                </a:solidFill>
                <a:latin typeface="Arial"/>
                <a:cs typeface="Arial"/>
              </a:rPr>
              <a:t>Pilani</a:t>
            </a:r>
            <a:r>
              <a:rPr sz="1400" spc="-20" dirty="0">
                <a:solidFill>
                  <a:srgbClr val="000099"/>
                </a:solidFill>
                <a:latin typeface="Arial"/>
                <a:cs typeface="Arial"/>
              </a:rPr>
              <a:t> </a:t>
            </a:r>
            <a:r>
              <a:rPr sz="1400" dirty="0">
                <a:solidFill>
                  <a:srgbClr val="000099"/>
                </a:solidFill>
                <a:latin typeface="Arial"/>
                <a:cs typeface="Arial"/>
              </a:rPr>
              <a:t>Campus</a:t>
            </a:r>
            <a:endParaRPr sz="1400">
              <a:latin typeface="Arial"/>
              <a:cs typeface="Arial"/>
            </a:endParaRPr>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8/29/2020 7:42</a:t>
            </a:r>
            <a:r>
              <a:rPr spc="-65" dirty="0"/>
              <a:t> </a:t>
            </a:r>
            <a:r>
              <a:rPr dirty="0"/>
              <a:t>PM</a:t>
            </a:r>
          </a:p>
        </p:txBody>
      </p:sp>
      <p:sp>
        <p:nvSpPr>
          <p:cNvPr id="13" name="object 13"/>
          <p:cNvSpPr txBox="1"/>
          <p:nvPr/>
        </p:nvSpPr>
        <p:spPr>
          <a:xfrm>
            <a:off x="11806935" y="6601231"/>
            <a:ext cx="128270" cy="178435"/>
          </a:xfrm>
          <a:prstGeom prst="rect">
            <a:avLst/>
          </a:prstGeom>
        </p:spPr>
        <p:txBody>
          <a:bodyPr vert="horz" wrap="square" lIns="0" tIns="0" rIns="0" bIns="0" rtlCol="0">
            <a:spAutoFit/>
          </a:bodyPr>
          <a:lstStyle/>
          <a:p>
            <a:pPr marL="25400">
              <a:lnSpc>
                <a:spcPts val="1240"/>
              </a:lnSpc>
            </a:pPr>
            <a:fld id="{81D60167-4931-47E6-BA6A-407CBD079E47}" type="slidenum">
              <a:rPr sz="1200" dirty="0">
                <a:solidFill>
                  <a:srgbClr val="888888"/>
                </a:solidFill>
                <a:latin typeface="Calibri"/>
                <a:cs typeface="Calibri"/>
              </a:rPr>
              <a:t>6</a:t>
            </a:fld>
            <a:endParaRPr sz="1200">
              <a:latin typeface="Calibri"/>
              <a:cs typeface="Calibri"/>
            </a:endParaRPr>
          </a:p>
        </p:txBody>
      </p:sp>
      <p:sp>
        <p:nvSpPr>
          <p:cNvPr id="10" name="object 10"/>
          <p:cNvSpPr txBox="1">
            <a:spLocks noGrp="1"/>
          </p:cNvSpPr>
          <p:nvPr>
            <p:ph type="title"/>
          </p:nvPr>
        </p:nvSpPr>
        <p:spPr>
          <a:xfrm>
            <a:off x="2168398" y="245490"/>
            <a:ext cx="5062220"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001F5F"/>
                </a:solidFill>
                <a:latin typeface="Palatino Linotype"/>
                <a:cs typeface="Palatino Linotype"/>
              </a:rPr>
              <a:t>Definition of</a:t>
            </a:r>
            <a:r>
              <a:rPr sz="3600" spc="-65" dirty="0">
                <a:solidFill>
                  <a:srgbClr val="001F5F"/>
                </a:solidFill>
                <a:latin typeface="Palatino Linotype"/>
                <a:cs typeface="Palatino Linotype"/>
              </a:rPr>
              <a:t> </a:t>
            </a:r>
            <a:r>
              <a:rPr sz="3600" spc="-5" dirty="0">
                <a:solidFill>
                  <a:srgbClr val="001F5F"/>
                </a:solidFill>
                <a:latin typeface="Palatino Linotype"/>
                <a:cs typeface="Palatino Linotype"/>
              </a:rPr>
              <a:t>Intelligence</a:t>
            </a:r>
            <a:endParaRPr sz="3600">
              <a:latin typeface="Palatino Linotype"/>
              <a:cs typeface="Palatino Linotype"/>
            </a:endParaRPr>
          </a:p>
        </p:txBody>
      </p:sp>
      <p:sp>
        <p:nvSpPr>
          <p:cNvPr id="11" name="object 11"/>
          <p:cNvSpPr txBox="1"/>
          <p:nvPr/>
        </p:nvSpPr>
        <p:spPr>
          <a:xfrm>
            <a:off x="688340" y="1605737"/>
            <a:ext cx="9580245" cy="3929379"/>
          </a:xfrm>
          <a:prstGeom prst="rect">
            <a:avLst/>
          </a:prstGeom>
        </p:spPr>
        <p:txBody>
          <a:bodyPr vert="horz" wrap="square" lIns="0" tIns="13335" rIns="0" bIns="0" rtlCol="0">
            <a:spAutoFit/>
          </a:bodyPr>
          <a:lstStyle/>
          <a:p>
            <a:pPr marL="355600" marR="5080" indent="-342900">
              <a:lnSpc>
                <a:spcPct val="100000"/>
              </a:lnSpc>
              <a:spcBef>
                <a:spcPts val="105"/>
              </a:spcBef>
              <a:buFont typeface="Arial"/>
              <a:buChar char="•"/>
              <a:tabLst>
                <a:tab pos="354965" algn="l"/>
                <a:tab pos="355600" algn="l"/>
              </a:tabLst>
            </a:pPr>
            <a:r>
              <a:rPr sz="3200" spc="-25" dirty="0">
                <a:solidFill>
                  <a:srgbClr val="001F5F"/>
                </a:solidFill>
                <a:latin typeface="Palatino Linotype"/>
                <a:cs typeface="Palatino Linotype"/>
              </a:rPr>
              <a:t>Dictionary.com </a:t>
            </a:r>
            <a:r>
              <a:rPr sz="3200" dirty="0">
                <a:solidFill>
                  <a:srgbClr val="001F5F"/>
                </a:solidFill>
                <a:latin typeface="Palatino Linotype"/>
                <a:cs typeface="Palatino Linotype"/>
              </a:rPr>
              <a:t>: capacity </a:t>
            </a:r>
            <a:r>
              <a:rPr sz="3200" spc="-5" dirty="0">
                <a:solidFill>
                  <a:srgbClr val="001F5F"/>
                </a:solidFill>
                <a:latin typeface="Palatino Linotype"/>
                <a:cs typeface="Palatino Linotype"/>
              </a:rPr>
              <a:t>for learning, </a:t>
            </a:r>
            <a:r>
              <a:rPr sz="3200" dirty="0">
                <a:solidFill>
                  <a:srgbClr val="001F5F"/>
                </a:solidFill>
                <a:latin typeface="Palatino Linotype"/>
                <a:cs typeface="Palatino Linotype"/>
              </a:rPr>
              <a:t>reasoning,  </a:t>
            </a:r>
            <a:r>
              <a:rPr sz="3200" spc="-5" dirty="0">
                <a:solidFill>
                  <a:srgbClr val="001F5F"/>
                </a:solidFill>
                <a:latin typeface="Palatino Linotype"/>
                <a:cs typeface="Palatino Linotype"/>
              </a:rPr>
              <a:t>understanding </a:t>
            </a:r>
            <a:r>
              <a:rPr sz="3200" dirty="0">
                <a:solidFill>
                  <a:srgbClr val="001F5F"/>
                </a:solidFill>
                <a:latin typeface="Palatino Linotype"/>
                <a:cs typeface="Palatino Linotype"/>
              </a:rPr>
              <a:t>and similar </a:t>
            </a:r>
            <a:r>
              <a:rPr sz="3200" spc="-5" dirty="0">
                <a:solidFill>
                  <a:srgbClr val="001F5F"/>
                </a:solidFill>
                <a:latin typeface="Palatino Linotype"/>
                <a:cs typeface="Palatino Linotype"/>
              </a:rPr>
              <a:t>forms </a:t>
            </a:r>
            <a:r>
              <a:rPr sz="3200" dirty="0">
                <a:solidFill>
                  <a:srgbClr val="001F5F"/>
                </a:solidFill>
                <a:latin typeface="Palatino Linotype"/>
                <a:cs typeface="Palatino Linotype"/>
              </a:rPr>
              <a:t>of mental</a:t>
            </a:r>
            <a:r>
              <a:rPr sz="3200" spc="30" dirty="0">
                <a:solidFill>
                  <a:srgbClr val="001F5F"/>
                </a:solidFill>
                <a:latin typeface="Palatino Linotype"/>
                <a:cs typeface="Palatino Linotype"/>
              </a:rPr>
              <a:t> </a:t>
            </a:r>
            <a:r>
              <a:rPr sz="3200" spc="-5" dirty="0">
                <a:solidFill>
                  <a:srgbClr val="001F5F"/>
                </a:solidFill>
                <a:latin typeface="Palatino Linotype"/>
                <a:cs typeface="Palatino Linotype"/>
              </a:rPr>
              <a:t>activity</a:t>
            </a:r>
            <a:endParaRPr sz="3200">
              <a:latin typeface="Palatino Linotype"/>
              <a:cs typeface="Palatino Linotype"/>
            </a:endParaRPr>
          </a:p>
          <a:p>
            <a:pPr marL="355600" indent="-342900">
              <a:lnSpc>
                <a:spcPct val="100000"/>
              </a:lnSpc>
              <a:spcBef>
                <a:spcPts val="770"/>
              </a:spcBef>
              <a:buFont typeface="Arial"/>
              <a:buChar char="•"/>
              <a:tabLst>
                <a:tab pos="354965" algn="l"/>
                <a:tab pos="355600" algn="l"/>
              </a:tabLst>
            </a:pPr>
            <a:r>
              <a:rPr sz="3200" dirty="0">
                <a:solidFill>
                  <a:srgbClr val="001F5F"/>
                </a:solidFill>
                <a:latin typeface="Palatino Linotype"/>
                <a:cs typeface="Palatino Linotype"/>
              </a:rPr>
              <a:t>Ability </a:t>
            </a:r>
            <a:r>
              <a:rPr sz="3200" spc="-5" dirty="0">
                <a:solidFill>
                  <a:srgbClr val="001F5F"/>
                </a:solidFill>
                <a:latin typeface="Palatino Linotype"/>
                <a:cs typeface="Palatino Linotype"/>
              </a:rPr>
              <a:t>to </a:t>
            </a:r>
            <a:r>
              <a:rPr sz="3200" spc="-10" dirty="0">
                <a:solidFill>
                  <a:srgbClr val="001F5F"/>
                </a:solidFill>
                <a:latin typeface="Palatino Linotype"/>
                <a:cs typeface="Palatino Linotype"/>
              </a:rPr>
              <a:t>perceive </a:t>
            </a:r>
            <a:r>
              <a:rPr sz="3200" dirty="0">
                <a:solidFill>
                  <a:srgbClr val="001F5F"/>
                </a:solidFill>
                <a:latin typeface="Palatino Linotype"/>
                <a:cs typeface="Palatino Linotype"/>
              </a:rPr>
              <a:t>and </a:t>
            </a:r>
            <a:r>
              <a:rPr sz="3200" spc="5" dirty="0">
                <a:solidFill>
                  <a:srgbClr val="001F5F"/>
                </a:solidFill>
                <a:latin typeface="Palatino Linotype"/>
                <a:cs typeface="Palatino Linotype"/>
              </a:rPr>
              <a:t>act</a:t>
            </a:r>
            <a:endParaRPr sz="3200">
              <a:latin typeface="Palatino Linotype"/>
              <a:cs typeface="Palatino Linotype"/>
            </a:endParaRPr>
          </a:p>
          <a:p>
            <a:pPr marL="355600" indent="-342900">
              <a:lnSpc>
                <a:spcPct val="100000"/>
              </a:lnSpc>
              <a:spcBef>
                <a:spcPts val="770"/>
              </a:spcBef>
              <a:buFont typeface="Arial"/>
              <a:buChar char="•"/>
              <a:tabLst>
                <a:tab pos="354965" algn="l"/>
                <a:tab pos="355600" algn="l"/>
              </a:tabLst>
            </a:pPr>
            <a:r>
              <a:rPr sz="3200" dirty="0">
                <a:solidFill>
                  <a:srgbClr val="001F5F"/>
                </a:solidFill>
                <a:latin typeface="Palatino Linotype"/>
                <a:cs typeface="Palatino Linotype"/>
              </a:rPr>
              <a:t>Reasoning, </a:t>
            </a:r>
            <a:r>
              <a:rPr sz="3200" spc="-5" dirty="0">
                <a:solidFill>
                  <a:srgbClr val="001F5F"/>
                </a:solidFill>
                <a:latin typeface="Palatino Linotype"/>
                <a:cs typeface="Palatino Linotype"/>
              </a:rPr>
              <a:t>proving theorems</a:t>
            </a:r>
            <a:endParaRPr sz="3200">
              <a:latin typeface="Palatino Linotype"/>
              <a:cs typeface="Palatino Linotype"/>
            </a:endParaRPr>
          </a:p>
          <a:p>
            <a:pPr marL="355600" indent="-342900">
              <a:lnSpc>
                <a:spcPct val="100000"/>
              </a:lnSpc>
              <a:spcBef>
                <a:spcPts val="770"/>
              </a:spcBef>
              <a:buFont typeface="Arial"/>
              <a:buChar char="•"/>
              <a:tabLst>
                <a:tab pos="354965" algn="l"/>
                <a:tab pos="355600" algn="l"/>
              </a:tabLst>
            </a:pPr>
            <a:r>
              <a:rPr sz="3200" spc="-5" dirty="0">
                <a:solidFill>
                  <a:srgbClr val="001F5F"/>
                </a:solidFill>
                <a:latin typeface="Palatino Linotype"/>
                <a:cs typeface="Palatino Linotype"/>
              </a:rPr>
              <a:t>Planning: take </a:t>
            </a:r>
            <a:r>
              <a:rPr sz="3200" dirty="0">
                <a:solidFill>
                  <a:srgbClr val="001F5F"/>
                </a:solidFill>
                <a:latin typeface="Palatino Linotype"/>
                <a:cs typeface="Palatino Linotype"/>
              </a:rPr>
              <a:t>decisions</a:t>
            </a:r>
            <a:endParaRPr sz="3200">
              <a:latin typeface="Palatino Linotype"/>
              <a:cs typeface="Palatino Linotype"/>
            </a:endParaRPr>
          </a:p>
          <a:p>
            <a:pPr marL="355600" indent="-342900">
              <a:lnSpc>
                <a:spcPct val="100000"/>
              </a:lnSpc>
              <a:spcBef>
                <a:spcPts val="765"/>
              </a:spcBef>
              <a:buFont typeface="Arial"/>
              <a:buChar char="•"/>
              <a:tabLst>
                <a:tab pos="354965" algn="l"/>
                <a:tab pos="355600" algn="l"/>
              </a:tabLst>
            </a:pPr>
            <a:r>
              <a:rPr sz="3200" dirty="0">
                <a:solidFill>
                  <a:srgbClr val="001F5F"/>
                </a:solidFill>
                <a:latin typeface="Palatino Linotype"/>
                <a:cs typeface="Palatino Linotype"/>
              </a:rPr>
              <a:t>Learning and</a:t>
            </a:r>
            <a:r>
              <a:rPr sz="3200" spc="-150" dirty="0">
                <a:solidFill>
                  <a:srgbClr val="001F5F"/>
                </a:solidFill>
                <a:latin typeface="Palatino Linotype"/>
                <a:cs typeface="Palatino Linotype"/>
              </a:rPr>
              <a:t> </a:t>
            </a:r>
            <a:r>
              <a:rPr sz="3200" dirty="0">
                <a:solidFill>
                  <a:srgbClr val="001F5F"/>
                </a:solidFill>
                <a:latin typeface="Palatino Linotype"/>
                <a:cs typeface="Palatino Linotype"/>
              </a:rPr>
              <a:t>Adaptation</a:t>
            </a:r>
            <a:endParaRPr sz="3200">
              <a:latin typeface="Palatino Linotype"/>
              <a:cs typeface="Palatino Linotype"/>
            </a:endParaRPr>
          </a:p>
          <a:p>
            <a:pPr marL="355600" indent="-342900">
              <a:lnSpc>
                <a:spcPct val="100000"/>
              </a:lnSpc>
              <a:spcBef>
                <a:spcPts val="775"/>
              </a:spcBef>
              <a:buFont typeface="Arial"/>
              <a:buChar char="•"/>
              <a:tabLst>
                <a:tab pos="354965" algn="l"/>
                <a:tab pos="355600" algn="l"/>
              </a:tabLst>
            </a:pPr>
            <a:r>
              <a:rPr sz="3200" dirty="0">
                <a:solidFill>
                  <a:srgbClr val="001F5F"/>
                </a:solidFill>
                <a:latin typeface="Palatino Linotype"/>
                <a:cs typeface="Palatino Linotype"/>
              </a:rPr>
              <a:t>Understanding: </a:t>
            </a:r>
            <a:r>
              <a:rPr sz="3200" spc="-5" dirty="0">
                <a:solidFill>
                  <a:srgbClr val="001F5F"/>
                </a:solidFill>
                <a:latin typeface="Palatino Linotype"/>
                <a:cs typeface="Palatino Linotype"/>
              </a:rPr>
              <a:t>text, </a:t>
            </a:r>
            <a:r>
              <a:rPr sz="3200" dirty="0">
                <a:solidFill>
                  <a:srgbClr val="001F5F"/>
                </a:solidFill>
                <a:latin typeface="Palatino Linotype"/>
                <a:cs typeface="Palatino Linotype"/>
              </a:rPr>
              <a:t>speech and visual</a:t>
            </a:r>
            <a:r>
              <a:rPr sz="3200" spc="20" dirty="0">
                <a:solidFill>
                  <a:srgbClr val="001F5F"/>
                </a:solidFill>
                <a:latin typeface="Palatino Linotype"/>
                <a:cs typeface="Palatino Linotype"/>
              </a:rPr>
              <a:t> </a:t>
            </a:r>
            <a:r>
              <a:rPr sz="3200" dirty="0">
                <a:solidFill>
                  <a:srgbClr val="001F5F"/>
                </a:solidFill>
                <a:latin typeface="Palatino Linotype"/>
                <a:cs typeface="Palatino Linotype"/>
              </a:rPr>
              <a:t>scene</a:t>
            </a:r>
            <a:endParaRPr sz="3200">
              <a:latin typeface="Palatino Linotype"/>
              <a:cs typeface="Palatino Linotype"/>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73723" y="6484620"/>
            <a:ext cx="3106420" cy="0"/>
          </a:xfrm>
          <a:custGeom>
            <a:avLst/>
            <a:gdLst/>
            <a:ahLst/>
            <a:cxnLst/>
            <a:rect l="l" t="t" r="r" b="b"/>
            <a:pathLst>
              <a:path w="3106420">
                <a:moveTo>
                  <a:pt x="0" y="0"/>
                </a:moveTo>
                <a:lnTo>
                  <a:pt x="3105912" y="0"/>
                </a:lnTo>
              </a:path>
            </a:pathLst>
          </a:custGeom>
          <a:ln w="48768">
            <a:solidFill>
              <a:srgbClr val="8EB4E2"/>
            </a:solidFill>
          </a:ln>
        </p:spPr>
        <p:txBody>
          <a:bodyPr wrap="square" lIns="0" tIns="0" rIns="0" bIns="0" rtlCol="0"/>
          <a:lstStyle/>
          <a:p>
            <a:endParaRPr/>
          </a:p>
        </p:txBody>
      </p:sp>
      <p:sp>
        <p:nvSpPr>
          <p:cNvPr id="3" name="object 3"/>
          <p:cNvSpPr/>
          <p:nvPr/>
        </p:nvSpPr>
        <p:spPr>
          <a:xfrm>
            <a:off x="9209531" y="6483096"/>
            <a:ext cx="2982595" cy="0"/>
          </a:xfrm>
          <a:custGeom>
            <a:avLst/>
            <a:gdLst/>
            <a:ahLst/>
            <a:cxnLst/>
            <a:rect l="l" t="t" r="r" b="b"/>
            <a:pathLst>
              <a:path w="2982595">
                <a:moveTo>
                  <a:pt x="0" y="0"/>
                </a:moveTo>
                <a:lnTo>
                  <a:pt x="2982468" y="0"/>
                </a:lnTo>
              </a:path>
            </a:pathLst>
          </a:custGeom>
          <a:ln w="45720">
            <a:solidFill>
              <a:srgbClr val="FF0000"/>
            </a:solidFill>
          </a:ln>
        </p:spPr>
        <p:txBody>
          <a:bodyPr wrap="square" lIns="0" tIns="0" rIns="0" bIns="0" rtlCol="0"/>
          <a:lstStyle/>
          <a:p>
            <a:endParaRPr/>
          </a:p>
        </p:txBody>
      </p:sp>
      <p:sp>
        <p:nvSpPr>
          <p:cNvPr id="4" name="object 4"/>
          <p:cNvSpPr/>
          <p:nvPr/>
        </p:nvSpPr>
        <p:spPr>
          <a:xfrm>
            <a:off x="2779776" y="6484620"/>
            <a:ext cx="3439795" cy="0"/>
          </a:xfrm>
          <a:custGeom>
            <a:avLst/>
            <a:gdLst/>
            <a:ahLst/>
            <a:cxnLst/>
            <a:rect l="l" t="t" r="r" b="b"/>
            <a:pathLst>
              <a:path w="3439795">
                <a:moveTo>
                  <a:pt x="0" y="0"/>
                </a:moveTo>
                <a:lnTo>
                  <a:pt x="3439667" y="0"/>
                </a:lnTo>
              </a:path>
            </a:pathLst>
          </a:custGeom>
          <a:ln w="48768">
            <a:solidFill>
              <a:srgbClr val="FFCE00"/>
            </a:solidFill>
          </a:ln>
        </p:spPr>
        <p:txBody>
          <a:bodyPr wrap="square" lIns="0" tIns="0" rIns="0" bIns="0" rtlCol="0"/>
          <a:lstStyle/>
          <a:p>
            <a:endParaRPr/>
          </a:p>
        </p:txBody>
      </p:sp>
      <p:sp>
        <p:nvSpPr>
          <p:cNvPr id="5" name="object 5"/>
          <p:cNvSpPr/>
          <p:nvPr/>
        </p:nvSpPr>
        <p:spPr>
          <a:xfrm>
            <a:off x="0" y="0"/>
            <a:ext cx="9400540" cy="1126490"/>
          </a:xfrm>
          <a:custGeom>
            <a:avLst/>
            <a:gdLst/>
            <a:ahLst/>
            <a:cxnLst/>
            <a:rect l="l" t="t" r="r" b="b"/>
            <a:pathLst>
              <a:path w="9400540" h="1126490">
                <a:moveTo>
                  <a:pt x="0" y="1126236"/>
                </a:moveTo>
                <a:lnTo>
                  <a:pt x="9400032" y="1126236"/>
                </a:lnTo>
                <a:lnTo>
                  <a:pt x="9400032" y="0"/>
                </a:lnTo>
                <a:lnTo>
                  <a:pt x="0" y="0"/>
                </a:lnTo>
                <a:lnTo>
                  <a:pt x="0" y="1126236"/>
                </a:lnTo>
                <a:close/>
              </a:path>
            </a:pathLst>
          </a:custGeom>
          <a:solidFill>
            <a:srgbClr val="FFFF00"/>
          </a:solidFill>
        </p:spPr>
        <p:txBody>
          <a:bodyPr wrap="square" lIns="0" tIns="0" rIns="0" bIns="0" rtlCol="0"/>
          <a:lstStyle/>
          <a:p>
            <a:endParaRPr/>
          </a:p>
        </p:txBody>
      </p:sp>
      <p:sp>
        <p:nvSpPr>
          <p:cNvPr id="6" name="object 6"/>
          <p:cNvSpPr/>
          <p:nvPr/>
        </p:nvSpPr>
        <p:spPr>
          <a:xfrm>
            <a:off x="3381755" y="1149858"/>
            <a:ext cx="3106420" cy="0"/>
          </a:xfrm>
          <a:custGeom>
            <a:avLst/>
            <a:gdLst/>
            <a:ahLst/>
            <a:cxnLst/>
            <a:rect l="l" t="t" r="r" b="b"/>
            <a:pathLst>
              <a:path w="3106420">
                <a:moveTo>
                  <a:pt x="0" y="0"/>
                </a:moveTo>
                <a:lnTo>
                  <a:pt x="3105912" y="0"/>
                </a:lnTo>
              </a:path>
            </a:pathLst>
          </a:custGeom>
          <a:ln w="47244">
            <a:solidFill>
              <a:srgbClr val="8EB4E2"/>
            </a:solidFill>
          </a:ln>
        </p:spPr>
        <p:txBody>
          <a:bodyPr wrap="square" lIns="0" tIns="0" rIns="0" bIns="0" rtlCol="0"/>
          <a:lstStyle/>
          <a:p>
            <a:endParaRPr/>
          </a:p>
        </p:txBody>
      </p:sp>
      <p:sp>
        <p:nvSpPr>
          <p:cNvPr id="7" name="object 7"/>
          <p:cNvSpPr/>
          <p:nvPr/>
        </p:nvSpPr>
        <p:spPr>
          <a:xfrm>
            <a:off x="6420611" y="1148333"/>
            <a:ext cx="2979420" cy="0"/>
          </a:xfrm>
          <a:custGeom>
            <a:avLst/>
            <a:gdLst/>
            <a:ahLst/>
            <a:cxnLst/>
            <a:rect l="l" t="t" r="r" b="b"/>
            <a:pathLst>
              <a:path w="2979420">
                <a:moveTo>
                  <a:pt x="0" y="0"/>
                </a:moveTo>
                <a:lnTo>
                  <a:pt x="2979419" y="0"/>
                </a:lnTo>
              </a:path>
            </a:pathLst>
          </a:custGeom>
          <a:ln w="44196">
            <a:solidFill>
              <a:srgbClr val="FF0000"/>
            </a:solidFill>
          </a:ln>
        </p:spPr>
        <p:txBody>
          <a:bodyPr wrap="square" lIns="0" tIns="0" rIns="0" bIns="0" rtlCol="0"/>
          <a:lstStyle/>
          <a:p>
            <a:endParaRPr/>
          </a:p>
        </p:txBody>
      </p:sp>
      <p:sp>
        <p:nvSpPr>
          <p:cNvPr id="8" name="object 8"/>
          <p:cNvSpPr/>
          <p:nvPr/>
        </p:nvSpPr>
        <p:spPr>
          <a:xfrm>
            <a:off x="0" y="1149858"/>
            <a:ext cx="3429000" cy="0"/>
          </a:xfrm>
          <a:custGeom>
            <a:avLst/>
            <a:gdLst/>
            <a:ahLst/>
            <a:cxnLst/>
            <a:rect l="l" t="t" r="r" b="b"/>
            <a:pathLst>
              <a:path w="3429000">
                <a:moveTo>
                  <a:pt x="0" y="0"/>
                </a:moveTo>
                <a:lnTo>
                  <a:pt x="3429000" y="0"/>
                </a:lnTo>
              </a:path>
            </a:pathLst>
          </a:custGeom>
          <a:ln w="47244">
            <a:solidFill>
              <a:srgbClr val="FFCE00"/>
            </a:solidFill>
          </a:ln>
        </p:spPr>
        <p:txBody>
          <a:bodyPr wrap="square" lIns="0" tIns="0" rIns="0" bIns="0" rtlCol="0"/>
          <a:lstStyle/>
          <a:p>
            <a:endParaRPr/>
          </a:p>
        </p:txBody>
      </p:sp>
      <p:sp>
        <p:nvSpPr>
          <p:cNvPr id="9" name="object 9"/>
          <p:cNvSpPr txBox="1"/>
          <p:nvPr/>
        </p:nvSpPr>
        <p:spPr>
          <a:xfrm>
            <a:off x="9774428" y="595630"/>
            <a:ext cx="1678305" cy="617855"/>
          </a:xfrm>
          <a:prstGeom prst="rect">
            <a:avLst/>
          </a:prstGeom>
        </p:spPr>
        <p:txBody>
          <a:bodyPr vert="horz" wrap="square" lIns="0" tIns="13335" rIns="0" bIns="0" rtlCol="0">
            <a:spAutoFit/>
          </a:bodyPr>
          <a:lstStyle/>
          <a:p>
            <a:pPr marL="12700">
              <a:lnSpc>
                <a:spcPts val="3050"/>
              </a:lnSpc>
              <a:spcBef>
                <a:spcPts val="105"/>
              </a:spcBef>
            </a:pPr>
            <a:r>
              <a:rPr sz="2600" b="1" dirty="0">
                <a:solidFill>
                  <a:srgbClr val="000099"/>
                </a:solidFill>
                <a:latin typeface="Arial"/>
                <a:cs typeface="Arial"/>
              </a:rPr>
              <a:t>BITS</a:t>
            </a:r>
            <a:r>
              <a:rPr sz="2600" b="1" spc="-85" dirty="0">
                <a:solidFill>
                  <a:srgbClr val="000099"/>
                </a:solidFill>
                <a:latin typeface="Arial"/>
                <a:cs typeface="Arial"/>
              </a:rPr>
              <a:t> </a:t>
            </a:r>
            <a:r>
              <a:rPr sz="2600" dirty="0">
                <a:solidFill>
                  <a:srgbClr val="000099"/>
                </a:solidFill>
                <a:latin typeface="Arial"/>
                <a:cs typeface="Arial"/>
              </a:rPr>
              <a:t>Pilani</a:t>
            </a:r>
            <a:endParaRPr sz="2600">
              <a:latin typeface="Arial"/>
              <a:cs typeface="Arial"/>
            </a:endParaRPr>
          </a:p>
          <a:p>
            <a:pPr marL="13970">
              <a:lnSpc>
                <a:spcPts val="1610"/>
              </a:lnSpc>
            </a:pPr>
            <a:r>
              <a:rPr sz="1400" dirty="0">
                <a:solidFill>
                  <a:srgbClr val="000099"/>
                </a:solidFill>
                <a:latin typeface="Arial"/>
                <a:cs typeface="Arial"/>
              </a:rPr>
              <a:t>Pilani</a:t>
            </a:r>
            <a:r>
              <a:rPr sz="1400" spc="-20" dirty="0">
                <a:solidFill>
                  <a:srgbClr val="000099"/>
                </a:solidFill>
                <a:latin typeface="Arial"/>
                <a:cs typeface="Arial"/>
              </a:rPr>
              <a:t> </a:t>
            </a:r>
            <a:r>
              <a:rPr sz="1400" dirty="0">
                <a:solidFill>
                  <a:srgbClr val="000099"/>
                </a:solidFill>
                <a:latin typeface="Arial"/>
                <a:cs typeface="Arial"/>
              </a:rPr>
              <a:t>Campus</a:t>
            </a:r>
            <a:endParaRPr sz="1400">
              <a:latin typeface="Arial"/>
              <a:cs typeface="Arial"/>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8/29/2020 7:42</a:t>
            </a:r>
            <a:r>
              <a:rPr spc="-65" dirty="0"/>
              <a:t> </a:t>
            </a:r>
            <a:r>
              <a:rPr dirty="0"/>
              <a:t>PM</a:t>
            </a: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60</a:t>
            </a:fld>
            <a:endParaRPr dirty="0"/>
          </a:p>
        </p:txBody>
      </p:sp>
      <p:sp>
        <p:nvSpPr>
          <p:cNvPr id="10" name="object 10"/>
          <p:cNvSpPr txBox="1">
            <a:spLocks noGrp="1"/>
          </p:cNvSpPr>
          <p:nvPr>
            <p:ph type="title"/>
          </p:nvPr>
        </p:nvSpPr>
        <p:spPr>
          <a:xfrm>
            <a:off x="2015489" y="93979"/>
            <a:ext cx="4454525" cy="1122680"/>
          </a:xfrm>
          <a:prstGeom prst="rect">
            <a:avLst/>
          </a:prstGeom>
        </p:spPr>
        <p:txBody>
          <a:bodyPr vert="horz" wrap="square" lIns="0" tIns="12700" rIns="0" bIns="0" rtlCol="0">
            <a:spAutoFit/>
          </a:bodyPr>
          <a:lstStyle/>
          <a:p>
            <a:pPr marL="1972310" marR="5080" indent="-1960245">
              <a:lnSpc>
                <a:spcPct val="100000"/>
              </a:lnSpc>
              <a:spcBef>
                <a:spcPts val="100"/>
              </a:spcBef>
            </a:pPr>
            <a:r>
              <a:rPr sz="3600" dirty="0">
                <a:solidFill>
                  <a:srgbClr val="001F5F"/>
                </a:solidFill>
                <a:latin typeface="Palatino Linotype"/>
                <a:cs typeface="Palatino Linotype"/>
              </a:rPr>
              <a:t>Areas </a:t>
            </a:r>
            <a:r>
              <a:rPr sz="3600" spc="-5" dirty="0">
                <a:solidFill>
                  <a:srgbClr val="001F5F"/>
                </a:solidFill>
                <a:latin typeface="Palatino Linotype"/>
                <a:cs typeface="Palatino Linotype"/>
              </a:rPr>
              <a:t>Contributing</a:t>
            </a:r>
            <a:r>
              <a:rPr sz="3600" spc="-160" dirty="0">
                <a:solidFill>
                  <a:srgbClr val="001F5F"/>
                </a:solidFill>
                <a:latin typeface="Palatino Linotype"/>
                <a:cs typeface="Palatino Linotype"/>
              </a:rPr>
              <a:t> </a:t>
            </a:r>
            <a:r>
              <a:rPr sz="3600" spc="-5" dirty="0">
                <a:solidFill>
                  <a:srgbClr val="001F5F"/>
                </a:solidFill>
                <a:latin typeface="Palatino Linotype"/>
                <a:cs typeface="Palatino Linotype"/>
              </a:rPr>
              <a:t>to  AI</a:t>
            </a:r>
            <a:endParaRPr sz="3600">
              <a:latin typeface="Palatino Linotype"/>
              <a:cs typeface="Palatino Linotype"/>
            </a:endParaRPr>
          </a:p>
        </p:txBody>
      </p:sp>
      <p:sp>
        <p:nvSpPr>
          <p:cNvPr id="11" name="object 11"/>
          <p:cNvSpPr txBox="1"/>
          <p:nvPr/>
        </p:nvSpPr>
        <p:spPr>
          <a:xfrm>
            <a:off x="4466590" y="3159632"/>
            <a:ext cx="4357370" cy="330835"/>
          </a:xfrm>
          <a:prstGeom prst="rect">
            <a:avLst/>
          </a:prstGeom>
        </p:spPr>
        <p:txBody>
          <a:bodyPr vert="horz" wrap="square" lIns="0" tIns="13335" rIns="0" bIns="0" rtlCol="0">
            <a:spAutoFit/>
          </a:bodyPr>
          <a:lstStyle/>
          <a:p>
            <a:pPr marL="12700">
              <a:lnSpc>
                <a:spcPct val="100000"/>
              </a:lnSpc>
              <a:spcBef>
                <a:spcPts val="105"/>
              </a:spcBef>
            </a:pPr>
            <a:r>
              <a:rPr sz="2000" spc="-5" dirty="0">
                <a:latin typeface="Comic Sans MS"/>
                <a:cs typeface="Comic Sans MS"/>
              </a:rPr>
              <a:t>Computers </a:t>
            </a:r>
            <a:r>
              <a:rPr sz="2000" dirty="0">
                <a:latin typeface="Comic Sans MS"/>
                <a:cs typeface="Comic Sans MS"/>
              </a:rPr>
              <a:t>&amp; </a:t>
            </a:r>
            <a:r>
              <a:rPr sz="2000" spc="-5" dirty="0">
                <a:latin typeface="Comic Sans MS"/>
                <a:cs typeface="Comic Sans MS"/>
              </a:rPr>
              <a:t>Programming</a:t>
            </a:r>
            <a:r>
              <a:rPr sz="2000" spc="-215" dirty="0">
                <a:latin typeface="Comic Sans MS"/>
                <a:cs typeface="Comic Sans MS"/>
              </a:rPr>
              <a:t> </a:t>
            </a:r>
            <a:r>
              <a:rPr sz="2000" spc="-5" dirty="0">
                <a:latin typeface="Comic Sans MS"/>
                <a:cs typeface="Comic Sans MS"/>
              </a:rPr>
              <a:t>Languages</a:t>
            </a:r>
            <a:endParaRPr sz="2000">
              <a:latin typeface="Comic Sans MS"/>
              <a:cs typeface="Comic Sans MS"/>
            </a:endParaRPr>
          </a:p>
        </p:txBody>
      </p:sp>
      <p:graphicFrame>
        <p:nvGraphicFramePr>
          <p:cNvPr id="12" name="object 12"/>
          <p:cNvGraphicFramePr>
            <a:graphicFrameLocks noGrp="1"/>
          </p:cNvGraphicFramePr>
          <p:nvPr/>
        </p:nvGraphicFramePr>
        <p:xfrm>
          <a:off x="1781111" y="1590611"/>
          <a:ext cx="2360930" cy="4779010"/>
        </p:xfrm>
        <a:graphic>
          <a:graphicData uri="http://schemas.openxmlformats.org/drawingml/2006/table">
            <a:tbl>
              <a:tblPr firstRow="1" bandRow="1">
                <a:tableStyleId>{2D5ABB26-0587-4C30-8999-92F81FD0307C}</a:tableStyleId>
              </a:tblPr>
              <a:tblGrid>
                <a:gridCol w="2346325">
                  <a:extLst>
                    <a:ext uri="{9D8B030D-6E8A-4147-A177-3AD203B41FA5}">
                      <a16:colId xmlns:a16="http://schemas.microsoft.com/office/drawing/2014/main" val="20000"/>
                    </a:ext>
                  </a:extLst>
                </a:gridCol>
              </a:tblGrid>
              <a:tr h="595249">
                <a:tc>
                  <a:txBody>
                    <a:bodyPr/>
                    <a:lstStyle/>
                    <a:p>
                      <a:pPr marL="2540" algn="ctr">
                        <a:lnSpc>
                          <a:spcPct val="100000"/>
                        </a:lnSpc>
                        <a:spcBef>
                          <a:spcPts val="1395"/>
                        </a:spcBef>
                      </a:pPr>
                      <a:r>
                        <a:rPr sz="1400" spc="-5" dirty="0">
                          <a:solidFill>
                            <a:srgbClr val="666666"/>
                          </a:solidFill>
                          <a:latin typeface="Comic Sans MS"/>
                          <a:cs typeface="Comic Sans MS"/>
                        </a:rPr>
                        <a:t>Philosophy</a:t>
                      </a:r>
                      <a:endParaRPr sz="1400">
                        <a:latin typeface="Comic Sans MS"/>
                        <a:cs typeface="Comic Sans MS"/>
                      </a:endParaRPr>
                    </a:p>
                  </a:txBody>
                  <a:tcPr marL="0" marR="0" marT="1771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595249">
                <a:tc>
                  <a:txBody>
                    <a:bodyPr/>
                    <a:lstStyle/>
                    <a:p>
                      <a:pPr algn="ctr">
                        <a:lnSpc>
                          <a:spcPct val="100000"/>
                        </a:lnSpc>
                        <a:spcBef>
                          <a:spcPts val="1395"/>
                        </a:spcBef>
                      </a:pPr>
                      <a:r>
                        <a:rPr sz="1400" spc="-5" dirty="0">
                          <a:solidFill>
                            <a:srgbClr val="666666"/>
                          </a:solidFill>
                          <a:latin typeface="Comic Sans MS"/>
                          <a:cs typeface="Comic Sans MS"/>
                        </a:rPr>
                        <a:t>Mathematics</a:t>
                      </a:r>
                      <a:endParaRPr sz="1400">
                        <a:latin typeface="Comic Sans MS"/>
                        <a:cs typeface="Comic Sans MS"/>
                      </a:endParaRPr>
                    </a:p>
                  </a:txBody>
                  <a:tcPr marL="0" marR="0" marT="1771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595376">
                <a:tc>
                  <a:txBody>
                    <a:bodyPr/>
                    <a:lstStyle/>
                    <a:p>
                      <a:pPr marL="1270" algn="ctr">
                        <a:lnSpc>
                          <a:spcPct val="100000"/>
                        </a:lnSpc>
                        <a:spcBef>
                          <a:spcPts val="1395"/>
                        </a:spcBef>
                      </a:pPr>
                      <a:r>
                        <a:rPr sz="1400" dirty="0">
                          <a:solidFill>
                            <a:srgbClr val="666666"/>
                          </a:solidFill>
                          <a:latin typeface="Comic Sans MS"/>
                          <a:cs typeface="Comic Sans MS"/>
                        </a:rPr>
                        <a:t>Economics</a:t>
                      </a:r>
                      <a:endParaRPr sz="1400">
                        <a:latin typeface="Comic Sans MS"/>
                        <a:cs typeface="Comic Sans MS"/>
                      </a:endParaRPr>
                    </a:p>
                  </a:txBody>
                  <a:tcPr marL="0" marR="0" marT="1771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595249">
                <a:tc>
                  <a:txBody>
                    <a:bodyPr/>
                    <a:lstStyle/>
                    <a:p>
                      <a:pPr marL="1270" algn="ctr">
                        <a:lnSpc>
                          <a:spcPct val="100000"/>
                        </a:lnSpc>
                        <a:spcBef>
                          <a:spcPts val="1395"/>
                        </a:spcBef>
                      </a:pPr>
                      <a:r>
                        <a:rPr sz="1400" spc="-5" dirty="0">
                          <a:solidFill>
                            <a:srgbClr val="666666"/>
                          </a:solidFill>
                          <a:latin typeface="Comic Sans MS"/>
                          <a:cs typeface="Comic Sans MS"/>
                        </a:rPr>
                        <a:t>Neuroscience</a:t>
                      </a:r>
                      <a:endParaRPr sz="1400">
                        <a:latin typeface="Comic Sans MS"/>
                        <a:cs typeface="Comic Sans MS"/>
                      </a:endParaRPr>
                    </a:p>
                  </a:txBody>
                  <a:tcPr marL="0" marR="0" marT="1771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595248">
                <a:tc>
                  <a:txBody>
                    <a:bodyPr/>
                    <a:lstStyle/>
                    <a:p>
                      <a:pPr marL="2540" algn="ctr">
                        <a:lnSpc>
                          <a:spcPct val="100000"/>
                        </a:lnSpc>
                        <a:spcBef>
                          <a:spcPts val="1395"/>
                        </a:spcBef>
                      </a:pPr>
                      <a:r>
                        <a:rPr sz="1400" spc="-5" dirty="0">
                          <a:solidFill>
                            <a:srgbClr val="666666"/>
                          </a:solidFill>
                          <a:latin typeface="Comic Sans MS"/>
                          <a:cs typeface="Comic Sans MS"/>
                        </a:rPr>
                        <a:t>Psychology</a:t>
                      </a:r>
                      <a:endParaRPr sz="1400">
                        <a:latin typeface="Comic Sans MS"/>
                        <a:cs typeface="Comic Sans MS"/>
                      </a:endParaRPr>
                    </a:p>
                  </a:txBody>
                  <a:tcPr marL="0" marR="0" marT="1771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595249">
                <a:tc>
                  <a:txBody>
                    <a:bodyPr/>
                    <a:lstStyle/>
                    <a:p>
                      <a:pPr marL="1270" algn="ctr">
                        <a:lnSpc>
                          <a:spcPct val="100000"/>
                        </a:lnSpc>
                        <a:spcBef>
                          <a:spcPts val="1400"/>
                        </a:spcBef>
                      </a:pPr>
                      <a:r>
                        <a:rPr sz="1400" spc="-5" dirty="0">
                          <a:latin typeface="Comic Sans MS"/>
                          <a:cs typeface="Comic Sans MS"/>
                        </a:rPr>
                        <a:t>Computer</a:t>
                      </a:r>
                      <a:r>
                        <a:rPr sz="1400" spc="-85" dirty="0">
                          <a:latin typeface="Comic Sans MS"/>
                          <a:cs typeface="Comic Sans MS"/>
                        </a:rPr>
                        <a:t> </a:t>
                      </a:r>
                      <a:r>
                        <a:rPr sz="1400" spc="-5" dirty="0">
                          <a:latin typeface="Comic Sans MS"/>
                          <a:cs typeface="Comic Sans MS"/>
                        </a:rPr>
                        <a:t>Engineering</a:t>
                      </a:r>
                      <a:endParaRPr sz="1400">
                        <a:latin typeface="Comic Sans MS"/>
                        <a:cs typeface="Comic Sans MS"/>
                      </a:endParaRPr>
                    </a:p>
                  </a:txBody>
                  <a:tcPr marL="0" marR="0" marT="1778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CEE0F3"/>
                    </a:solidFill>
                  </a:tcPr>
                </a:tc>
                <a:extLst>
                  <a:ext uri="{0D108BD9-81ED-4DB2-BD59-A6C34878D82A}">
                    <a16:rowId xmlns:a16="http://schemas.microsoft.com/office/drawing/2014/main" val="10005"/>
                  </a:ext>
                </a:extLst>
              </a:tr>
              <a:tr h="601980">
                <a:tc>
                  <a:txBody>
                    <a:bodyPr/>
                    <a:lstStyle/>
                    <a:p>
                      <a:pPr marL="678180" marR="548640" indent="-137160">
                        <a:lnSpc>
                          <a:spcPct val="101400"/>
                        </a:lnSpc>
                        <a:spcBef>
                          <a:spcPts val="595"/>
                        </a:spcBef>
                      </a:pPr>
                      <a:r>
                        <a:rPr sz="1400" spc="-5" dirty="0">
                          <a:solidFill>
                            <a:srgbClr val="666666"/>
                          </a:solidFill>
                          <a:latin typeface="Comic Sans MS"/>
                          <a:cs typeface="Comic Sans MS"/>
                        </a:rPr>
                        <a:t>Control</a:t>
                      </a:r>
                      <a:r>
                        <a:rPr sz="1400" spc="-185" dirty="0">
                          <a:solidFill>
                            <a:srgbClr val="666666"/>
                          </a:solidFill>
                          <a:latin typeface="Comic Sans MS"/>
                          <a:cs typeface="Comic Sans MS"/>
                        </a:rPr>
                        <a:t> </a:t>
                      </a:r>
                      <a:r>
                        <a:rPr sz="1400" spc="-5" dirty="0">
                          <a:solidFill>
                            <a:srgbClr val="666666"/>
                          </a:solidFill>
                          <a:latin typeface="Comic Sans MS"/>
                          <a:cs typeface="Comic Sans MS"/>
                        </a:rPr>
                        <a:t>theory,  Cybernetics</a:t>
                      </a:r>
                      <a:endParaRPr sz="1400">
                        <a:latin typeface="Comic Sans MS"/>
                        <a:cs typeface="Comic Sans MS"/>
                      </a:endParaRPr>
                    </a:p>
                  </a:txBody>
                  <a:tcPr marL="0" marR="0" marT="755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6"/>
                  </a:ext>
                </a:extLst>
              </a:tr>
              <a:tr h="595274">
                <a:tc>
                  <a:txBody>
                    <a:bodyPr/>
                    <a:lstStyle/>
                    <a:p>
                      <a:pPr marL="1270" algn="ctr">
                        <a:lnSpc>
                          <a:spcPct val="100000"/>
                        </a:lnSpc>
                        <a:spcBef>
                          <a:spcPts val="1400"/>
                        </a:spcBef>
                      </a:pPr>
                      <a:r>
                        <a:rPr sz="1400" spc="-5" dirty="0">
                          <a:solidFill>
                            <a:srgbClr val="666666"/>
                          </a:solidFill>
                          <a:latin typeface="Comic Sans MS"/>
                          <a:cs typeface="Comic Sans MS"/>
                        </a:rPr>
                        <a:t>Linguistics</a:t>
                      </a:r>
                      <a:endParaRPr sz="1400">
                        <a:latin typeface="Comic Sans MS"/>
                        <a:cs typeface="Comic Sans MS"/>
                      </a:endParaRPr>
                    </a:p>
                  </a:txBody>
                  <a:tcPr marL="0" marR="0" marT="1778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73723" y="6484620"/>
            <a:ext cx="3106420" cy="0"/>
          </a:xfrm>
          <a:custGeom>
            <a:avLst/>
            <a:gdLst/>
            <a:ahLst/>
            <a:cxnLst/>
            <a:rect l="l" t="t" r="r" b="b"/>
            <a:pathLst>
              <a:path w="3106420">
                <a:moveTo>
                  <a:pt x="0" y="0"/>
                </a:moveTo>
                <a:lnTo>
                  <a:pt x="3105912" y="0"/>
                </a:lnTo>
              </a:path>
            </a:pathLst>
          </a:custGeom>
          <a:ln w="48768">
            <a:solidFill>
              <a:srgbClr val="8EB4E2"/>
            </a:solidFill>
          </a:ln>
        </p:spPr>
        <p:txBody>
          <a:bodyPr wrap="square" lIns="0" tIns="0" rIns="0" bIns="0" rtlCol="0"/>
          <a:lstStyle/>
          <a:p>
            <a:endParaRPr/>
          </a:p>
        </p:txBody>
      </p:sp>
      <p:sp>
        <p:nvSpPr>
          <p:cNvPr id="3" name="object 3"/>
          <p:cNvSpPr/>
          <p:nvPr/>
        </p:nvSpPr>
        <p:spPr>
          <a:xfrm>
            <a:off x="9209531" y="6483096"/>
            <a:ext cx="2982595" cy="0"/>
          </a:xfrm>
          <a:custGeom>
            <a:avLst/>
            <a:gdLst/>
            <a:ahLst/>
            <a:cxnLst/>
            <a:rect l="l" t="t" r="r" b="b"/>
            <a:pathLst>
              <a:path w="2982595">
                <a:moveTo>
                  <a:pt x="0" y="0"/>
                </a:moveTo>
                <a:lnTo>
                  <a:pt x="2982468" y="0"/>
                </a:lnTo>
              </a:path>
            </a:pathLst>
          </a:custGeom>
          <a:ln w="45720">
            <a:solidFill>
              <a:srgbClr val="FF0000"/>
            </a:solidFill>
          </a:ln>
        </p:spPr>
        <p:txBody>
          <a:bodyPr wrap="square" lIns="0" tIns="0" rIns="0" bIns="0" rtlCol="0"/>
          <a:lstStyle/>
          <a:p>
            <a:endParaRPr/>
          </a:p>
        </p:txBody>
      </p:sp>
      <p:sp>
        <p:nvSpPr>
          <p:cNvPr id="4" name="object 4"/>
          <p:cNvSpPr/>
          <p:nvPr/>
        </p:nvSpPr>
        <p:spPr>
          <a:xfrm>
            <a:off x="2779776" y="6484620"/>
            <a:ext cx="3439795" cy="0"/>
          </a:xfrm>
          <a:custGeom>
            <a:avLst/>
            <a:gdLst/>
            <a:ahLst/>
            <a:cxnLst/>
            <a:rect l="l" t="t" r="r" b="b"/>
            <a:pathLst>
              <a:path w="3439795">
                <a:moveTo>
                  <a:pt x="0" y="0"/>
                </a:moveTo>
                <a:lnTo>
                  <a:pt x="3439667" y="0"/>
                </a:lnTo>
              </a:path>
            </a:pathLst>
          </a:custGeom>
          <a:ln w="48768">
            <a:solidFill>
              <a:srgbClr val="FFCE00"/>
            </a:solidFill>
          </a:ln>
        </p:spPr>
        <p:txBody>
          <a:bodyPr wrap="square" lIns="0" tIns="0" rIns="0" bIns="0" rtlCol="0"/>
          <a:lstStyle/>
          <a:p>
            <a:endParaRPr/>
          </a:p>
        </p:txBody>
      </p:sp>
      <p:sp>
        <p:nvSpPr>
          <p:cNvPr id="5" name="object 5"/>
          <p:cNvSpPr/>
          <p:nvPr/>
        </p:nvSpPr>
        <p:spPr>
          <a:xfrm>
            <a:off x="0" y="0"/>
            <a:ext cx="9400540" cy="1126490"/>
          </a:xfrm>
          <a:custGeom>
            <a:avLst/>
            <a:gdLst/>
            <a:ahLst/>
            <a:cxnLst/>
            <a:rect l="l" t="t" r="r" b="b"/>
            <a:pathLst>
              <a:path w="9400540" h="1126490">
                <a:moveTo>
                  <a:pt x="0" y="1126236"/>
                </a:moveTo>
                <a:lnTo>
                  <a:pt x="9400032" y="1126236"/>
                </a:lnTo>
                <a:lnTo>
                  <a:pt x="9400032" y="0"/>
                </a:lnTo>
                <a:lnTo>
                  <a:pt x="0" y="0"/>
                </a:lnTo>
                <a:lnTo>
                  <a:pt x="0" y="1126236"/>
                </a:lnTo>
                <a:close/>
              </a:path>
            </a:pathLst>
          </a:custGeom>
          <a:solidFill>
            <a:srgbClr val="FFFF00"/>
          </a:solidFill>
        </p:spPr>
        <p:txBody>
          <a:bodyPr wrap="square" lIns="0" tIns="0" rIns="0" bIns="0" rtlCol="0"/>
          <a:lstStyle/>
          <a:p>
            <a:endParaRPr/>
          </a:p>
        </p:txBody>
      </p:sp>
      <p:sp>
        <p:nvSpPr>
          <p:cNvPr id="6" name="object 6"/>
          <p:cNvSpPr/>
          <p:nvPr/>
        </p:nvSpPr>
        <p:spPr>
          <a:xfrm>
            <a:off x="3381755" y="1149858"/>
            <a:ext cx="3106420" cy="0"/>
          </a:xfrm>
          <a:custGeom>
            <a:avLst/>
            <a:gdLst/>
            <a:ahLst/>
            <a:cxnLst/>
            <a:rect l="l" t="t" r="r" b="b"/>
            <a:pathLst>
              <a:path w="3106420">
                <a:moveTo>
                  <a:pt x="0" y="0"/>
                </a:moveTo>
                <a:lnTo>
                  <a:pt x="3105912" y="0"/>
                </a:lnTo>
              </a:path>
            </a:pathLst>
          </a:custGeom>
          <a:ln w="47244">
            <a:solidFill>
              <a:srgbClr val="8EB4E2"/>
            </a:solidFill>
          </a:ln>
        </p:spPr>
        <p:txBody>
          <a:bodyPr wrap="square" lIns="0" tIns="0" rIns="0" bIns="0" rtlCol="0"/>
          <a:lstStyle/>
          <a:p>
            <a:endParaRPr/>
          </a:p>
        </p:txBody>
      </p:sp>
      <p:sp>
        <p:nvSpPr>
          <p:cNvPr id="7" name="object 7"/>
          <p:cNvSpPr/>
          <p:nvPr/>
        </p:nvSpPr>
        <p:spPr>
          <a:xfrm>
            <a:off x="6420611" y="1148333"/>
            <a:ext cx="2979420" cy="0"/>
          </a:xfrm>
          <a:custGeom>
            <a:avLst/>
            <a:gdLst/>
            <a:ahLst/>
            <a:cxnLst/>
            <a:rect l="l" t="t" r="r" b="b"/>
            <a:pathLst>
              <a:path w="2979420">
                <a:moveTo>
                  <a:pt x="0" y="0"/>
                </a:moveTo>
                <a:lnTo>
                  <a:pt x="2979419" y="0"/>
                </a:lnTo>
              </a:path>
            </a:pathLst>
          </a:custGeom>
          <a:ln w="44196">
            <a:solidFill>
              <a:srgbClr val="FF0000"/>
            </a:solidFill>
          </a:ln>
        </p:spPr>
        <p:txBody>
          <a:bodyPr wrap="square" lIns="0" tIns="0" rIns="0" bIns="0" rtlCol="0"/>
          <a:lstStyle/>
          <a:p>
            <a:endParaRPr/>
          </a:p>
        </p:txBody>
      </p:sp>
      <p:sp>
        <p:nvSpPr>
          <p:cNvPr id="8" name="object 8"/>
          <p:cNvSpPr/>
          <p:nvPr/>
        </p:nvSpPr>
        <p:spPr>
          <a:xfrm>
            <a:off x="0" y="1149858"/>
            <a:ext cx="3429000" cy="0"/>
          </a:xfrm>
          <a:custGeom>
            <a:avLst/>
            <a:gdLst/>
            <a:ahLst/>
            <a:cxnLst/>
            <a:rect l="l" t="t" r="r" b="b"/>
            <a:pathLst>
              <a:path w="3429000">
                <a:moveTo>
                  <a:pt x="0" y="0"/>
                </a:moveTo>
                <a:lnTo>
                  <a:pt x="3429000" y="0"/>
                </a:lnTo>
              </a:path>
            </a:pathLst>
          </a:custGeom>
          <a:ln w="47244">
            <a:solidFill>
              <a:srgbClr val="FFCE00"/>
            </a:solidFill>
          </a:ln>
        </p:spPr>
        <p:txBody>
          <a:bodyPr wrap="square" lIns="0" tIns="0" rIns="0" bIns="0" rtlCol="0"/>
          <a:lstStyle/>
          <a:p>
            <a:endParaRPr/>
          </a:p>
        </p:txBody>
      </p:sp>
      <p:sp>
        <p:nvSpPr>
          <p:cNvPr id="9" name="object 9"/>
          <p:cNvSpPr txBox="1"/>
          <p:nvPr/>
        </p:nvSpPr>
        <p:spPr>
          <a:xfrm>
            <a:off x="9774428" y="595630"/>
            <a:ext cx="1678305" cy="617855"/>
          </a:xfrm>
          <a:prstGeom prst="rect">
            <a:avLst/>
          </a:prstGeom>
        </p:spPr>
        <p:txBody>
          <a:bodyPr vert="horz" wrap="square" lIns="0" tIns="13335" rIns="0" bIns="0" rtlCol="0">
            <a:spAutoFit/>
          </a:bodyPr>
          <a:lstStyle/>
          <a:p>
            <a:pPr marL="12700">
              <a:lnSpc>
                <a:spcPts val="3050"/>
              </a:lnSpc>
              <a:spcBef>
                <a:spcPts val="105"/>
              </a:spcBef>
            </a:pPr>
            <a:r>
              <a:rPr sz="2600" b="1" dirty="0">
                <a:solidFill>
                  <a:srgbClr val="000099"/>
                </a:solidFill>
                <a:latin typeface="Arial"/>
                <a:cs typeface="Arial"/>
              </a:rPr>
              <a:t>BITS</a:t>
            </a:r>
            <a:r>
              <a:rPr sz="2600" b="1" spc="-85" dirty="0">
                <a:solidFill>
                  <a:srgbClr val="000099"/>
                </a:solidFill>
                <a:latin typeface="Arial"/>
                <a:cs typeface="Arial"/>
              </a:rPr>
              <a:t> </a:t>
            </a:r>
            <a:r>
              <a:rPr sz="2600" dirty="0">
                <a:solidFill>
                  <a:srgbClr val="000099"/>
                </a:solidFill>
                <a:latin typeface="Arial"/>
                <a:cs typeface="Arial"/>
              </a:rPr>
              <a:t>Pilani</a:t>
            </a:r>
            <a:endParaRPr sz="2600">
              <a:latin typeface="Arial"/>
              <a:cs typeface="Arial"/>
            </a:endParaRPr>
          </a:p>
          <a:p>
            <a:pPr marL="13970">
              <a:lnSpc>
                <a:spcPts val="1610"/>
              </a:lnSpc>
            </a:pPr>
            <a:r>
              <a:rPr sz="1400" dirty="0">
                <a:solidFill>
                  <a:srgbClr val="000099"/>
                </a:solidFill>
                <a:latin typeface="Arial"/>
                <a:cs typeface="Arial"/>
              </a:rPr>
              <a:t>Pilani</a:t>
            </a:r>
            <a:r>
              <a:rPr sz="1400" spc="-20" dirty="0">
                <a:solidFill>
                  <a:srgbClr val="000099"/>
                </a:solidFill>
                <a:latin typeface="Arial"/>
                <a:cs typeface="Arial"/>
              </a:rPr>
              <a:t> </a:t>
            </a:r>
            <a:r>
              <a:rPr sz="1400" dirty="0">
                <a:solidFill>
                  <a:srgbClr val="000099"/>
                </a:solidFill>
                <a:latin typeface="Arial"/>
                <a:cs typeface="Arial"/>
              </a:rPr>
              <a:t>Campus</a:t>
            </a:r>
            <a:endParaRPr sz="1400">
              <a:latin typeface="Arial"/>
              <a:cs typeface="Arial"/>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8/29/2020 7:42</a:t>
            </a:r>
            <a:r>
              <a:rPr spc="-65" dirty="0"/>
              <a:t> </a:t>
            </a:r>
            <a:r>
              <a:rPr dirty="0"/>
              <a:t>PM</a:t>
            </a: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61</a:t>
            </a:fld>
            <a:endParaRPr dirty="0"/>
          </a:p>
        </p:txBody>
      </p:sp>
      <p:sp>
        <p:nvSpPr>
          <p:cNvPr id="10" name="object 10"/>
          <p:cNvSpPr txBox="1">
            <a:spLocks noGrp="1"/>
          </p:cNvSpPr>
          <p:nvPr>
            <p:ph type="title"/>
          </p:nvPr>
        </p:nvSpPr>
        <p:spPr>
          <a:xfrm>
            <a:off x="2015489" y="93979"/>
            <a:ext cx="4454525" cy="1122680"/>
          </a:xfrm>
          <a:prstGeom prst="rect">
            <a:avLst/>
          </a:prstGeom>
        </p:spPr>
        <p:txBody>
          <a:bodyPr vert="horz" wrap="square" lIns="0" tIns="12700" rIns="0" bIns="0" rtlCol="0">
            <a:spAutoFit/>
          </a:bodyPr>
          <a:lstStyle/>
          <a:p>
            <a:pPr marL="1972310" marR="5080" indent="-1960245">
              <a:lnSpc>
                <a:spcPct val="100000"/>
              </a:lnSpc>
              <a:spcBef>
                <a:spcPts val="100"/>
              </a:spcBef>
            </a:pPr>
            <a:r>
              <a:rPr sz="3600" dirty="0">
                <a:solidFill>
                  <a:srgbClr val="001F5F"/>
                </a:solidFill>
                <a:latin typeface="Palatino Linotype"/>
                <a:cs typeface="Palatino Linotype"/>
              </a:rPr>
              <a:t>Areas </a:t>
            </a:r>
            <a:r>
              <a:rPr sz="3600" spc="-5" dirty="0">
                <a:solidFill>
                  <a:srgbClr val="001F5F"/>
                </a:solidFill>
                <a:latin typeface="Palatino Linotype"/>
                <a:cs typeface="Palatino Linotype"/>
              </a:rPr>
              <a:t>Contributing</a:t>
            </a:r>
            <a:r>
              <a:rPr sz="3600" spc="-160" dirty="0">
                <a:solidFill>
                  <a:srgbClr val="001F5F"/>
                </a:solidFill>
                <a:latin typeface="Palatino Linotype"/>
                <a:cs typeface="Palatino Linotype"/>
              </a:rPr>
              <a:t> </a:t>
            </a:r>
            <a:r>
              <a:rPr sz="3600" spc="-5" dirty="0">
                <a:solidFill>
                  <a:srgbClr val="001F5F"/>
                </a:solidFill>
                <a:latin typeface="Palatino Linotype"/>
                <a:cs typeface="Palatino Linotype"/>
              </a:rPr>
              <a:t>to  AI</a:t>
            </a:r>
            <a:endParaRPr sz="3600">
              <a:latin typeface="Palatino Linotype"/>
              <a:cs typeface="Palatino Linotype"/>
            </a:endParaRPr>
          </a:p>
        </p:txBody>
      </p:sp>
      <p:sp>
        <p:nvSpPr>
          <p:cNvPr id="11" name="object 11"/>
          <p:cNvSpPr txBox="1"/>
          <p:nvPr/>
        </p:nvSpPr>
        <p:spPr>
          <a:xfrm>
            <a:off x="4466590" y="1457680"/>
            <a:ext cx="5784850" cy="4429760"/>
          </a:xfrm>
          <a:prstGeom prst="rect">
            <a:avLst/>
          </a:prstGeom>
        </p:spPr>
        <p:txBody>
          <a:bodyPr vert="horz" wrap="square" lIns="0" tIns="76200" rIns="0" bIns="0" rtlCol="0">
            <a:spAutoFit/>
          </a:bodyPr>
          <a:lstStyle/>
          <a:p>
            <a:pPr marL="12700">
              <a:lnSpc>
                <a:spcPct val="100000"/>
              </a:lnSpc>
              <a:spcBef>
                <a:spcPts val="600"/>
              </a:spcBef>
            </a:pPr>
            <a:r>
              <a:rPr sz="2000" spc="-5" dirty="0">
                <a:latin typeface="Comic Sans MS"/>
                <a:cs typeface="Comic Sans MS"/>
              </a:rPr>
              <a:t>Control</a:t>
            </a:r>
            <a:r>
              <a:rPr sz="2000" spc="-55" dirty="0">
                <a:latin typeface="Comic Sans MS"/>
                <a:cs typeface="Comic Sans MS"/>
              </a:rPr>
              <a:t> </a:t>
            </a:r>
            <a:r>
              <a:rPr sz="2000" spc="-5" dirty="0">
                <a:latin typeface="Comic Sans MS"/>
                <a:cs typeface="Comic Sans MS"/>
              </a:rPr>
              <a:t>theory</a:t>
            </a:r>
            <a:endParaRPr sz="2000">
              <a:latin typeface="Comic Sans MS"/>
              <a:cs typeface="Comic Sans MS"/>
            </a:endParaRPr>
          </a:p>
          <a:p>
            <a:pPr marL="469900" indent="-381000">
              <a:lnSpc>
                <a:spcPts val="2375"/>
              </a:lnSpc>
              <a:spcBef>
                <a:spcPts val="505"/>
              </a:spcBef>
              <a:buFont typeface="Arial"/>
              <a:buChar char="●"/>
              <a:tabLst>
                <a:tab pos="469265" algn="l"/>
                <a:tab pos="469900" algn="l"/>
              </a:tabLst>
            </a:pPr>
            <a:r>
              <a:rPr sz="2000" dirty="0">
                <a:latin typeface="Comic Sans MS"/>
                <a:cs typeface="Comic Sans MS"/>
              </a:rPr>
              <a:t>Deals </a:t>
            </a:r>
            <a:r>
              <a:rPr sz="2000" spc="-5" dirty="0">
                <a:latin typeface="Comic Sans MS"/>
                <a:cs typeface="Comic Sans MS"/>
              </a:rPr>
              <a:t>with the behaviour </a:t>
            </a:r>
            <a:r>
              <a:rPr sz="2000" dirty="0">
                <a:latin typeface="Comic Sans MS"/>
                <a:cs typeface="Comic Sans MS"/>
              </a:rPr>
              <a:t>of </a:t>
            </a:r>
            <a:r>
              <a:rPr sz="2000" spc="-5" dirty="0">
                <a:latin typeface="Comic Sans MS"/>
                <a:cs typeface="Comic Sans MS"/>
              </a:rPr>
              <a:t>dynamic</a:t>
            </a:r>
            <a:r>
              <a:rPr sz="2000" spc="-260" dirty="0">
                <a:latin typeface="Comic Sans MS"/>
                <a:cs typeface="Comic Sans MS"/>
              </a:rPr>
              <a:t> </a:t>
            </a:r>
            <a:r>
              <a:rPr sz="2000" spc="-10" dirty="0">
                <a:latin typeface="Comic Sans MS"/>
                <a:cs typeface="Comic Sans MS"/>
              </a:rPr>
              <a:t>systems</a:t>
            </a:r>
            <a:endParaRPr sz="2000">
              <a:latin typeface="Comic Sans MS"/>
              <a:cs typeface="Comic Sans MS"/>
            </a:endParaRPr>
          </a:p>
          <a:p>
            <a:pPr marL="927100" marR="5080" lvl="1" indent="-365760">
              <a:lnSpc>
                <a:spcPts val="2210"/>
              </a:lnSpc>
              <a:spcBef>
                <a:spcPts val="5"/>
              </a:spcBef>
              <a:buFont typeface="Arial"/>
              <a:buChar char="○"/>
              <a:tabLst>
                <a:tab pos="926465" algn="l"/>
                <a:tab pos="927100" algn="l"/>
              </a:tabLst>
            </a:pPr>
            <a:r>
              <a:rPr sz="1800" spc="-5" dirty="0">
                <a:latin typeface="Comic Sans MS"/>
                <a:cs typeface="Comic Sans MS"/>
              </a:rPr>
              <a:t>behaviour </a:t>
            </a:r>
            <a:r>
              <a:rPr sz="1800" dirty="0">
                <a:latin typeface="Comic Sans MS"/>
                <a:cs typeface="Comic Sans MS"/>
              </a:rPr>
              <a:t>must ensure the error </a:t>
            </a:r>
            <a:r>
              <a:rPr sz="1800" spc="-5" dirty="0">
                <a:latin typeface="Comic Sans MS"/>
                <a:cs typeface="Comic Sans MS"/>
              </a:rPr>
              <a:t>between</a:t>
            </a:r>
            <a:r>
              <a:rPr sz="1800" spc="-285" dirty="0">
                <a:latin typeface="Comic Sans MS"/>
                <a:cs typeface="Comic Sans MS"/>
              </a:rPr>
              <a:t> </a:t>
            </a:r>
            <a:r>
              <a:rPr sz="1800" dirty="0">
                <a:latin typeface="Comic Sans MS"/>
                <a:cs typeface="Comic Sans MS"/>
              </a:rPr>
              <a:t>the  current </a:t>
            </a:r>
            <a:r>
              <a:rPr sz="1800" spc="-5" dirty="0">
                <a:latin typeface="Comic Sans MS"/>
                <a:cs typeface="Comic Sans MS"/>
              </a:rPr>
              <a:t>state </a:t>
            </a:r>
            <a:r>
              <a:rPr sz="1800" dirty="0">
                <a:latin typeface="Comic Sans MS"/>
                <a:cs typeface="Comic Sans MS"/>
              </a:rPr>
              <a:t>and goal </a:t>
            </a:r>
            <a:r>
              <a:rPr sz="1800" spc="-5" dirty="0">
                <a:latin typeface="Comic Sans MS"/>
                <a:cs typeface="Comic Sans MS"/>
              </a:rPr>
              <a:t>state is</a:t>
            </a:r>
            <a:r>
              <a:rPr sz="1800" spc="-235" dirty="0">
                <a:latin typeface="Comic Sans MS"/>
                <a:cs typeface="Comic Sans MS"/>
              </a:rPr>
              <a:t> </a:t>
            </a:r>
            <a:r>
              <a:rPr sz="1800" spc="-5" dirty="0">
                <a:latin typeface="Comic Sans MS"/>
                <a:cs typeface="Comic Sans MS"/>
              </a:rPr>
              <a:t>minimized</a:t>
            </a:r>
            <a:endParaRPr sz="1800">
              <a:latin typeface="Comic Sans MS"/>
              <a:cs typeface="Comic Sans MS"/>
            </a:endParaRPr>
          </a:p>
          <a:p>
            <a:pPr marL="469900" indent="-381000">
              <a:lnSpc>
                <a:spcPts val="2295"/>
              </a:lnSpc>
              <a:buClr>
                <a:srgbClr val="000000"/>
              </a:buClr>
              <a:buFont typeface="Arial"/>
              <a:buChar char="●"/>
              <a:tabLst>
                <a:tab pos="469265" algn="l"/>
                <a:tab pos="469900" algn="l"/>
                <a:tab pos="2035175" algn="l"/>
              </a:tabLst>
            </a:pPr>
            <a:r>
              <a:rPr sz="2000" spc="-5" dirty="0">
                <a:solidFill>
                  <a:srgbClr val="FF00FF"/>
                </a:solidFill>
                <a:latin typeface="Comic Sans MS"/>
                <a:cs typeface="Comic Sans MS"/>
              </a:rPr>
              <a:t>Cybernetics	</a:t>
            </a:r>
            <a:r>
              <a:rPr sz="2000" dirty="0">
                <a:latin typeface="Comic Sans MS"/>
                <a:cs typeface="Comic Sans MS"/>
              </a:rPr>
              <a:t>- </a:t>
            </a:r>
            <a:r>
              <a:rPr sz="2000" spc="-5" dirty="0">
                <a:latin typeface="Comic Sans MS"/>
                <a:cs typeface="Comic Sans MS"/>
              </a:rPr>
              <a:t>Book </a:t>
            </a:r>
            <a:r>
              <a:rPr sz="2000" dirty="0">
                <a:latin typeface="Comic Sans MS"/>
                <a:cs typeface="Comic Sans MS"/>
              </a:rPr>
              <a:t>by</a:t>
            </a:r>
            <a:r>
              <a:rPr sz="2000" spc="-90" dirty="0">
                <a:latin typeface="Comic Sans MS"/>
                <a:cs typeface="Comic Sans MS"/>
              </a:rPr>
              <a:t> </a:t>
            </a:r>
            <a:r>
              <a:rPr sz="2000" dirty="0">
                <a:latin typeface="Comic Sans MS"/>
                <a:cs typeface="Comic Sans MS"/>
              </a:rPr>
              <a:t>Wiener</a:t>
            </a:r>
            <a:endParaRPr sz="2000">
              <a:latin typeface="Comic Sans MS"/>
              <a:cs typeface="Comic Sans MS"/>
            </a:endParaRPr>
          </a:p>
          <a:p>
            <a:pPr marL="927100" marR="81915" lvl="1" indent="-365760">
              <a:lnSpc>
                <a:spcPct val="101899"/>
              </a:lnSpc>
              <a:spcBef>
                <a:spcPts val="20"/>
              </a:spcBef>
              <a:buFont typeface="Arial"/>
              <a:buChar char="○"/>
              <a:tabLst>
                <a:tab pos="926465" algn="l"/>
                <a:tab pos="927100" algn="l"/>
              </a:tabLst>
            </a:pPr>
            <a:r>
              <a:rPr sz="1800" dirty="0">
                <a:latin typeface="Comic Sans MS"/>
                <a:cs typeface="Comic Sans MS"/>
              </a:rPr>
              <a:t>(</a:t>
            </a:r>
            <a:r>
              <a:rPr sz="1800" dirty="0">
                <a:solidFill>
                  <a:srgbClr val="970000"/>
                </a:solidFill>
                <a:latin typeface="Comic Sans MS"/>
                <a:cs typeface="Comic Sans MS"/>
              </a:rPr>
              <a:t>Norbert Wiener, 1948</a:t>
            </a:r>
            <a:r>
              <a:rPr sz="1800" dirty="0">
                <a:latin typeface="Comic Sans MS"/>
                <a:cs typeface="Comic Sans MS"/>
              </a:rPr>
              <a:t>) : </a:t>
            </a:r>
            <a:r>
              <a:rPr sz="1800" spc="-10" dirty="0">
                <a:latin typeface="Comic Sans MS"/>
                <a:cs typeface="Comic Sans MS"/>
              </a:rPr>
              <a:t>Scientific </a:t>
            </a:r>
            <a:r>
              <a:rPr sz="1800" dirty="0">
                <a:latin typeface="Comic Sans MS"/>
                <a:cs typeface="Comic Sans MS"/>
              </a:rPr>
              <a:t>study</a:t>
            </a:r>
            <a:r>
              <a:rPr sz="1800" spc="-204" dirty="0">
                <a:latin typeface="Comic Sans MS"/>
                <a:cs typeface="Comic Sans MS"/>
              </a:rPr>
              <a:t> </a:t>
            </a:r>
            <a:r>
              <a:rPr sz="1800" dirty="0">
                <a:latin typeface="Comic Sans MS"/>
                <a:cs typeface="Comic Sans MS"/>
              </a:rPr>
              <a:t>of  </a:t>
            </a:r>
            <a:r>
              <a:rPr sz="1800" spc="-5" dirty="0">
                <a:latin typeface="Comic Sans MS"/>
                <a:cs typeface="Comic Sans MS"/>
              </a:rPr>
              <a:t>control </a:t>
            </a:r>
            <a:r>
              <a:rPr sz="1800" dirty="0">
                <a:latin typeface="Comic Sans MS"/>
                <a:cs typeface="Comic Sans MS"/>
              </a:rPr>
              <a:t>and </a:t>
            </a:r>
            <a:r>
              <a:rPr sz="1800" spc="-5" dirty="0">
                <a:latin typeface="Comic Sans MS"/>
                <a:cs typeface="Comic Sans MS"/>
              </a:rPr>
              <a:t>communication in </a:t>
            </a:r>
            <a:r>
              <a:rPr sz="1800" dirty="0">
                <a:latin typeface="Comic Sans MS"/>
                <a:cs typeface="Comic Sans MS"/>
              </a:rPr>
              <a:t>the </a:t>
            </a:r>
            <a:r>
              <a:rPr sz="1800" spc="-5" dirty="0">
                <a:latin typeface="Comic Sans MS"/>
                <a:cs typeface="Comic Sans MS"/>
              </a:rPr>
              <a:t>animal </a:t>
            </a:r>
            <a:r>
              <a:rPr sz="1800" dirty="0">
                <a:latin typeface="Comic Sans MS"/>
                <a:cs typeface="Comic Sans MS"/>
              </a:rPr>
              <a:t>and  the</a:t>
            </a:r>
            <a:r>
              <a:rPr sz="1800" spc="-45" dirty="0">
                <a:latin typeface="Comic Sans MS"/>
                <a:cs typeface="Comic Sans MS"/>
              </a:rPr>
              <a:t> </a:t>
            </a:r>
            <a:r>
              <a:rPr sz="1800" dirty="0">
                <a:latin typeface="Comic Sans MS"/>
                <a:cs typeface="Comic Sans MS"/>
              </a:rPr>
              <a:t>machine</a:t>
            </a:r>
            <a:endParaRPr sz="1800">
              <a:latin typeface="Comic Sans MS"/>
              <a:cs typeface="Comic Sans MS"/>
            </a:endParaRPr>
          </a:p>
          <a:p>
            <a:pPr marL="469900" indent="-381000">
              <a:lnSpc>
                <a:spcPts val="2380"/>
              </a:lnSpc>
              <a:buClr>
                <a:srgbClr val="000000"/>
              </a:buClr>
              <a:buFont typeface="Arial"/>
              <a:buChar char="●"/>
              <a:tabLst>
                <a:tab pos="469265" algn="l"/>
                <a:tab pos="469900" algn="l"/>
              </a:tabLst>
            </a:pPr>
            <a:r>
              <a:rPr sz="2000" spc="-5" dirty="0">
                <a:solidFill>
                  <a:srgbClr val="0A5293"/>
                </a:solidFill>
                <a:latin typeface="Comic Sans MS"/>
                <a:cs typeface="Comic Sans MS"/>
              </a:rPr>
              <a:t>Ashby’s </a:t>
            </a:r>
            <a:r>
              <a:rPr sz="2000" dirty="0">
                <a:solidFill>
                  <a:srgbClr val="9900FF"/>
                </a:solidFill>
                <a:latin typeface="Comic Sans MS"/>
                <a:cs typeface="Comic Sans MS"/>
              </a:rPr>
              <a:t>Design </a:t>
            </a:r>
            <a:r>
              <a:rPr sz="2000" spc="-5" dirty="0">
                <a:solidFill>
                  <a:srgbClr val="9900FF"/>
                </a:solidFill>
                <a:latin typeface="Comic Sans MS"/>
                <a:cs typeface="Comic Sans MS"/>
              </a:rPr>
              <a:t>for </a:t>
            </a:r>
            <a:r>
              <a:rPr sz="2000" dirty="0">
                <a:solidFill>
                  <a:srgbClr val="9900FF"/>
                </a:solidFill>
                <a:latin typeface="Comic Sans MS"/>
                <a:cs typeface="Comic Sans MS"/>
              </a:rPr>
              <a:t>a </a:t>
            </a:r>
            <a:r>
              <a:rPr sz="2000" spc="-5" dirty="0">
                <a:solidFill>
                  <a:srgbClr val="9900FF"/>
                </a:solidFill>
                <a:latin typeface="Comic Sans MS"/>
                <a:cs typeface="Comic Sans MS"/>
              </a:rPr>
              <a:t>Brain </a:t>
            </a:r>
            <a:r>
              <a:rPr sz="2000" spc="-5" dirty="0">
                <a:solidFill>
                  <a:srgbClr val="0A5293"/>
                </a:solidFill>
                <a:latin typeface="Comic Sans MS"/>
                <a:cs typeface="Comic Sans MS"/>
              </a:rPr>
              <a:t>(1948,</a:t>
            </a:r>
            <a:r>
              <a:rPr sz="2000" spc="-165" dirty="0">
                <a:solidFill>
                  <a:srgbClr val="0A5293"/>
                </a:solidFill>
                <a:latin typeface="Comic Sans MS"/>
                <a:cs typeface="Comic Sans MS"/>
              </a:rPr>
              <a:t> </a:t>
            </a:r>
            <a:r>
              <a:rPr sz="2000" spc="-5" dirty="0">
                <a:solidFill>
                  <a:srgbClr val="0A5293"/>
                </a:solidFill>
                <a:latin typeface="Comic Sans MS"/>
                <a:cs typeface="Comic Sans MS"/>
              </a:rPr>
              <a:t>1952)</a:t>
            </a:r>
            <a:r>
              <a:rPr sz="2000" spc="-5" dirty="0">
                <a:latin typeface="Comic Sans MS"/>
                <a:cs typeface="Comic Sans MS"/>
              </a:rPr>
              <a:t>:</a:t>
            </a:r>
            <a:endParaRPr sz="2000">
              <a:latin typeface="Comic Sans MS"/>
              <a:cs typeface="Comic Sans MS"/>
            </a:endParaRPr>
          </a:p>
          <a:p>
            <a:pPr marL="927100" marR="259715" lvl="1" indent="-365760">
              <a:lnSpc>
                <a:spcPct val="101899"/>
              </a:lnSpc>
              <a:spcBef>
                <a:spcPts val="15"/>
              </a:spcBef>
              <a:buFont typeface="Arial"/>
              <a:buChar char="○"/>
              <a:tabLst>
                <a:tab pos="926465" algn="l"/>
                <a:tab pos="927100" algn="l"/>
              </a:tabLst>
            </a:pPr>
            <a:r>
              <a:rPr sz="1800" spc="-10" dirty="0">
                <a:latin typeface="Comic Sans MS"/>
                <a:cs typeface="Comic Sans MS"/>
              </a:rPr>
              <a:t>Intelligence </a:t>
            </a:r>
            <a:r>
              <a:rPr sz="1800" dirty="0">
                <a:latin typeface="Comic Sans MS"/>
                <a:cs typeface="Comic Sans MS"/>
              </a:rPr>
              <a:t>could </a:t>
            </a:r>
            <a:r>
              <a:rPr sz="1800" spc="-5" dirty="0">
                <a:latin typeface="Comic Sans MS"/>
                <a:cs typeface="Comic Sans MS"/>
              </a:rPr>
              <a:t>be </a:t>
            </a:r>
            <a:r>
              <a:rPr sz="1800" dirty="0">
                <a:latin typeface="Comic Sans MS"/>
                <a:cs typeface="Comic Sans MS"/>
              </a:rPr>
              <a:t>created </a:t>
            </a:r>
            <a:r>
              <a:rPr sz="1800" spc="-5" dirty="0">
                <a:latin typeface="Comic Sans MS"/>
                <a:cs typeface="Comic Sans MS"/>
              </a:rPr>
              <a:t>by </a:t>
            </a:r>
            <a:r>
              <a:rPr sz="1800" dirty="0">
                <a:latin typeface="Comic Sans MS"/>
                <a:cs typeface="Comic Sans MS"/>
              </a:rPr>
              <a:t>the </a:t>
            </a:r>
            <a:r>
              <a:rPr sz="1800" spc="-5" dirty="0">
                <a:latin typeface="Comic Sans MS"/>
                <a:cs typeface="Comic Sans MS"/>
              </a:rPr>
              <a:t>use</a:t>
            </a:r>
            <a:r>
              <a:rPr sz="1800" spc="-220" dirty="0">
                <a:latin typeface="Comic Sans MS"/>
                <a:cs typeface="Comic Sans MS"/>
              </a:rPr>
              <a:t> </a:t>
            </a:r>
            <a:r>
              <a:rPr sz="1800" dirty="0">
                <a:latin typeface="Comic Sans MS"/>
                <a:cs typeface="Comic Sans MS"/>
              </a:rPr>
              <a:t>of  </a:t>
            </a:r>
            <a:r>
              <a:rPr sz="1800" spc="-5" dirty="0">
                <a:latin typeface="Comic Sans MS"/>
                <a:cs typeface="Comic Sans MS"/>
              </a:rPr>
              <a:t>homeostatic devices containing appropriate  feedback </a:t>
            </a:r>
            <a:r>
              <a:rPr sz="1800" dirty="0">
                <a:latin typeface="Comic Sans MS"/>
                <a:cs typeface="Comic Sans MS"/>
              </a:rPr>
              <a:t>loops </a:t>
            </a:r>
            <a:r>
              <a:rPr sz="1800" spc="-5" dirty="0">
                <a:latin typeface="Comic Sans MS"/>
                <a:cs typeface="Comic Sans MS"/>
              </a:rPr>
              <a:t>to </a:t>
            </a:r>
            <a:r>
              <a:rPr sz="1800" dirty="0">
                <a:latin typeface="Comic Sans MS"/>
                <a:cs typeface="Comic Sans MS"/>
              </a:rPr>
              <a:t>achieve </a:t>
            </a:r>
            <a:r>
              <a:rPr sz="1800" spc="-5" dirty="0">
                <a:latin typeface="Comic Sans MS"/>
                <a:cs typeface="Comic Sans MS"/>
              </a:rPr>
              <a:t>stable </a:t>
            </a:r>
            <a:r>
              <a:rPr sz="1800" dirty="0">
                <a:latin typeface="Comic Sans MS"/>
                <a:cs typeface="Comic Sans MS"/>
              </a:rPr>
              <a:t>adaptive  </a:t>
            </a:r>
            <a:r>
              <a:rPr sz="1800" spc="-5" dirty="0">
                <a:latin typeface="Comic Sans MS"/>
                <a:cs typeface="Comic Sans MS"/>
              </a:rPr>
              <a:t>behavior</a:t>
            </a:r>
            <a:endParaRPr sz="1800">
              <a:latin typeface="Comic Sans MS"/>
              <a:cs typeface="Comic Sans MS"/>
            </a:endParaRPr>
          </a:p>
          <a:p>
            <a:pPr marL="927100" marR="430530" lvl="1" indent="-365760">
              <a:lnSpc>
                <a:spcPct val="100000"/>
              </a:lnSpc>
              <a:spcBef>
                <a:spcPts val="35"/>
              </a:spcBef>
              <a:buFont typeface="Arial"/>
              <a:buChar char="○"/>
              <a:tabLst>
                <a:tab pos="926465" algn="l"/>
                <a:tab pos="927100" algn="l"/>
              </a:tabLst>
            </a:pPr>
            <a:r>
              <a:rPr sz="1800" dirty="0">
                <a:latin typeface="Comic Sans MS"/>
                <a:cs typeface="Comic Sans MS"/>
              </a:rPr>
              <a:t>Led </a:t>
            </a:r>
            <a:r>
              <a:rPr sz="1800" spc="-5" dirty="0">
                <a:latin typeface="Comic Sans MS"/>
                <a:cs typeface="Comic Sans MS"/>
              </a:rPr>
              <a:t>to the idea </a:t>
            </a:r>
            <a:r>
              <a:rPr sz="1800" dirty="0">
                <a:latin typeface="Comic Sans MS"/>
                <a:cs typeface="Comic Sans MS"/>
              </a:rPr>
              <a:t>of </a:t>
            </a:r>
            <a:r>
              <a:rPr sz="1800" i="1" spc="-5" dirty="0">
                <a:solidFill>
                  <a:srgbClr val="1154CC"/>
                </a:solidFill>
                <a:latin typeface="Comic Sans MS"/>
                <a:cs typeface="Comic Sans MS"/>
              </a:rPr>
              <a:t>design </a:t>
            </a:r>
            <a:r>
              <a:rPr sz="1800" i="1" dirty="0">
                <a:solidFill>
                  <a:srgbClr val="1154CC"/>
                </a:solidFill>
                <a:latin typeface="Comic Sans MS"/>
                <a:cs typeface="Comic Sans MS"/>
              </a:rPr>
              <a:t>of systems</a:t>
            </a:r>
            <a:r>
              <a:rPr sz="1800" i="1" spc="-265" dirty="0">
                <a:solidFill>
                  <a:srgbClr val="1154CC"/>
                </a:solidFill>
                <a:latin typeface="Comic Sans MS"/>
                <a:cs typeface="Comic Sans MS"/>
              </a:rPr>
              <a:t> </a:t>
            </a:r>
            <a:r>
              <a:rPr sz="1800" i="1" dirty="0">
                <a:solidFill>
                  <a:srgbClr val="1154CC"/>
                </a:solidFill>
                <a:latin typeface="Comic Sans MS"/>
                <a:cs typeface="Comic Sans MS"/>
              </a:rPr>
              <a:t>that  </a:t>
            </a:r>
            <a:r>
              <a:rPr sz="1800" i="1" spc="-5" dirty="0">
                <a:solidFill>
                  <a:srgbClr val="1154CC"/>
                </a:solidFill>
                <a:latin typeface="Comic Sans MS"/>
                <a:cs typeface="Comic Sans MS"/>
              </a:rPr>
              <a:t>maximize </a:t>
            </a:r>
            <a:r>
              <a:rPr sz="1800" i="1" dirty="0">
                <a:solidFill>
                  <a:srgbClr val="1154CC"/>
                </a:solidFill>
                <a:latin typeface="Comic Sans MS"/>
                <a:cs typeface="Comic Sans MS"/>
              </a:rPr>
              <a:t>an </a:t>
            </a:r>
            <a:r>
              <a:rPr sz="1800" i="1" spc="-5" dirty="0">
                <a:solidFill>
                  <a:srgbClr val="1154CC"/>
                </a:solidFill>
                <a:latin typeface="Comic Sans MS"/>
                <a:cs typeface="Comic Sans MS"/>
              </a:rPr>
              <a:t>objective function </a:t>
            </a:r>
            <a:r>
              <a:rPr sz="1800" i="1" dirty="0">
                <a:solidFill>
                  <a:srgbClr val="1154CC"/>
                </a:solidFill>
                <a:latin typeface="Comic Sans MS"/>
                <a:cs typeface="Comic Sans MS"/>
              </a:rPr>
              <a:t>over</a:t>
            </a:r>
            <a:r>
              <a:rPr sz="1800" i="1" spc="-235" dirty="0">
                <a:solidFill>
                  <a:srgbClr val="1154CC"/>
                </a:solidFill>
                <a:latin typeface="Comic Sans MS"/>
                <a:cs typeface="Comic Sans MS"/>
              </a:rPr>
              <a:t> </a:t>
            </a:r>
            <a:r>
              <a:rPr sz="1800" i="1" spc="-5" dirty="0">
                <a:solidFill>
                  <a:srgbClr val="1154CC"/>
                </a:solidFill>
                <a:latin typeface="Comic Sans MS"/>
                <a:cs typeface="Comic Sans MS"/>
              </a:rPr>
              <a:t>time</a:t>
            </a:r>
            <a:endParaRPr sz="1800">
              <a:latin typeface="Comic Sans MS"/>
              <a:cs typeface="Comic Sans MS"/>
            </a:endParaRPr>
          </a:p>
        </p:txBody>
      </p:sp>
      <p:graphicFrame>
        <p:nvGraphicFramePr>
          <p:cNvPr id="12" name="object 12"/>
          <p:cNvGraphicFramePr>
            <a:graphicFrameLocks noGrp="1"/>
          </p:cNvGraphicFramePr>
          <p:nvPr/>
        </p:nvGraphicFramePr>
        <p:xfrm>
          <a:off x="1781111" y="1590611"/>
          <a:ext cx="2360930" cy="4779010"/>
        </p:xfrm>
        <a:graphic>
          <a:graphicData uri="http://schemas.openxmlformats.org/drawingml/2006/table">
            <a:tbl>
              <a:tblPr firstRow="1" bandRow="1">
                <a:tableStyleId>{2D5ABB26-0587-4C30-8999-92F81FD0307C}</a:tableStyleId>
              </a:tblPr>
              <a:tblGrid>
                <a:gridCol w="2346325">
                  <a:extLst>
                    <a:ext uri="{9D8B030D-6E8A-4147-A177-3AD203B41FA5}">
                      <a16:colId xmlns:a16="http://schemas.microsoft.com/office/drawing/2014/main" val="20000"/>
                    </a:ext>
                  </a:extLst>
                </a:gridCol>
              </a:tblGrid>
              <a:tr h="595249">
                <a:tc>
                  <a:txBody>
                    <a:bodyPr/>
                    <a:lstStyle/>
                    <a:p>
                      <a:pPr marL="2540" algn="ctr">
                        <a:lnSpc>
                          <a:spcPct val="100000"/>
                        </a:lnSpc>
                        <a:spcBef>
                          <a:spcPts val="1395"/>
                        </a:spcBef>
                      </a:pPr>
                      <a:r>
                        <a:rPr sz="1400" spc="-5" dirty="0">
                          <a:solidFill>
                            <a:srgbClr val="666666"/>
                          </a:solidFill>
                          <a:latin typeface="Comic Sans MS"/>
                          <a:cs typeface="Comic Sans MS"/>
                        </a:rPr>
                        <a:t>Philosophy</a:t>
                      </a:r>
                      <a:endParaRPr sz="1400">
                        <a:latin typeface="Comic Sans MS"/>
                        <a:cs typeface="Comic Sans MS"/>
                      </a:endParaRPr>
                    </a:p>
                  </a:txBody>
                  <a:tcPr marL="0" marR="0" marT="1771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595249">
                <a:tc>
                  <a:txBody>
                    <a:bodyPr/>
                    <a:lstStyle/>
                    <a:p>
                      <a:pPr algn="ctr">
                        <a:lnSpc>
                          <a:spcPct val="100000"/>
                        </a:lnSpc>
                        <a:spcBef>
                          <a:spcPts val="1395"/>
                        </a:spcBef>
                      </a:pPr>
                      <a:r>
                        <a:rPr sz="1400" spc="-5" dirty="0">
                          <a:solidFill>
                            <a:srgbClr val="666666"/>
                          </a:solidFill>
                          <a:latin typeface="Comic Sans MS"/>
                          <a:cs typeface="Comic Sans MS"/>
                        </a:rPr>
                        <a:t>Mathematics</a:t>
                      </a:r>
                      <a:endParaRPr sz="1400">
                        <a:latin typeface="Comic Sans MS"/>
                        <a:cs typeface="Comic Sans MS"/>
                      </a:endParaRPr>
                    </a:p>
                  </a:txBody>
                  <a:tcPr marL="0" marR="0" marT="1771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595376">
                <a:tc>
                  <a:txBody>
                    <a:bodyPr/>
                    <a:lstStyle/>
                    <a:p>
                      <a:pPr marL="1270" algn="ctr">
                        <a:lnSpc>
                          <a:spcPct val="100000"/>
                        </a:lnSpc>
                        <a:spcBef>
                          <a:spcPts val="1395"/>
                        </a:spcBef>
                      </a:pPr>
                      <a:r>
                        <a:rPr sz="1400" dirty="0">
                          <a:solidFill>
                            <a:srgbClr val="666666"/>
                          </a:solidFill>
                          <a:latin typeface="Comic Sans MS"/>
                          <a:cs typeface="Comic Sans MS"/>
                        </a:rPr>
                        <a:t>Economics</a:t>
                      </a:r>
                      <a:endParaRPr sz="1400">
                        <a:latin typeface="Comic Sans MS"/>
                        <a:cs typeface="Comic Sans MS"/>
                      </a:endParaRPr>
                    </a:p>
                  </a:txBody>
                  <a:tcPr marL="0" marR="0" marT="1771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595249">
                <a:tc>
                  <a:txBody>
                    <a:bodyPr/>
                    <a:lstStyle/>
                    <a:p>
                      <a:pPr marL="1270" algn="ctr">
                        <a:lnSpc>
                          <a:spcPct val="100000"/>
                        </a:lnSpc>
                        <a:spcBef>
                          <a:spcPts val="1395"/>
                        </a:spcBef>
                      </a:pPr>
                      <a:r>
                        <a:rPr sz="1400" spc="-5" dirty="0">
                          <a:solidFill>
                            <a:srgbClr val="666666"/>
                          </a:solidFill>
                          <a:latin typeface="Comic Sans MS"/>
                          <a:cs typeface="Comic Sans MS"/>
                        </a:rPr>
                        <a:t>Neuroscience</a:t>
                      </a:r>
                      <a:endParaRPr sz="1400">
                        <a:latin typeface="Comic Sans MS"/>
                        <a:cs typeface="Comic Sans MS"/>
                      </a:endParaRPr>
                    </a:p>
                  </a:txBody>
                  <a:tcPr marL="0" marR="0" marT="1771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595248">
                <a:tc>
                  <a:txBody>
                    <a:bodyPr/>
                    <a:lstStyle/>
                    <a:p>
                      <a:pPr marL="2540" algn="ctr">
                        <a:lnSpc>
                          <a:spcPct val="100000"/>
                        </a:lnSpc>
                        <a:spcBef>
                          <a:spcPts val="1395"/>
                        </a:spcBef>
                      </a:pPr>
                      <a:r>
                        <a:rPr sz="1400" spc="-5" dirty="0">
                          <a:solidFill>
                            <a:srgbClr val="666666"/>
                          </a:solidFill>
                          <a:latin typeface="Comic Sans MS"/>
                          <a:cs typeface="Comic Sans MS"/>
                        </a:rPr>
                        <a:t>Psychology</a:t>
                      </a:r>
                      <a:endParaRPr sz="1400">
                        <a:latin typeface="Comic Sans MS"/>
                        <a:cs typeface="Comic Sans MS"/>
                      </a:endParaRPr>
                    </a:p>
                  </a:txBody>
                  <a:tcPr marL="0" marR="0" marT="1771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595249">
                <a:tc>
                  <a:txBody>
                    <a:bodyPr/>
                    <a:lstStyle/>
                    <a:p>
                      <a:pPr marL="1270" algn="ctr">
                        <a:lnSpc>
                          <a:spcPct val="100000"/>
                        </a:lnSpc>
                        <a:spcBef>
                          <a:spcPts val="1400"/>
                        </a:spcBef>
                      </a:pPr>
                      <a:r>
                        <a:rPr sz="1400" spc="-5" dirty="0">
                          <a:solidFill>
                            <a:srgbClr val="666666"/>
                          </a:solidFill>
                          <a:latin typeface="Comic Sans MS"/>
                          <a:cs typeface="Comic Sans MS"/>
                        </a:rPr>
                        <a:t>Computer</a:t>
                      </a:r>
                      <a:r>
                        <a:rPr sz="1400" spc="-85" dirty="0">
                          <a:solidFill>
                            <a:srgbClr val="666666"/>
                          </a:solidFill>
                          <a:latin typeface="Comic Sans MS"/>
                          <a:cs typeface="Comic Sans MS"/>
                        </a:rPr>
                        <a:t> </a:t>
                      </a:r>
                      <a:r>
                        <a:rPr sz="1400" spc="-5" dirty="0">
                          <a:solidFill>
                            <a:srgbClr val="666666"/>
                          </a:solidFill>
                          <a:latin typeface="Comic Sans MS"/>
                          <a:cs typeface="Comic Sans MS"/>
                        </a:rPr>
                        <a:t>Engineering</a:t>
                      </a:r>
                      <a:endParaRPr sz="1400">
                        <a:latin typeface="Comic Sans MS"/>
                        <a:cs typeface="Comic Sans MS"/>
                      </a:endParaRPr>
                    </a:p>
                  </a:txBody>
                  <a:tcPr marL="0" marR="0" marT="1778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r h="601980">
                <a:tc>
                  <a:txBody>
                    <a:bodyPr/>
                    <a:lstStyle/>
                    <a:p>
                      <a:pPr marL="678180" marR="548640" indent="-137160">
                        <a:lnSpc>
                          <a:spcPct val="101400"/>
                        </a:lnSpc>
                        <a:spcBef>
                          <a:spcPts val="595"/>
                        </a:spcBef>
                      </a:pPr>
                      <a:r>
                        <a:rPr sz="1400" spc="-5" dirty="0">
                          <a:latin typeface="Comic Sans MS"/>
                          <a:cs typeface="Comic Sans MS"/>
                        </a:rPr>
                        <a:t>Control</a:t>
                      </a:r>
                      <a:r>
                        <a:rPr sz="1400" spc="-185" dirty="0">
                          <a:latin typeface="Comic Sans MS"/>
                          <a:cs typeface="Comic Sans MS"/>
                        </a:rPr>
                        <a:t> </a:t>
                      </a:r>
                      <a:r>
                        <a:rPr sz="1400" spc="-5" dirty="0">
                          <a:latin typeface="Comic Sans MS"/>
                          <a:cs typeface="Comic Sans MS"/>
                        </a:rPr>
                        <a:t>theory,  Cybernetics</a:t>
                      </a:r>
                      <a:endParaRPr sz="1400">
                        <a:latin typeface="Comic Sans MS"/>
                        <a:cs typeface="Comic Sans MS"/>
                      </a:endParaRPr>
                    </a:p>
                  </a:txBody>
                  <a:tcPr marL="0" marR="0" marT="755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CEE0F3"/>
                    </a:solidFill>
                  </a:tcPr>
                </a:tc>
                <a:extLst>
                  <a:ext uri="{0D108BD9-81ED-4DB2-BD59-A6C34878D82A}">
                    <a16:rowId xmlns:a16="http://schemas.microsoft.com/office/drawing/2014/main" val="10006"/>
                  </a:ext>
                </a:extLst>
              </a:tr>
              <a:tr h="595274">
                <a:tc>
                  <a:txBody>
                    <a:bodyPr/>
                    <a:lstStyle/>
                    <a:p>
                      <a:pPr marL="1270" algn="ctr">
                        <a:lnSpc>
                          <a:spcPct val="100000"/>
                        </a:lnSpc>
                        <a:spcBef>
                          <a:spcPts val="1400"/>
                        </a:spcBef>
                      </a:pPr>
                      <a:r>
                        <a:rPr sz="1400" spc="-5" dirty="0">
                          <a:solidFill>
                            <a:srgbClr val="666666"/>
                          </a:solidFill>
                          <a:latin typeface="Comic Sans MS"/>
                          <a:cs typeface="Comic Sans MS"/>
                        </a:rPr>
                        <a:t>Linguistics</a:t>
                      </a:r>
                      <a:endParaRPr sz="1400">
                        <a:latin typeface="Comic Sans MS"/>
                        <a:cs typeface="Comic Sans MS"/>
                      </a:endParaRPr>
                    </a:p>
                  </a:txBody>
                  <a:tcPr marL="0" marR="0" marT="1778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73723" y="6484620"/>
            <a:ext cx="3106420" cy="0"/>
          </a:xfrm>
          <a:custGeom>
            <a:avLst/>
            <a:gdLst/>
            <a:ahLst/>
            <a:cxnLst/>
            <a:rect l="l" t="t" r="r" b="b"/>
            <a:pathLst>
              <a:path w="3106420">
                <a:moveTo>
                  <a:pt x="0" y="0"/>
                </a:moveTo>
                <a:lnTo>
                  <a:pt x="3105912" y="0"/>
                </a:lnTo>
              </a:path>
            </a:pathLst>
          </a:custGeom>
          <a:ln w="48768">
            <a:solidFill>
              <a:srgbClr val="8EB4E2"/>
            </a:solidFill>
          </a:ln>
        </p:spPr>
        <p:txBody>
          <a:bodyPr wrap="square" lIns="0" tIns="0" rIns="0" bIns="0" rtlCol="0"/>
          <a:lstStyle/>
          <a:p>
            <a:endParaRPr/>
          </a:p>
        </p:txBody>
      </p:sp>
      <p:sp>
        <p:nvSpPr>
          <p:cNvPr id="3" name="object 3"/>
          <p:cNvSpPr/>
          <p:nvPr/>
        </p:nvSpPr>
        <p:spPr>
          <a:xfrm>
            <a:off x="9209531" y="6483096"/>
            <a:ext cx="2982595" cy="0"/>
          </a:xfrm>
          <a:custGeom>
            <a:avLst/>
            <a:gdLst/>
            <a:ahLst/>
            <a:cxnLst/>
            <a:rect l="l" t="t" r="r" b="b"/>
            <a:pathLst>
              <a:path w="2982595">
                <a:moveTo>
                  <a:pt x="0" y="0"/>
                </a:moveTo>
                <a:lnTo>
                  <a:pt x="2982468" y="0"/>
                </a:lnTo>
              </a:path>
            </a:pathLst>
          </a:custGeom>
          <a:ln w="45720">
            <a:solidFill>
              <a:srgbClr val="FF0000"/>
            </a:solidFill>
          </a:ln>
        </p:spPr>
        <p:txBody>
          <a:bodyPr wrap="square" lIns="0" tIns="0" rIns="0" bIns="0" rtlCol="0"/>
          <a:lstStyle/>
          <a:p>
            <a:endParaRPr/>
          </a:p>
        </p:txBody>
      </p:sp>
      <p:sp>
        <p:nvSpPr>
          <p:cNvPr id="4" name="object 4"/>
          <p:cNvSpPr/>
          <p:nvPr/>
        </p:nvSpPr>
        <p:spPr>
          <a:xfrm>
            <a:off x="2779776" y="6484620"/>
            <a:ext cx="3439795" cy="0"/>
          </a:xfrm>
          <a:custGeom>
            <a:avLst/>
            <a:gdLst/>
            <a:ahLst/>
            <a:cxnLst/>
            <a:rect l="l" t="t" r="r" b="b"/>
            <a:pathLst>
              <a:path w="3439795">
                <a:moveTo>
                  <a:pt x="0" y="0"/>
                </a:moveTo>
                <a:lnTo>
                  <a:pt x="3439667" y="0"/>
                </a:lnTo>
              </a:path>
            </a:pathLst>
          </a:custGeom>
          <a:ln w="48768">
            <a:solidFill>
              <a:srgbClr val="FFCE00"/>
            </a:solidFill>
          </a:ln>
        </p:spPr>
        <p:txBody>
          <a:bodyPr wrap="square" lIns="0" tIns="0" rIns="0" bIns="0" rtlCol="0"/>
          <a:lstStyle/>
          <a:p>
            <a:endParaRPr/>
          </a:p>
        </p:txBody>
      </p:sp>
      <p:sp>
        <p:nvSpPr>
          <p:cNvPr id="5" name="object 5"/>
          <p:cNvSpPr/>
          <p:nvPr/>
        </p:nvSpPr>
        <p:spPr>
          <a:xfrm>
            <a:off x="0" y="0"/>
            <a:ext cx="9400540" cy="1126490"/>
          </a:xfrm>
          <a:custGeom>
            <a:avLst/>
            <a:gdLst/>
            <a:ahLst/>
            <a:cxnLst/>
            <a:rect l="l" t="t" r="r" b="b"/>
            <a:pathLst>
              <a:path w="9400540" h="1126490">
                <a:moveTo>
                  <a:pt x="0" y="1126236"/>
                </a:moveTo>
                <a:lnTo>
                  <a:pt x="9400032" y="1126236"/>
                </a:lnTo>
                <a:lnTo>
                  <a:pt x="9400032" y="0"/>
                </a:lnTo>
                <a:lnTo>
                  <a:pt x="0" y="0"/>
                </a:lnTo>
                <a:lnTo>
                  <a:pt x="0" y="1126236"/>
                </a:lnTo>
                <a:close/>
              </a:path>
            </a:pathLst>
          </a:custGeom>
          <a:solidFill>
            <a:srgbClr val="FFFF00"/>
          </a:solidFill>
        </p:spPr>
        <p:txBody>
          <a:bodyPr wrap="square" lIns="0" tIns="0" rIns="0" bIns="0" rtlCol="0"/>
          <a:lstStyle/>
          <a:p>
            <a:endParaRPr/>
          </a:p>
        </p:txBody>
      </p:sp>
      <p:sp>
        <p:nvSpPr>
          <p:cNvPr id="6" name="object 6"/>
          <p:cNvSpPr/>
          <p:nvPr/>
        </p:nvSpPr>
        <p:spPr>
          <a:xfrm>
            <a:off x="3381755" y="1149858"/>
            <a:ext cx="3106420" cy="0"/>
          </a:xfrm>
          <a:custGeom>
            <a:avLst/>
            <a:gdLst/>
            <a:ahLst/>
            <a:cxnLst/>
            <a:rect l="l" t="t" r="r" b="b"/>
            <a:pathLst>
              <a:path w="3106420">
                <a:moveTo>
                  <a:pt x="0" y="0"/>
                </a:moveTo>
                <a:lnTo>
                  <a:pt x="3105912" y="0"/>
                </a:lnTo>
              </a:path>
            </a:pathLst>
          </a:custGeom>
          <a:ln w="47244">
            <a:solidFill>
              <a:srgbClr val="8EB4E2"/>
            </a:solidFill>
          </a:ln>
        </p:spPr>
        <p:txBody>
          <a:bodyPr wrap="square" lIns="0" tIns="0" rIns="0" bIns="0" rtlCol="0"/>
          <a:lstStyle/>
          <a:p>
            <a:endParaRPr/>
          </a:p>
        </p:txBody>
      </p:sp>
      <p:sp>
        <p:nvSpPr>
          <p:cNvPr id="7" name="object 7"/>
          <p:cNvSpPr/>
          <p:nvPr/>
        </p:nvSpPr>
        <p:spPr>
          <a:xfrm>
            <a:off x="6420611" y="1148333"/>
            <a:ext cx="2979420" cy="0"/>
          </a:xfrm>
          <a:custGeom>
            <a:avLst/>
            <a:gdLst/>
            <a:ahLst/>
            <a:cxnLst/>
            <a:rect l="l" t="t" r="r" b="b"/>
            <a:pathLst>
              <a:path w="2979420">
                <a:moveTo>
                  <a:pt x="0" y="0"/>
                </a:moveTo>
                <a:lnTo>
                  <a:pt x="2979419" y="0"/>
                </a:lnTo>
              </a:path>
            </a:pathLst>
          </a:custGeom>
          <a:ln w="44196">
            <a:solidFill>
              <a:srgbClr val="FF0000"/>
            </a:solidFill>
          </a:ln>
        </p:spPr>
        <p:txBody>
          <a:bodyPr wrap="square" lIns="0" tIns="0" rIns="0" bIns="0" rtlCol="0"/>
          <a:lstStyle/>
          <a:p>
            <a:endParaRPr/>
          </a:p>
        </p:txBody>
      </p:sp>
      <p:sp>
        <p:nvSpPr>
          <p:cNvPr id="8" name="object 8"/>
          <p:cNvSpPr/>
          <p:nvPr/>
        </p:nvSpPr>
        <p:spPr>
          <a:xfrm>
            <a:off x="0" y="1149858"/>
            <a:ext cx="3429000" cy="0"/>
          </a:xfrm>
          <a:custGeom>
            <a:avLst/>
            <a:gdLst/>
            <a:ahLst/>
            <a:cxnLst/>
            <a:rect l="l" t="t" r="r" b="b"/>
            <a:pathLst>
              <a:path w="3429000">
                <a:moveTo>
                  <a:pt x="0" y="0"/>
                </a:moveTo>
                <a:lnTo>
                  <a:pt x="3429000" y="0"/>
                </a:lnTo>
              </a:path>
            </a:pathLst>
          </a:custGeom>
          <a:ln w="47244">
            <a:solidFill>
              <a:srgbClr val="FFCE00"/>
            </a:solidFill>
          </a:ln>
        </p:spPr>
        <p:txBody>
          <a:bodyPr wrap="square" lIns="0" tIns="0" rIns="0" bIns="0" rtlCol="0"/>
          <a:lstStyle/>
          <a:p>
            <a:endParaRPr/>
          </a:p>
        </p:txBody>
      </p:sp>
      <p:sp>
        <p:nvSpPr>
          <p:cNvPr id="9" name="object 9"/>
          <p:cNvSpPr txBox="1"/>
          <p:nvPr/>
        </p:nvSpPr>
        <p:spPr>
          <a:xfrm>
            <a:off x="9774428" y="595630"/>
            <a:ext cx="1678305" cy="617855"/>
          </a:xfrm>
          <a:prstGeom prst="rect">
            <a:avLst/>
          </a:prstGeom>
        </p:spPr>
        <p:txBody>
          <a:bodyPr vert="horz" wrap="square" lIns="0" tIns="13335" rIns="0" bIns="0" rtlCol="0">
            <a:spAutoFit/>
          </a:bodyPr>
          <a:lstStyle/>
          <a:p>
            <a:pPr marL="12700">
              <a:lnSpc>
                <a:spcPts val="3050"/>
              </a:lnSpc>
              <a:spcBef>
                <a:spcPts val="105"/>
              </a:spcBef>
            </a:pPr>
            <a:r>
              <a:rPr sz="2600" b="1" dirty="0">
                <a:solidFill>
                  <a:srgbClr val="000099"/>
                </a:solidFill>
                <a:latin typeface="Arial"/>
                <a:cs typeface="Arial"/>
              </a:rPr>
              <a:t>BITS</a:t>
            </a:r>
            <a:r>
              <a:rPr sz="2600" b="1" spc="-85" dirty="0">
                <a:solidFill>
                  <a:srgbClr val="000099"/>
                </a:solidFill>
                <a:latin typeface="Arial"/>
                <a:cs typeface="Arial"/>
              </a:rPr>
              <a:t> </a:t>
            </a:r>
            <a:r>
              <a:rPr sz="2600" dirty="0">
                <a:solidFill>
                  <a:srgbClr val="000099"/>
                </a:solidFill>
                <a:latin typeface="Arial"/>
                <a:cs typeface="Arial"/>
              </a:rPr>
              <a:t>Pilani</a:t>
            </a:r>
            <a:endParaRPr sz="2600">
              <a:latin typeface="Arial"/>
              <a:cs typeface="Arial"/>
            </a:endParaRPr>
          </a:p>
          <a:p>
            <a:pPr marL="13970">
              <a:lnSpc>
                <a:spcPts val="1610"/>
              </a:lnSpc>
            </a:pPr>
            <a:r>
              <a:rPr sz="1400" dirty="0">
                <a:solidFill>
                  <a:srgbClr val="000099"/>
                </a:solidFill>
                <a:latin typeface="Arial"/>
                <a:cs typeface="Arial"/>
              </a:rPr>
              <a:t>Pilani</a:t>
            </a:r>
            <a:r>
              <a:rPr sz="1400" spc="-20" dirty="0">
                <a:solidFill>
                  <a:srgbClr val="000099"/>
                </a:solidFill>
                <a:latin typeface="Arial"/>
                <a:cs typeface="Arial"/>
              </a:rPr>
              <a:t> </a:t>
            </a:r>
            <a:r>
              <a:rPr sz="1400" dirty="0">
                <a:solidFill>
                  <a:srgbClr val="000099"/>
                </a:solidFill>
                <a:latin typeface="Arial"/>
                <a:cs typeface="Arial"/>
              </a:rPr>
              <a:t>Campus</a:t>
            </a:r>
            <a:endParaRPr sz="1400">
              <a:latin typeface="Arial"/>
              <a:cs typeface="Arial"/>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8/29/2020 7:42</a:t>
            </a:r>
            <a:r>
              <a:rPr spc="-65" dirty="0"/>
              <a:t> </a:t>
            </a:r>
            <a:r>
              <a:rPr dirty="0"/>
              <a:t>PM</a:t>
            </a: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62</a:t>
            </a:fld>
            <a:endParaRPr dirty="0"/>
          </a:p>
        </p:txBody>
      </p:sp>
      <p:sp>
        <p:nvSpPr>
          <p:cNvPr id="10" name="object 10"/>
          <p:cNvSpPr txBox="1">
            <a:spLocks noGrp="1"/>
          </p:cNvSpPr>
          <p:nvPr>
            <p:ph type="title"/>
          </p:nvPr>
        </p:nvSpPr>
        <p:spPr>
          <a:xfrm>
            <a:off x="2015489" y="93979"/>
            <a:ext cx="4454525" cy="1122680"/>
          </a:xfrm>
          <a:prstGeom prst="rect">
            <a:avLst/>
          </a:prstGeom>
        </p:spPr>
        <p:txBody>
          <a:bodyPr vert="horz" wrap="square" lIns="0" tIns="12700" rIns="0" bIns="0" rtlCol="0">
            <a:spAutoFit/>
          </a:bodyPr>
          <a:lstStyle/>
          <a:p>
            <a:pPr marL="1972310" marR="5080" indent="-1960245">
              <a:lnSpc>
                <a:spcPct val="100000"/>
              </a:lnSpc>
              <a:spcBef>
                <a:spcPts val="100"/>
              </a:spcBef>
            </a:pPr>
            <a:r>
              <a:rPr sz="3600" dirty="0">
                <a:solidFill>
                  <a:srgbClr val="001F5F"/>
                </a:solidFill>
                <a:latin typeface="Palatino Linotype"/>
                <a:cs typeface="Palatino Linotype"/>
              </a:rPr>
              <a:t>Areas </a:t>
            </a:r>
            <a:r>
              <a:rPr sz="3600" spc="-5" dirty="0">
                <a:solidFill>
                  <a:srgbClr val="001F5F"/>
                </a:solidFill>
                <a:latin typeface="Palatino Linotype"/>
                <a:cs typeface="Palatino Linotype"/>
              </a:rPr>
              <a:t>Contributing</a:t>
            </a:r>
            <a:r>
              <a:rPr sz="3600" spc="-160" dirty="0">
                <a:solidFill>
                  <a:srgbClr val="001F5F"/>
                </a:solidFill>
                <a:latin typeface="Palatino Linotype"/>
                <a:cs typeface="Palatino Linotype"/>
              </a:rPr>
              <a:t> </a:t>
            </a:r>
            <a:r>
              <a:rPr sz="3600" spc="-5" dirty="0">
                <a:solidFill>
                  <a:srgbClr val="001F5F"/>
                </a:solidFill>
                <a:latin typeface="Palatino Linotype"/>
                <a:cs typeface="Palatino Linotype"/>
              </a:rPr>
              <a:t>to  AI</a:t>
            </a:r>
            <a:endParaRPr sz="3600">
              <a:latin typeface="Palatino Linotype"/>
              <a:cs typeface="Palatino Linotype"/>
            </a:endParaRPr>
          </a:p>
        </p:txBody>
      </p:sp>
      <p:sp>
        <p:nvSpPr>
          <p:cNvPr id="11" name="object 11"/>
          <p:cNvSpPr txBox="1"/>
          <p:nvPr/>
        </p:nvSpPr>
        <p:spPr>
          <a:xfrm>
            <a:off x="4238371" y="1539407"/>
            <a:ext cx="7990205" cy="4565015"/>
          </a:xfrm>
          <a:prstGeom prst="rect">
            <a:avLst/>
          </a:prstGeom>
        </p:spPr>
        <p:txBody>
          <a:bodyPr vert="horz" wrap="square" lIns="0" tIns="12065" rIns="0" bIns="0" rtlCol="0">
            <a:spAutoFit/>
          </a:bodyPr>
          <a:lstStyle/>
          <a:p>
            <a:pPr marL="355600" marR="1642745" indent="-342900">
              <a:lnSpc>
                <a:spcPct val="125000"/>
              </a:lnSpc>
              <a:spcBef>
                <a:spcPts val="95"/>
              </a:spcBef>
              <a:buFont typeface="Arial"/>
              <a:buChar char="•"/>
              <a:tabLst>
                <a:tab pos="354965" algn="l"/>
                <a:tab pos="355600" algn="l"/>
              </a:tabLst>
            </a:pPr>
            <a:r>
              <a:rPr sz="2800" spc="-10" dirty="0">
                <a:solidFill>
                  <a:srgbClr val="001F5F"/>
                </a:solidFill>
                <a:latin typeface="Palatino Linotype"/>
                <a:cs typeface="Palatino Linotype"/>
              </a:rPr>
              <a:t>How </a:t>
            </a:r>
            <a:r>
              <a:rPr sz="2800" spc="-5" dirty="0">
                <a:solidFill>
                  <a:srgbClr val="001F5F"/>
                </a:solidFill>
                <a:latin typeface="Palatino Linotype"/>
                <a:cs typeface="Palatino Linotype"/>
              </a:rPr>
              <a:t>does language relate to</a:t>
            </a:r>
            <a:r>
              <a:rPr sz="2800" spc="-155" dirty="0">
                <a:solidFill>
                  <a:srgbClr val="001F5F"/>
                </a:solidFill>
                <a:latin typeface="Palatino Linotype"/>
                <a:cs typeface="Palatino Linotype"/>
              </a:rPr>
              <a:t> </a:t>
            </a:r>
            <a:r>
              <a:rPr sz="2800" spc="-10" dirty="0">
                <a:solidFill>
                  <a:srgbClr val="001F5F"/>
                </a:solidFill>
                <a:latin typeface="Palatino Linotype"/>
                <a:cs typeface="Palatino Linotype"/>
              </a:rPr>
              <a:t>thought? </a:t>
            </a:r>
            <a:r>
              <a:rPr sz="2800" spc="-10" dirty="0">
                <a:solidFill>
                  <a:srgbClr val="970000"/>
                </a:solidFill>
                <a:latin typeface="Palatino Linotype"/>
                <a:cs typeface="Palatino Linotype"/>
              </a:rPr>
              <a:t> </a:t>
            </a:r>
            <a:r>
              <a:rPr sz="2800" spc="-35" dirty="0">
                <a:solidFill>
                  <a:srgbClr val="970000"/>
                </a:solidFill>
                <a:latin typeface="Palatino Linotype"/>
                <a:cs typeface="Palatino Linotype"/>
              </a:rPr>
              <a:t>Verbal </a:t>
            </a:r>
            <a:r>
              <a:rPr sz="2800" spc="-5" dirty="0">
                <a:solidFill>
                  <a:srgbClr val="970000"/>
                </a:solidFill>
                <a:latin typeface="Palatino Linotype"/>
                <a:cs typeface="Palatino Linotype"/>
              </a:rPr>
              <a:t>Behavior </a:t>
            </a:r>
            <a:r>
              <a:rPr sz="2800" dirty="0">
                <a:solidFill>
                  <a:srgbClr val="970000"/>
                </a:solidFill>
                <a:latin typeface="Palatino Linotype"/>
                <a:cs typeface="Palatino Linotype"/>
              </a:rPr>
              <a:t>(1957, </a:t>
            </a:r>
            <a:r>
              <a:rPr sz="2800" spc="-5" dirty="0">
                <a:solidFill>
                  <a:srgbClr val="970000"/>
                </a:solidFill>
                <a:latin typeface="Palatino Linotype"/>
                <a:cs typeface="Palatino Linotype"/>
              </a:rPr>
              <a:t>B. </a:t>
            </a:r>
            <a:r>
              <a:rPr sz="2800" spc="-100" dirty="0">
                <a:solidFill>
                  <a:srgbClr val="970000"/>
                </a:solidFill>
                <a:latin typeface="Palatino Linotype"/>
                <a:cs typeface="Palatino Linotype"/>
              </a:rPr>
              <a:t>F. </a:t>
            </a:r>
            <a:r>
              <a:rPr sz="2800" spc="-5" dirty="0">
                <a:solidFill>
                  <a:srgbClr val="970000"/>
                </a:solidFill>
                <a:latin typeface="Palatino Linotype"/>
                <a:cs typeface="Palatino Linotype"/>
              </a:rPr>
              <a:t>Skinner)</a:t>
            </a:r>
            <a:r>
              <a:rPr sz="2800" spc="-70" dirty="0">
                <a:solidFill>
                  <a:srgbClr val="970000"/>
                </a:solidFill>
                <a:latin typeface="Palatino Linotype"/>
                <a:cs typeface="Palatino Linotype"/>
              </a:rPr>
              <a:t> </a:t>
            </a:r>
            <a:r>
              <a:rPr sz="2800" spc="-5" dirty="0">
                <a:solidFill>
                  <a:srgbClr val="001F5F"/>
                </a:solidFill>
                <a:latin typeface="Palatino Linotype"/>
                <a:cs typeface="Palatino Linotype"/>
              </a:rPr>
              <a:t>:</a:t>
            </a:r>
            <a:endParaRPr sz="2800">
              <a:latin typeface="Palatino Linotype"/>
              <a:cs typeface="Palatino Linotype"/>
            </a:endParaRPr>
          </a:p>
          <a:p>
            <a:pPr marL="812800" lvl="1" indent="-367665">
              <a:lnSpc>
                <a:spcPts val="2955"/>
              </a:lnSpc>
              <a:buFont typeface="Arial"/>
              <a:buChar char="●"/>
              <a:tabLst>
                <a:tab pos="812165" algn="l"/>
                <a:tab pos="812800" algn="l"/>
              </a:tabLst>
            </a:pPr>
            <a:r>
              <a:rPr sz="2800" spc="-5" dirty="0">
                <a:solidFill>
                  <a:srgbClr val="001F5F"/>
                </a:solidFill>
                <a:latin typeface="Palatino Linotype"/>
                <a:cs typeface="Palatino Linotype"/>
              </a:rPr>
              <a:t>Behaviorist approach to language</a:t>
            </a:r>
            <a:r>
              <a:rPr sz="2800" spc="-135" dirty="0">
                <a:solidFill>
                  <a:srgbClr val="001F5F"/>
                </a:solidFill>
                <a:latin typeface="Palatino Linotype"/>
                <a:cs typeface="Palatino Linotype"/>
              </a:rPr>
              <a:t> </a:t>
            </a:r>
            <a:r>
              <a:rPr sz="2800" spc="-10" dirty="0">
                <a:solidFill>
                  <a:srgbClr val="001F5F"/>
                </a:solidFill>
                <a:latin typeface="Palatino Linotype"/>
                <a:cs typeface="Palatino Linotype"/>
              </a:rPr>
              <a:t>learning</a:t>
            </a:r>
            <a:endParaRPr sz="2800">
              <a:latin typeface="Palatino Linotype"/>
              <a:cs typeface="Palatino Linotype"/>
            </a:endParaRPr>
          </a:p>
          <a:p>
            <a:pPr marL="812800" lvl="1" indent="-367665">
              <a:lnSpc>
                <a:spcPts val="3120"/>
              </a:lnSpc>
              <a:buFont typeface="Arial"/>
              <a:buChar char="●"/>
              <a:tabLst>
                <a:tab pos="812165" algn="l"/>
                <a:tab pos="812800" algn="l"/>
              </a:tabLst>
            </a:pPr>
            <a:r>
              <a:rPr sz="2800" spc="-10" dirty="0">
                <a:solidFill>
                  <a:srgbClr val="001F5F"/>
                </a:solidFill>
                <a:latin typeface="Palatino Linotype"/>
                <a:cs typeface="Palatino Linotype"/>
              </a:rPr>
              <a:t>Reviewed </a:t>
            </a:r>
            <a:r>
              <a:rPr sz="2800" spc="-5" dirty="0">
                <a:solidFill>
                  <a:srgbClr val="001F5F"/>
                </a:solidFill>
                <a:latin typeface="Palatino Linotype"/>
                <a:cs typeface="Palatino Linotype"/>
              </a:rPr>
              <a:t>by </a:t>
            </a:r>
            <a:r>
              <a:rPr sz="2800" spc="-10" dirty="0">
                <a:solidFill>
                  <a:srgbClr val="001F5F"/>
                </a:solidFill>
                <a:latin typeface="Palatino Linotype"/>
                <a:cs typeface="Palatino Linotype"/>
              </a:rPr>
              <a:t>Noam</a:t>
            </a:r>
            <a:r>
              <a:rPr sz="2800" spc="-65" dirty="0">
                <a:solidFill>
                  <a:srgbClr val="001F5F"/>
                </a:solidFill>
                <a:latin typeface="Palatino Linotype"/>
                <a:cs typeface="Palatino Linotype"/>
              </a:rPr>
              <a:t> </a:t>
            </a:r>
            <a:r>
              <a:rPr sz="2800" spc="-5" dirty="0">
                <a:solidFill>
                  <a:srgbClr val="001F5F"/>
                </a:solidFill>
                <a:latin typeface="Palatino Linotype"/>
                <a:cs typeface="Palatino Linotype"/>
              </a:rPr>
              <a:t>Chomsky</a:t>
            </a:r>
            <a:endParaRPr sz="2800">
              <a:latin typeface="Palatino Linotype"/>
              <a:cs typeface="Palatino Linotype"/>
            </a:endParaRPr>
          </a:p>
          <a:p>
            <a:pPr marL="1270000" lvl="2" indent="-367665">
              <a:lnSpc>
                <a:spcPct val="100000"/>
              </a:lnSpc>
              <a:spcBef>
                <a:spcPts val="229"/>
              </a:spcBef>
              <a:buFont typeface="Arial"/>
              <a:buChar char="○"/>
              <a:tabLst>
                <a:tab pos="1269365" algn="l"/>
                <a:tab pos="1270000" algn="l"/>
              </a:tabLst>
            </a:pPr>
            <a:r>
              <a:rPr sz="1600" spc="-5" dirty="0">
                <a:solidFill>
                  <a:srgbClr val="001F5F"/>
                </a:solidFill>
                <a:latin typeface="Comic Sans MS"/>
                <a:cs typeface="Comic Sans MS"/>
              </a:rPr>
              <a:t>criticised lack of notion of creativity in</a:t>
            </a:r>
            <a:r>
              <a:rPr sz="1600" spc="345" dirty="0">
                <a:solidFill>
                  <a:srgbClr val="001F5F"/>
                </a:solidFill>
                <a:latin typeface="Comic Sans MS"/>
                <a:cs typeface="Comic Sans MS"/>
              </a:rPr>
              <a:t> </a:t>
            </a:r>
            <a:r>
              <a:rPr sz="1600" spc="-5" dirty="0">
                <a:solidFill>
                  <a:srgbClr val="001F5F"/>
                </a:solidFill>
                <a:latin typeface="Comic Sans MS"/>
                <a:cs typeface="Comic Sans MS"/>
              </a:rPr>
              <a:t>language</a:t>
            </a:r>
            <a:endParaRPr sz="1600">
              <a:latin typeface="Comic Sans MS"/>
              <a:cs typeface="Comic Sans MS"/>
            </a:endParaRPr>
          </a:p>
          <a:p>
            <a:pPr marL="355600" indent="-342900">
              <a:lnSpc>
                <a:spcPts val="3140"/>
              </a:lnSpc>
              <a:spcBef>
                <a:spcPts val="575"/>
              </a:spcBef>
              <a:buFont typeface="Arial"/>
              <a:buChar char="•"/>
              <a:tabLst>
                <a:tab pos="354965" algn="l"/>
                <a:tab pos="355600" algn="l"/>
              </a:tabLst>
            </a:pPr>
            <a:r>
              <a:rPr sz="2800" spc="-5" dirty="0">
                <a:solidFill>
                  <a:srgbClr val="970000"/>
                </a:solidFill>
                <a:latin typeface="Palatino Linotype"/>
                <a:cs typeface="Palatino Linotype"/>
              </a:rPr>
              <a:t>Syntactic Structures ( </a:t>
            </a:r>
            <a:r>
              <a:rPr sz="2800" dirty="0">
                <a:solidFill>
                  <a:srgbClr val="970000"/>
                </a:solidFill>
                <a:latin typeface="Palatino Linotype"/>
                <a:cs typeface="Palatino Linotype"/>
              </a:rPr>
              <a:t>1957, </a:t>
            </a:r>
            <a:r>
              <a:rPr sz="2800" spc="-5" dirty="0">
                <a:solidFill>
                  <a:srgbClr val="970000"/>
                </a:solidFill>
                <a:latin typeface="Palatino Linotype"/>
                <a:cs typeface="Palatino Linotype"/>
              </a:rPr>
              <a:t>Noam</a:t>
            </a:r>
            <a:r>
              <a:rPr sz="2800" spc="-195" dirty="0">
                <a:solidFill>
                  <a:srgbClr val="970000"/>
                </a:solidFill>
                <a:latin typeface="Palatino Linotype"/>
                <a:cs typeface="Palatino Linotype"/>
              </a:rPr>
              <a:t> </a:t>
            </a:r>
            <a:r>
              <a:rPr sz="2800" spc="-5" dirty="0">
                <a:solidFill>
                  <a:srgbClr val="970000"/>
                </a:solidFill>
                <a:latin typeface="Palatino Linotype"/>
                <a:cs typeface="Palatino Linotype"/>
              </a:rPr>
              <a:t>Chomsky)</a:t>
            </a:r>
            <a:endParaRPr sz="2800">
              <a:latin typeface="Palatino Linotype"/>
              <a:cs typeface="Palatino Linotype"/>
            </a:endParaRPr>
          </a:p>
          <a:p>
            <a:pPr marL="812800" marR="116205" lvl="1" indent="-367665">
              <a:lnSpc>
                <a:spcPct val="62500"/>
              </a:lnSpc>
              <a:spcBef>
                <a:spcPts val="1040"/>
              </a:spcBef>
              <a:buFont typeface="Arial"/>
              <a:buChar char="●"/>
              <a:tabLst>
                <a:tab pos="812165" algn="l"/>
                <a:tab pos="812800" algn="l"/>
              </a:tabLst>
            </a:pPr>
            <a:r>
              <a:rPr sz="2800" spc="-5" dirty="0">
                <a:solidFill>
                  <a:srgbClr val="001F5F"/>
                </a:solidFill>
                <a:latin typeface="Palatino Linotype"/>
                <a:cs typeface="Palatino Linotype"/>
              </a:rPr>
              <a:t>Computational linguistics / natural language  </a:t>
            </a:r>
            <a:r>
              <a:rPr sz="2800" spc="-10" dirty="0">
                <a:solidFill>
                  <a:srgbClr val="001F5F"/>
                </a:solidFill>
                <a:latin typeface="Palatino Linotype"/>
                <a:cs typeface="Palatino Linotype"/>
              </a:rPr>
              <a:t>processing </a:t>
            </a:r>
            <a:r>
              <a:rPr sz="2800" spc="-5" dirty="0">
                <a:solidFill>
                  <a:srgbClr val="001F5F"/>
                </a:solidFill>
                <a:latin typeface="Palatino Linotype"/>
                <a:cs typeface="Palatino Linotype"/>
              </a:rPr>
              <a:t>as a </a:t>
            </a:r>
            <a:r>
              <a:rPr sz="2800" spc="-10" dirty="0">
                <a:solidFill>
                  <a:srgbClr val="001F5F"/>
                </a:solidFill>
                <a:latin typeface="Palatino Linotype"/>
                <a:cs typeface="Palatino Linotype"/>
              </a:rPr>
              <a:t>part </a:t>
            </a:r>
            <a:r>
              <a:rPr sz="2800" spc="-5" dirty="0">
                <a:solidFill>
                  <a:srgbClr val="001F5F"/>
                </a:solidFill>
                <a:latin typeface="Palatino Linotype"/>
                <a:cs typeface="Palatino Linotype"/>
              </a:rPr>
              <a:t>of</a:t>
            </a:r>
            <a:r>
              <a:rPr sz="2800" spc="-175" dirty="0">
                <a:solidFill>
                  <a:srgbClr val="001F5F"/>
                </a:solidFill>
                <a:latin typeface="Palatino Linotype"/>
                <a:cs typeface="Palatino Linotype"/>
              </a:rPr>
              <a:t> </a:t>
            </a:r>
            <a:r>
              <a:rPr sz="2800" spc="-10" dirty="0">
                <a:solidFill>
                  <a:srgbClr val="001F5F"/>
                </a:solidFill>
                <a:latin typeface="Palatino Linotype"/>
                <a:cs typeface="Palatino Linotype"/>
              </a:rPr>
              <a:t>AI</a:t>
            </a:r>
            <a:endParaRPr sz="2800">
              <a:latin typeface="Palatino Linotype"/>
              <a:cs typeface="Palatino Linotype"/>
            </a:endParaRPr>
          </a:p>
          <a:p>
            <a:pPr marL="1270000" lvl="2" indent="-367665">
              <a:lnSpc>
                <a:spcPct val="100000"/>
              </a:lnSpc>
              <a:spcBef>
                <a:spcPts val="10"/>
              </a:spcBef>
              <a:buFont typeface="Arial"/>
              <a:buChar char="○"/>
              <a:tabLst>
                <a:tab pos="1269365" algn="l"/>
                <a:tab pos="1270000" algn="l"/>
              </a:tabLst>
            </a:pPr>
            <a:r>
              <a:rPr sz="1600" spc="-5" dirty="0">
                <a:solidFill>
                  <a:srgbClr val="001F5F"/>
                </a:solidFill>
                <a:latin typeface="Comic Sans MS"/>
                <a:cs typeface="Comic Sans MS"/>
              </a:rPr>
              <a:t>Understanding a language is </a:t>
            </a:r>
            <a:r>
              <a:rPr sz="1600" spc="-10" dirty="0">
                <a:solidFill>
                  <a:srgbClr val="001F5F"/>
                </a:solidFill>
                <a:latin typeface="Comic Sans MS"/>
                <a:cs typeface="Comic Sans MS"/>
              </a:rPr>
              <a:t>realized </a:t>
            </a:r>
            <a:r>
              <a:rPr sz="1600" spc="-5" dirty="0">
                <a:solidFill>
                  <a:srgbClr val="001F5F"/>
                </a:solidFill>
                <a:latin typeface="Comic Sans MS"/>
                <a:cs typeface="Comic Sans MS"/>
              </a:rPr>
              <a:t>as more complex than</a:t>
            </a:r>
            <a:r>
              <a:rPr sz="1600" spc="-160" dirty="0">
                <a:solidFill>
                  <a:srgbClr val="001F5F"/>
                </a:solidFill>
                <a:latin typeface="Comic Sans MS"/>
                <a:cs typeface="Comic Sans MS"/>
              </a:rPr>
              <a:t> </a:t>
            </a:r>
            <a:r>
              <a:rPr sz="1600" spc="-5" dirty="0">
                <a:solidFill>
                  <a:srgbClr val="001F5F"/>
                </a:solidFill>
                <a:latin typeface="Comic Sans MS"/>
                <a:cs typeface="Comic Sans MS"/>
              </a:rPr>
              <a:t>ever</a:t>
            </a:r>
            <a:endParaRPr sz="1600">
              <a:latin typeface="Comic Sans MS"/>
              <a:cs typeface="Comic Sans MS"/>
            </a:endParaRPr>
          </a:p>
          <a:p>
            <a:pPr marL="1270000" lvl="2" indent="-367665">
              <a:lnSpc>
                <a:spcPct val="100000"/>
              </a:lnSpc>
              <a:spcBef>
                <a:spcPts val="600"/>
              </a:spcBef>
              <a:buFont typeface="Arial"/>
              <a:buChar char="○"/>
              <a:tabLst>
                <a:tab pos="1269365" algn="l"/>
                <a:tab pos="1270000" algn="l"/>
              </a:tabLst>
            </a:pPr>
            <a:r>
              <a:rPr sz="1600" spc="-5" dirty="0">
                <a:solidFill>
                  <a:srgbClr val="001F5F"/>
                </a:solidFill>
                <a:latin typeface="Comic Sans MS"/>
                <a:cs typeface="Comic Sans MS"/>
              </a:rPr>
              <a:t>Context, subject matter</a:t>
            </a:r>
            <a:r>
              <a:rPr sz="1600" spc="-130" dirty="0">
                <a:solidFill>
                  <a:srgbClr val="001F5F"/>
                </a:solidFill>
                <a:latin typeface="Comic Sans MS"/>
                <a:cs typeface="Comic Sans MS"/>
              </a:rPr>
              <a:t> </a:t>
            </a:r>
            <a:r>
              <a:rPr sz="1600" spc="-5" dirty="0">
                <a:solidFill>
                  <a:srgbClr val="001F5F"/>
                </a:solidFill>
                <a:latin typeface="Comic Sans MS"/>
                <a:cs typeface="Comic Sans MS"/>
              </a:rPr>
              <a:t>knowledge</a:t>
            </a:r>
            <a:endParaRPr sz="1600">
              <a:latin typeface="Comic Sans MS"/>
              <a:cs typeface="Comic Sans MS"/>
            </a:endParaRPr>
          </a:p>
          <a:p>
            <a:pPr marL="1270000" indent="-342900">
              <a:lnSpc>
                <a:spcPct val="100000"/>
              </a:lnSpc>
              <a:spcBef>
                <a:spcPts val="15"/>
              </a:spcBef>
              <a:buFont typeface="Arial"/>
              <a:buChar char="•"/>
              <a:tabLst>
                <a:tab pos="1269365" algn="l"/>
                <a:tab pos="1270000" algn="l"/>
              </a:tabLst>
            </a:pPr>
            <a:r>
              <a:rPr sz="2800" spc="-5" dirty="0">
                <a:solidFill>
                  <a:srgbClr val="001F5F"/>
                </a:solidFill>
                <a:latin typeface="Palatino Linotype"/>
                <a:cs typeface="Palatino Linotype"/>
              </a:rPr>
              <a:t>complicated it</a:t>
            </a:r>
            <a:r>
              <a:rPr sz="2800" spc="-85" dirty="0">
                <a:solidFill>
                  <a:srgbClr val="001F5F"/>
                </a:solidFill>
                <a:latin typeface="Palatino Linotype"/>
                <a:cs typeface="Palatino Linotype"/>
              </a:rPr>
              <a:t> </a:t>
            </a:r>
            <a:r>
              <a:rPr sz="2800" spc="-5" dirty="0">
                <a:solidFill>
                  <a:srgbClr val="001F5F"/>
                </a:solidFill>
                <a:latin typeface="Palatino Linotype"/>
                <a:cs typeface="Palatino Linotype"/>
              </a:rPr>
              <a:t>further</a:t>
            </a:r>
            <a:endParaRPr sz="2800">
              <a:latin typeface="Palatino Linotype"/>
              <a:cs typeface="Palatino Linotype"/>
            </a:endParaRPr>
          </a:p>
          <a:p>
            <a:pPr marL="1270000" indent="-367665">
              <a:lnSpc>
                <a:spcPct val="100000"/>
              </a:lnSpc>
              <a:spcBef>
                <a:spcPts val="420"/>
              </a:spcBef>
              <a:buFont typeface="Arial"/>
              <a:buChar char="○"/>
              <a:tabLst>
                <a:tab pos="1269365" algn="l"/>
                <a:tab pos="1270000" algn="l"/>
              </a:tabLst>
            </a:pPr>
            <a:r>
              <a:rPr sz="1600" spc="-5" dirty="0">
                <a:solidFill>
                  <a:srgbClr val="001F5F"/>
                </a:solidFill>
                <a:latin typeface="Comic Sans MS"/>
                <a:cs typeface="Comic Sans MS"/>
              </a:rPr>
              <a:t>Representing language consumed </a:t>
            </a:r>
            <a:r>
              <a:rPr sz="1600" spc="-10" dirty="0">
                <a:solidFill>
                  <a:srgbClr val="001F5F"/>
                </a:solidFill>
                <a:latin typeface="Comic Sans MS"/>
                <a:cs typeface="Comic Sans MS"/>
              </a:rPr>
              <a:t>volume </a:t>
            </a:r>
            <a:r>
              <a:rPr sz="1600" spc="-5" dirty="0">
                <a:solidFill>
                  <a:srgbClr val="001F5F"/>
                </a:solidFill>
                <a:latin typeface="Comic Sans MS"/>
                <a:cs typeface="Comic Sans MS"/>
              </a:rPr>
              <a:t>of work done in NLP, in early</a:t>
            </a:r>
            <a:r>
              <a:rPr sz="1600" spc="-245" dirty="0">
                <a:solidFill>
                  <a:srgbClr val="001F5F"/>
                </a:solidFill>
                <a:latin typeface="Comic Sans MS"/>
                <a:cs typeface="Comic Sans MS"/>
              </a:rPr>
              <a:t> </a:t>
            </a:r>
            <a:r>
              <a:rPr sz="1600" spc="-10" dirty="0">
                <a:solidFill>
                  <a:srgbClr val="001F5F"/>
                </a:solidFill>
                <a:latin typeface="Comic Sans MS"/>
                <a:cs typeface="Comic Sans MS"/>
              </a:rPr>
              <a:t>t</a:t>
            </a:r>
            <a:endParaRPr sz="1600">
              <a:latin typeface="Comic Sans MS"/>
              <a:cs typeface="Comic Sans MS"/>
            </a:endParaRPr>
          </a:p>
        </p:txBody>
      </p:sp>
      <p:graphicFrame>
        <p:nvGraphicFramePr>
          <p:cNvPr id="12" name="object 12"/>
          <p:cNvGraphicFramePr>
            <a:graphicFrameLocks noGrp="1"/>
          </p:cNvGraphicFramePr>
          <p:nvPr/>
        </p:nvGraphicFramePr>
        <p:xfrm>
          <a:off x="1781111" y="1590611"/>
          <a:ext cx="2360930" cy="4779010"/>
        </p:xfrm>
        <a:graphic>
          <a:graphicData uri="http://schemas.openxmlformats.org/drawingml/2006/table">
            <a:tbl>
              <a:tblPr firstRow="1" bandRow="1">
                <a:tableStyleId>{2D5ABB26-0587-4C30-8999-92F81FD0307C}</a:tableStyleId>
              </a:tblPr>
              <a:tblGrid>
                <a:gridCol w="2346325">
                  <a:extLst>
                    <a:ext uri="{9D8B030D-6E8A-4147-A177-3AD203B41FA5}">
                      <a16:colId xmlns:a16="http://schemas.microsoft.com/office/drawing/2014/main" val="20000"/>
                    </a:ext>
                  </a:extLst>
                </a:gridCol>
              </a:tblGrid>
              <a:tr h="595249">
                <a:tc>
                  <a:txBody>
                    <a:bodyPr/>
                    <a:lstStyle/>
                    <a:p>
                      <a:pPr marL="2540" algn="ctr">
                        <a:lnSpc>
                          <a:spcPct val="100000"/>
                        </a:lnSpc>
                        <a:spcBef>
                          <a:spcPts val="1395"/>
                        </a:spcBef>
                      </a:pPr>
                      <a:r>
                        <a:rPr sz="1400" spc="-5" dirty="0">
                          <a:solidFill>
                            <a:srgbClr val="666666"/>
                          </a:solidFill>
                          <a:latin typeface="Comic Sans MS"/>
                          <a:cs typeface="Comic Sans MS"/>
                        </a:rPr>
                        <a:t>Philosophy</a:t>
                      </a:r>
                      <a:endParaRPr sz="1400">
                        <a:latin typeface="Comic Sans MS"/>
                        <a:cs typeface="Comic Sans MS"/>
                      </a:endParaRPr>
                    </a:p>
                  </a:txBody>
                  <a:tcPr marL="0" marR="0" marT="1771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595249">
                <a:tc>
                  <a:txBody>
                    <a:bodyPr/>
                    <a:lstStyle/>
                    <a:p>
                      <a:pPr algn="ctr">
                        <a:lnSpc>
                          <a:spcPct val="100000"/>
                        </a:lnSpc>
                        <a:spcBef>
                          <a:spcPts val="1395"/>
                        </a:spcBef>
                      </a:pPr>
                      <a:r>
                        <a:rPr sz="1400" spc="-5" dirty="0">
                          <a:solidFill>
                            <a:srgbClr val="666666"/>
                          </a:solidFill>
                          <a:latin typeface="Comic Sans MS"/>
                          <a:cs typeface="Comic Sans MS"/>
                        </a:rPr>
                        <a:t>Mathematics</a:t>
                      </a:r>
                      <a:endParaRPr sz="1400">
                        <a:latin typeface="Comic Sans MS"/>
                        <a:cs typeface="Comic Sans MS"/>
                      </a:endParaRPr>
                    </a:p>
                  </a:txBody>
                  <a:tcPr marL="0" marR="0" marT="1771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595376">
                <a:tc>
                  <a:txBody>
                    <a:bodyPr/>
                    <a:lstStyle/>
                    <a:p>
                      <a:pPr marL="1270" algn="ctr">
                        <a:lnSpc>
                          <a:spcPct val="100000"/>
                        </a:lnSpc>
                        <a:spcBef>
                          <a:spcPts val="1395"/>
                        </a:spcBef>
                      </a:pPr>
                      <a:r>
                        <a:rPr sz="1400" dirty="0">
                          <a:solidFill>
                            <a:srgbClr val="666666"/>
                          </a:solidFill>
                          <a:latin typeface="Comic Sans MS"/>
                          <a:cs typeface="Comic Sans MS"/>
                        </a:rPr>
                        <a:t>Economics</a:t>
                      </a:r>
                      <a:endParaRPr sz="1400">
                        <a:latin typeface="Comic Sans MS"/>
                        <a:cs typeface="Comic Sans MS"/>
                      </a:endParaRPr>
                    </a:p>
                  </a:txBody>
                  <a:tcPr marL="0" marR="0" marT="1771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595249">
                <a:tc>
                  <a:txBody>
                    <a:bodyPr/>
                    <a:lstStyle/>
                    <a:p>
                      <a:pPr marL="1270" algn="ctr">
                        <a:lnSpc>
                          <a:spcPct val="100000"/>
                        </a:lnSpc>
                        <a:spcBef>
                          <a:spcPts val="1395"/>
                        </a:spcBef>
                      </a:pPr>
                      <a:r>
                        <a:rPr sz="1400" spc="-5" dirty="0">
                          <a:solidFill>
                            <a:srgbClr val="666666"/>
                          </a:solidFill>
                          <a:latin typeface="Comic Sans MS"/>
                          <a:cs typeface="Comic Sans MS"/>
                        </a:rPr>
                        <a:t>Neuroscience</a:t>
                      </a:r>
                      <a:endParaRPr sz="1400">
                        <a:latin typeface="Comic Sans MS"/>
                        <a:cs typeface="Comic Sans MS"/>
                      </a:endParaRPr>
                    </a:p>
                  </a:txBody>
                  <a:tcPr marL="0" marR="0" marT="1771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595248">
                <a:tc>
                  <a:txBody>
                    <a:bodyPr/>
                    <a:lstStyle/>
                    <a:p>
                      <a:pPr marL="2540" algn="ctr">
                        <a:lnSpc>
                          <a:spcPct val="100000"/>
                        </a:lnSpc>
                        <a:spcBef>
                          <a:spcPts val="1395"/>
                        </a:spcBef>
                      </a:pPr>
                      <a:r>
                        <a:rPr sz="1400" spc="-5" dirty="0">
                          <a:solidFill>
                            <a:srgbClr val="666666"/>
                          </a:solidFill>
                          <a:latin typeface="Comic Sans MS"/>
                          <a:cs typeface="Comic Sans MS"/>
                        </a:rPr>
                        <a:t>Psychology</a:t>
                      </a:r>
                      <a:endParaRPr sz="1400">
                        <a:latin typeface="Comic Sans MS"/>
                        <a:cs typeface="Comic Sans MS"/>
                      </a:endParaRPr>
                    </a:p>
                  </a:txBody>
                  <a:tcPr marL="0" marR="0" marT="1771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595249">
                <a:tc>
                  <a:txBody>
                    <a:bodyPr/>
                    <a:lstStyle/>
                    <a:p>
                      <a:pPr marL="1270" algn="ctr">
                        <a:lnSpc>
                          <a:spcPct val="100000"/>
                        </a:lnSpc>
                        <a:spcBef>
                          <a:spcPts val="1400"/>
                        </a:spcBef>
                      </a:pPr>
                      <a:r>
                        <a:rPr sz="1400" spc="-5" dirty="0">
                          <a:solidFill>
                            <a:srgbClr val="666666"/>
                          </a:solidFill>
                          <a:latin typeface="Comic Sans MS"/>
                          <a:cs typeface="Comic Sans MS"/>
                        </a:rPr>
                        <a:t>Computer</a:t>
                      </a:r>
                      <a:r>
                        <a:rPr sz="1400" spc="-85" dirty="0">
                          <a:solidFill>
                            <a:srgbClr val="666666"/>
                          </a:solidFill>
                          <a:latin typeface="Comic Sans MS"/>
                          <a:cs typeface="Comic Sans MS"/>
                        </a:rPr>
                        <a:t> </a:t>
                      </a:r>
                      <a:r>
                        <a:rPr sz="1400" spc="-5" dirty="0">
                          <a:solidFill>
                            <a:srgbClr val="666666"/>
                          </a:solidFill>
                          <a:latin typeface="Comic Sans MS"/>
                          <a:cs typeface="Comic Sans MS"/>
                        </a:rPr>
                        <a:t>Engineering</a:t>
                      </a:r>
                      <a:endParaRPr sz="1400">
                        <a:latin typeface="Comic Sans MS"/>
                        <a:cs typeface="Comic Sans MS"/>
                      </a:endParaRPr>
                    </a:p>
                  </a:txBody>
                  <a:tcPr marL="0" marR="0" marT="1778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r h="601980">
                <a:tc>
                  <a:txBody>
                    <a:bodyPr/>
                    <a:lstStyle/>
                    <a:p>
                      <a:pPr marL="678180" marR="548640" indent="-137160">
                        <a:lnSpc>
                          <a:spcPct val="101400"/>
                        </a:lnSpc>
                        <a:spcBef>
                          <a:spcPts val="595"/>
                        </a:spcBef>
                      </a:pPr>
                      <a:r>
                        <a:rPr sz="1400" spc="-5" dirty="0">
                          <a:solidFill>
                            <a:srgbClr val="666666"/>
                          </a:solidFill>
                          <a:latin typeface="Comic Sans MS"/>
                          <a:cs typeface="Comic Sans MS"/>
                        </a:rPr>
                        <a:t>Control</a:t>
                      </a:r>
                      <a:r>
                        <a:rPr sz="1400" spc="-185" dirty="0">
                          <a:solidFill>
                            <a:srgbClr val="666666"/>
                          </a:solidFill>
                          <a:latin typeface="Comic Sans MS"/>
                          <a:cs typeface="Comic Sans MS"/>
                        </a:rPr>
                        <a:t> </a:t>
                      </a:r>
                      <a:r>
                        <a:rPr sz="1400" spc="-5" dirty="0">
                          <a:solidFill>
                            <a:srgbClr val="666666"/>
                          </a:solidFill>
                          <a:latin typeface="Comic Sans MS"/>
                          <a:cs typeface="Comic Sans MS"/>
                        </a:rPr>
                        <a:t>theory,  Cybernetics</a:t>
                      </a:r>
                      <a:endParaRPr sz="1400">
                        <a:latin typeface="Comic Sans MS"/>
                        <a:cs typeface="Comic Sans MS"/>
                      </a:endParaRPr>
                    </a:p>
                  </a:txBody>
                  <a:tcPr marL="0" marR="0" marT="755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6"/>
                  </a:ext>
                </a:extLst>
              </a:tr>
              <a:tr h="595274">
                <a:tc>
                  <a:txBody>
                    <a:bodyPr/>
                    <a:lstStyle/>
                    <a:p>
                      <a:pPr marL="1270" algn="ctr">
                        <a:lnSpc>
                          <a:spcPct val="100000"/>
                        </a:lnSpc>
                        <a:spcBef>
                          <a:spcPts val="1400"/>
                        </a:spcBef>
                      </a:pPr>
                      <a:r>
                        <a:rPr sz="1400" spc="-5" dirty="0">
                          <a:latin typeface="Comic Sans MS"/>
                          <a:cs typeface="Comic Sans MS"/>
                        </a:rPr>
                        <a:t>Linguistics</a:t>
                      </a:r>
                      <a:endParaRPr sz="1400">
                        <a:latin typeface="Comic Sans MS"/>
                        <a:cs typeface="Comic Sans MS"/>
                      </a:endParaRPr>
                    </a:p>
                  </a:txBody>
                  <a:tcPr marL="0" marR="0" marT="1778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CEE0F3"/>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774428" y="595630"/>
            <a:ext cx="1678305" cy="617855"/>
          </a:xfrm>
          <a:prstGeom prst="rect">
            <a:avLst/>
          </a:prstGeom>
        </p:spPr>
        <p:txBody>
          <a:bodyPr vert="horz" wrap="square" lIns="0" tIns="13335" rIns="0" bIns="0" rtlCol="0">
            <a:spAutoFit/>
          </a:bodyPr>
          <a:lstStyle/>
          <a:p>
            <a:pPr marL="12700">
              <a:lnSpc>
                <a:spcPts val="3050"/>
              </a:lnSpc>
              <a:spcBef>
                <a:spcPts val="105"/>
              </a:spcBef>
            </a:pPr>
            <a:r>
              <a:rPr sz="2600" b="1" dirty="0">
                <a:solidFill>
                  <a:srgbClr val="000099"/>
                </a:solidFill>
                <a:latin typeface="Arial"/>
                <a:cs typeface="Arial"/>
              </a:rPr>
              <a:t>BITS</a:t>
            </a:r>
            <a:r>
              <a:rPr sz="2600" b="1" spc="-85" dirty="0">
                <a:solidFill>
                  <a:srgbClr val="000099"/>
                </a:solidFill>
                <a:latin typeface="Arial"/>
                <a:cs typeface="Arial"/>
              </a:rPr>
              <a:t> </a:t>
            </a:r>
            <a:r>
              <a:rPr sz="2600" dirty="0">
                <a:solidFill>
                  <a:srgbClr val="000099"/>
                </a:solidFill>
                <a:latin typeface="Arial"/>
                <a:cs typeface="Arial"/>
              </a:rPr>
              <a:t>Pilani</a:t>
            </a:r>
            <a:endParaRPr sz="2600">
              <a:latin typeface="Arial"/>
              <a:cs typeface="Arial"/>
            </a:endParaRPr>
          </a:p>
          <a:p>
            <a:pPr marL="13970">
              <a:lnSpc>
                <a:spcPts val="1610"/>
              </a:lnSpc>
            </a:pPr>
            <a:r>
              <a:rPr sz="1400" dirty="0">
                <a:solidFill>
                  <a:srgbClr val="000099"/>
                </a:solidFill>
                <a:latin typeface="Arial"/>
                <a:cs typeface="Arial"/>
              </a:rPr>
              <a:t>Pilani</a:t>
            </a:r>
            <a:r>
              <a:rPr sz="1400" spc="-20" dirty="0">
                <a:solidFill>
                  <a:srgbClr val="000099"/>
                </a:solidFill>
                <a:latin typeface="Arial"/>
                <a:cs typeface="Arial"/>
              </a:rPr>
              <a:t> </a:t>
            </a:r>
            <a:r>
              <a:rPr sz="1400" dirty="0">
                <a:solidFill>
                  <a:srgbClr val="000099"/>
                </a:solidFill>
                <a:latin typeface="Arial"/>
                <a:cs typeface="Arial"/>
              </a:rPr>
              <a:t>Campus</a:t>
            </a:r>
            <a:endParaRPr sz="1400">
              <a:latin typeface="Arial"/>
              <a:cs typeface="Arial"/>
            </a:endParaRP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8/29/2020 7:42</a:t>
            </a:r>
            <a:r>
              <a:rPr spc="-65" dirty="0"/>
              <a:t> </a:t>
            </a:r>
            <a:r>
              <a:rPr dirty="0"/>
              <a:t>PM</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63</a:t>
            </a:fld>
            <a:endParaRPr dirty="0"/>
          </a:p>
        </p:txBody>
      </p:sp>
      <p:sp>
        <p:nvSpPr>
          <p:cNvPr id="3" name="object 3"/>
          <p:cNvSpPr txBox="1"/>
          <p:nvPr/>
        </p:nvSpPr>
        <p:spPr>
          <a:xfrm>
            <a:off x="4250816" y="251840"/>
            <a:ext cx="2214245"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001F5F"/>
                </a:solidFill>
                <a:latin typeface="Palatino Linotype"/>
                <a:cs typeface="Palatino Linotype"/>
              </a:rPr>
              <a:t>Thank</a:t>
            </a:r>
            <a:r>
              <a:rPr sz="3600" spc="-190" dirty="0">
                <a:solidFill>
                  <a:srgbClr val="001F5F"/>
                </a:solidFill>
                <a:latin typeface="Palatino Linotype"/>
                <a:cs typeface="Palatino Linotype"/>
              </a:rPr>
              <a:t> </a:t>
            </a:r>
            <a:r>
              <a:rPr sz="3600" spc="-105" dirty="0">
                <a:solidFill>
                  <a:srgbClr val="001F5F"/>
                </a:solidFill>
                <a:latin typeface="Palatino Linotype"/>
                <a:cs typeface="Palatino Linotype"/>
              </a:rPr>
              <a:t>You</a:t>
            </a:r>
            <a:endParaRPr sz="3600">
              <a:latin typeface="Palatino Linotype"/>
              <a:cs typeface="Palatino Linotype"/>
            </a:endParaRPr>
          </a:p>
        </p:txBody>
      </p:sp>
      <p:sp>
        <p:nvSpPr>
          <p:cNvPr id="4" name="object 4"/>
          <p:cNvSpPr txBox="1"/>
          <p:nvPr/>
        </p:nvSpPr>
        <p:spPr>
          <a:xfrm>
            <a:off x="550875" y="1759153"/>
            <a:ext cx="10995025" cy="2900045"/>
          </a:xfrm>
          <a:prstGeom prst="rect">
            <a:avLst/>
          </a:prstGeom>
        </p:spPr>
        <p:txBody>
          <a:bodyPr vert="horz" wrap="square" lIns="0" tIns="12065" rIns="0" bIns="0" rtlCol="0">
            <a:spAutoFit/>
          </a:bodyPr>
          <a:lstStyle/>
          <a:p>
            <a:pPr marL="12700">
              <a:lnSpc>
                <a:spcPct val="100000"/>
              </a:lnSpc>
              <a:spcBef>
                <a:spcPts val="95"/>
              </a:spcBef>
            </a:pPr>
            <a:r>
              <a:rPr sz="4000" b="1" spc="-5" dirty="0">
                <a:latin typeface="Arial"/>
                <a:cs typeface="Arial"/>
              </a:rPr>
              <a:t>Required</a:t>
            </a:r>
            <a:r>
              <a:rPr sz="4000" b="1" spc="-35" dirty="0">
                <a:latin typeface="Arial"/>
                <a:cs typeface="Arial"/>
              </a:rPr>
              <a:t> </a:t>
            </a:r>
            <a:r>
              <a:rPr sz="4000" b="1" spc="-10" dirty="0">
                <a:latin typeface="Arial"/>
                <a:cs typeface="Arial"/>
              </a:rPr>
              <a:t>Reading:</a:t>
            </a:r>
            <a:endParaRPr sz="4000">
              <a:latin typeface="Arial"/>
              <a:cs typeface="Arial"/>
            </a:endParaRPr>
          </a:p>
          <a:p>
            <a:pPr>
              <a:lnSpc>
                <a:spcPct val="100000"/>
              </a:lnSpc>
              <a:spcBef>
                <a:spcPts val="5"/>
              </a:spcBef>
            </a:pPr>
            <a:endParaRPr sz="4350">
              <a:latin typeface="Times New Roman"/>
              <a:cs typeface="Times New Roman"/>
            </a:endParaRPr>
          </a:p>
          <a:p>
            <a:pPr marL="12700">
              <a:lnSpc>
                <a:spcPct val="100000"/>
              </a:lnSpc>
            </a:pPr>
            <a:r>
              <a:rPr sz="4000" spc="-5" dirty="0">
                <a:latin typeface="Arial"/>
                <a:cs typeface="Arial"/>
              </a:rPr>
              <a:t>AIMA - Chapter #</a:t>
            </a:r>
            <a:r>
              <a:rPr sz="4000" spc="-470" dirty="0">
                <a:latin typeface="Arial"/>
                <a:cs typeface="Arial"/>
              </a:rPr>
              <a:t> </a:t>
            </a:r>
            <a:r>
              <a:rPr sz="4000" spc="-5" dirty="0">
                <a:latin typeface="Arial"/>
                <a:cs typeface="Arial"/>
              </a:rPr>
              <a:t>1.1</a:t>
            </a:r>
            <a:endParaRPr sz="4000">
              <a:latin typeface="Arial"/>
              <a:cs typeface="Arial"/>
            </a:endParaRPr>
          </a:p>
          <a:p>
            <a:pPr marL="12700">
              <a:lnSpc>
                <a:spcPct val="100000"/>
              </a:lnSpc>
              <a:spcBef>
                <a:spcPts val="100"/>
              </a:spcBef>
            </a:pPr>
            <a:r>
              <a:rPr sz="4000" spc="-5" dirty="0">
                <a:latin typeface="Arial"/>
                <a:cs typeface="Arial"/>
              </a:rPr>
              <a:t>AIMA - Chapter # 1.2 - Must Read &amp; Google a</a:t>
            </a:r>
            <a:r>
              <a:rPr sz="4000" spc="-459" dirty="0">
                <a:latin typeface="Arial"/>
                <a:cs typeface="Arial"/>
              </a:rPr>
              <a:t> </a:t>
            </a:r>
            <a:r>
              <a:rPr sz="4000" spc="-5" dirty="0">
                <a:latin typeface="Arial"/>
                <a:cs typeface="Arial"/>
              </a:rPr>
              <a:t>lot</a:t>
            </a:r>
            <a:endParaRPr sz="4000">
              <a:latin typeface="Arial"/>
              <a:cs typeface="Arial"/>
            </a:endParaRPr>
          </a:p>
          <a:p>
            <a:pPr marL="12700">
              <a:lnSpc>
                <a:spcPct val="100000"/>
              </a:lnSpc>
              <a:spcBef>
                <a:spcPts val="2050"/>
              </a:spcBef>
            </a:pPr>
            <a:r>
              <a:rPr sz="900" spc="-5" dirty="0">
                <a:solidFill>
                  <a:srgbClr val="FF0000"/>
                </a:solidFill>
                <a:latin typeface="Arial"/>
                <a:cs typeface="Arial"/>
              </a:rPr>
              <a:t>Note</a:t>
            </a:r>
            <a:r>
              <a:rPr sz="900" spc="-35" dirty="0">
                <a:solidFill>
                  <a:srgbClr val="FF0000"/>
                </a:solidFill>
                <a:latin typeface="Arial"/>
                <a:cs typeface="Arial"/>
              </a:rPr>
              <a:t> </a:t>
            </a:r>
            <a:r>
              <a:rPr sz="900" dirty="0">
                <a:solidFill>
                  <a:srgbClr val="FF0000"/>
                </a:solidFill>
                <a:latin typeface="Arial"/>
                <a:cs typeface="Arial"/>
              </a:rPr>
              <a:t>: Some</a:t>
            </a:r>
            <a:r>
              <a:rPr sz="900" spc="-45" dirty="0">
                <a:solidFill>
                  <a:srgbClr val="FF0000"/>
                </a:solidFill>
                <a:latin typeface="Arial"/>
                <a:cs typeface="Arial"/>
              </a:rPr>
              <a:t> </a:t>
            </a:r>
            <a:r>
              <a:rPr sz="900" dirty="0">
                <a:solidFill>
                  <a:srgbClr val="FF0000"/>
                </a:solidFill>
                <a:latin typeface="Arial"/>
                <a:cs typeface="Arial"/>
              </a:rPr>
              <a:t>of</a:t>
            </a:r>
            <a:r>
              <a:rPr sz="900" spc="-25" dirty="0">
                <a:solidFill>
                  <a:srgbClr val="FF0000"/>
                </a:solidFill>
                <a:latin typeface="Arial"/>
                <a:cs typeface="Arial"/>
              </a:rPr>
              <a:t> </a:t>
            </a:r>
            <a:r>
              <a:rPr sz="900" dirty="0">
                <a:solidFill>
                  <a:srgbClr val="FF0000"/>
                </a:solidFill>
                <a:latin typeface="Arial"/>
                <a:cs typeface="Arial"/>
              </a:rPr>
              <a:t>the</a:t>
            </a:r>
            <a:r>
              <a:rPr sz="900" spc="-15" dirty="0">
                <a:solidFill>
                  <a:srgbClr val="FF0000"/>
                </a:solidFill>
                <a:latin typeface="Arial"/>
                <a:cs typeface="Arial"/>
              </a:rPr>
              <a:t> </a:t>
            </a:r>
            <a:r>
              <a:rPr sz="900" dirty="0">
                <a:solidFill>
                  <a:srgbClr val="FF0000"/>
                </a:solidFill>
                <a:latin typeface="Arial"/>
                <a:cs typeface="Arial"/>
              </a:rPr>
              <a:t>slides</a:t>
            </a:r>
            <a:r>
              <a:rPr sz="900" spc="-25" dirty="0">
                <a:solidFill>
                  <a:srgbClr val="FF0000"/>
                </a:solidFill>
                <a:latin typeface="Arial"/>
                <a:cs typeface="Arial"/>
              </a:rPr>
              <a:t> </a:t>
            </a:r>
            <a:r>
              <a:rPr sz="900" spc="-5" dirty="0">
                <a:solidFill>
                  <a:srgbClr val="FF0000"/>
                </a:solidFill>
                <a:latin typeface="Arial"/>
                <a:cs typeface="Arial"/>
              </a:rPr>
              <a:t>are</a:t>
            </a:r>
            <a:r>
              <a:rPr sz="900" spc="-20" dirty="0">
                <a:solidFill>
                  <a:srgbClr val="FF0000"/>
                </a:solidFill>
                <a:latin typeface="Arial"/>
                <a:cs typeface="Arial"/>
              </a:rPr>
              <a:t> </a:t>
            </a:r>
            <a:r>
              <a:rPr sz="900" spc="-5" dirty="0">
                <a:solidFill>
                  <a:srgbClr val="FF0000"/>
                </a:solidFill>
                <a:latin typeface="Arial"/>
                <a:cs typeface="Arial"/>
              </a:rPr>
              <a:t>adopted</a:t>
            </a:r>
            <a:r>
              <a:rPr sz="900" spc="-45" dirty="0">
                <a:solidFill>
                  <a:srgbClr val="FF0000"/>
                </a:solidFill>
                <a:latin typeface="Arial"/>
                <a:cs typeface="Arial"/>
              </a:rPr>
              <a:t> </a:t>
            </a:r>
            <a:r>
              <a:rPr sz="900" dirty="0">
                <a:solidFill>
                  <a:srgbClr val="FF0000"/>
                </a:solidFill>
                <a:latin typeface="Arial"/>
                <a:cs typeface="Arial"/>
              </a:rPr>
              <a:t>from</a:t>
            </a:r>
            <a:r>
              <a:rPr sz="900" spc="-30" dirty="0">
                <a:solidFill>
                  <a:srgbClr val="FF0000"/>
                </a:solidFill>
                <a:latin typeface="Arial"/>
                <a:cs typeface="Arial"/>
              </a:rPr>
              <a:t> </a:t>
            </a:r>
            <a:r>
              <a:rPr sz="900" spc="5" dirty="0">
                <a:solidFill>
                  <a:srgbClr val="FF0000"/>
                </a:solidFill>
                <a:latin typeface="Arial"/>
                <a:cs typeface="Arial"/>
              </a:rPr>
              <a:t>AIMATB</a:t>
            </a:r>
            <a:r>
              <a:rPr sz="900" spc="-15" dirty="0">
                <a:solidFill>
                  <a:srgbClr val="FF0000"/>
                </a:solidFill>
                <a:latin typeface="Arial"/>
                <a:cs typeface="Arial"/>
              </a:rPr>
              <a:t> </a:t>
            </a:r>
            <a:r>
              <a:rPr sz="900" dirty="0">
                <a:solidFill>
                  <a:srgbClr val="FF0000"/>
                </a:solidFill>
                <a:latin typeface="Arial"/>
                <a:cs typeface="Arial"/>
              </a:rPr>
              <a:t>materials</a:t>
            </a:r>
            <a:endParaRPr sz="900">
              <a:latin typeface="Arial"/>
              <a:cs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
          <p:cNvSpPr txBox="1"/>
          <p:nvPr/>
        </p:nvSpPr>
        <p:spPr>
          <a:xfrm>
            <a:off x="3431640" y="3456720"/>
            <a:ext cx="6768360" cy="2486520"/>
          </a:xfrm>
          <a:prstGeom prst="rect">
            <a:avLst/>
          </a:prstGeom>
          <a:noFill/>
          <a:ln>
            <a:noFill/>
          </a:ln>
        </p:spPr>
        <p:txBody>
          <a:bodyPr spcFirstLastPara="1" wrap="square" lIns="91425" tIns="45700" rIns="91425" bIns="45700" anchor="ctr" anchorCtr="0">
            <a:noAutofit/>
          </a:bodyPr>
          <a:lstStyle/>
          <a:p>
            <a:pPr>
              <a:buClr>
                <a:srgbClr val="000000"/>
              </a:buClr>
              <a:buSzPts val="2200"/>
            </a:pPr>
            <a:r>
              <a:rPr lang="en-IN" sz="2200" b="1" dirty="0">
                <a:solidFill>
                  <a:srgbClr val="FFFFFF"/>
                </a:solidFill>
                <a:latin typeface="Times New Roman"/>
                <a:ea typeface="Times New Roman"/>
                <a:cs typeface="Times New Roman"/>
                <a:sym typeface="Times New Roman"/>
              </a:rPr>
              <a:t>DSE CL557 - Artificial &amp; Computational Intelligence</a:t>
            </a:r>
            <a:r>
              <a:rPr lang="en-IN" dirty="0">
                <a:solidFill>
                  <a:srgbClr val="000000"/>
                </a:solidFill>
                <a:latin typeface="Arial"/>
                <a:ea typeface="Arial"/>
                <a:cs typeface="Arial"/>
                <a:sym typeface="Arial"/>
              </a:rPr>
              <a:t/>
            </a:r>
            <a:br>
              <a:rPr lang="en-IN" dirty="0">
                <a:solidFill>
                  <a:srgbClr val="000000"/>
                </a:solidFill>
                <a:latin typeface="Arial"/>
                <a:ea typeface="Arial"/>
                <a:cs typeface="Arial"/>
                <a:sym typeface="Arial"/>
              </a:rPr>
            </a:br>
            <a:r>
              <a:rPr lang="en-IN" dirty="0">
                <a:solidFill>
                  <a:srgbClr val="000000"/>
                </a:solidFill>
                <a:latin typeface="Arial"/>
                <a:ea typeface="Arial"/>
                <a:cs typeface="Arial"/>
                <a:sym typeface="Arial"/>
              </a:rPr>
              <a:t/>
            </a:r>
            <a:br>
              <a:rPr lang="en-IN" dirty="0">
                <a:solidFill>
                  <a:srgbClr val="000000"/>
                </a:solidFill>
                <a:latin typeface="Arial"/>
                <a:ea typeface="Arial"/>
                <a:cs typeface="Arial"/>
                <a:sym typeface="Arial"/>
              </a:rPr>
            </a:br>
            <a:r>
              <a:rPr lang="en-IN" sz="2800" b="1" dirty="0">
                <a:solidFill>
                  <a:srgbClr val="FFC000"/>
                </a:solidFill>
                <a:latin typeface="Times New Roman"/>
                <a:ea typeface="Times New Roman"/>
                <a:cs typeface="Times New Roman"/>
                <a:sym typeface="Times New Roman"/>
              </a:rPr>
              <a:t>#2 : Rational Agents and Environments</a:t>
            </a:r>
            <a:endParaRPr sz="2800" dirty="0">
              <a:solidFill>
                <a:srgbClr val="000000"/>
              </a:solidFill>
              <a:latin typeface="Arial"/>
              <a:ea typeface="Arial"/>
              <a:cs typeface="Arial"/>
              <a:sym typeface="Arial"/>
            </a:endParaRPr>
          </a:p>
        </p:txBody>
      </p:sp>
      <p:sp>
        <p:nvSpPr>
          <p:cNvPr id="134" name="Google Shape;134;p1"/>
          <p:cNvSpPr txBox="1"/>
          <p:nvPr/>
        </p:nvSpPr>
        <p:spPr>
          <a:xfrm>
            <a:off x="3791640" y="5410080"/>
            <a:ext cx="6266160" cy="533160"/>
          </a:xfrm>
          <a:prstGeom prst="rect">
            <a:avLst/>
          </a:prstGeom>
          <a:noFill/>
          <a:ln>
            <a:noFill/>
          </a:ln>
        </p:spPr>
        <p:txBody>
          <a:bodyPr spcFirstLastPara="1" wrap="square" lIns="91425" tIns="45700" rIns="91425" bIns="45700" anchor="b" anchorCtr="0">
            <a:noAutofit/>
          </a:bodyPr>
          <a:lstStyle/>
          <a:p>
            <a:pPr algn="r">
              <a:lnSpc>
                <a:spcPct val="128000"/>
              </a:lnSpc>
              <a:buClr>
                <a:srgbClr val="000000"/>
              </a:buClr>
              <a:buSzPts val="1300"/>
            </a:pPr>
            <a:r>
              <a:rPr lang="en-IN" sz="1300" dirty="0">
                <a:solidFill>
                  <a:srgbClr val="FF9900"/>
                </a:solidFill>
                <a:latin typeface="Arial"/>
                <a:ea typeface="Arial"/>
                <a:cs typeface="Arial"/>
                <a:sym typeface="Arial"/>
              </a:rPr>
              <a:t>Dr  Jyotsana Grover</a:t>
            </a:r>
          </a:p>
          <a:p>
            <a:pPr algn="r">
              <a:lnSpc>
                <a:spcPct val="128000"/>
              </a:lnSpc>
              <a:buClr>
                <a:srgbClr val="000000"/>
              </a:buClr>
              <a:buSzPts val="1300"/>
            </a:pPr>
            <a:r>
              <a:rPr lang="en-IN" sz="1300" dirty="0">
                <a:solidFill>
                  <a:srgbClr val="FF9900"/>
                </a:solidFill>
              </a:rPr>
              <a:t>WILP</a:t>
            </a:r>
            <a:endParaRPr sz="1300" dirty="0">
              <a:solidFill>
                <a:srgbClr val="FF9900"/>
              </a:solidFill>
              <a:latin typeface="Arial"/>
              <a:ea typeface="Arial"/>
              <a:cs typeface="Arial"/>
              <a:sym typeface="Arial"/>
            </a:endParaRPr>
          </a:p>
        </p:txBody>
      </p:sp>
    </p:spTree>
    <p:extLst>
      <p:ext uri="{BB962C8B-B14F-4D97-AF65-F5344CB8AC3E}">
        <p14:creationId xmlns:p14="http://schemas.microsoft.com/office/powerpoint/2010/main" val="32122689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7" name="Title 6">
            <a:extLst>
              <a:ext uri="{FF2B5EF4-FFF2-40B4-BE49-F238E27FC236}">
                <a16:creationId xmlns:a16="http://schemas.microsoft.com/office/drawing/2014/main" id="{C9769B76-C060-4310-B545-6AC92012547E}"/>
              </a:ext>
            </a:extLst>
          </p:cNvPr>
          <p:cNvSpPr>
            <a:spLocks noGrp="1"/>
          </p:cNvSpPr>
          <p:nvPr>
            <p:ph type="title"/>
          </p:nvPr>
        </p:nvSpPr>
        <p:spPr>
          <a:xfrm>
            <a:off x="2580688" y="302023"/>
            <a:ext cx="5533611" cy="994172"/>
          </a:xfrm>
        </p:spPr>
        <p:txBody>
          <a:bodyPr>
            <a:normAutofit/>
          </a:bodyPr>
          <a:lstStyle/>
          <a:p>
            <a:pPr algn="ctr"/>
            <a:r>
              <a:rPr lang="en-US" sz="2400" b="1" dirty="0">
                <a:solidFill>
                  <a:srgbClr val="0070C0"/>
                </a:solidFill>
                <a:latin typeface="Times New Roman" panose="02020603050405020304" pitchFamily="18" charset="0"/>
                <a:cs typeface="Times New Roman" panose="02020603050405020304" pitchFamily="18" charset="0"/>
              </a:rPr>
              <a:t>Learning Objectives</a:t>
            </a:r>
          </a:p>
        </p:txBody>
      </p:sp>
      <p:sp>
        <p:nvSpPr>
          <p:cNvPr id="8" name="Content Placeholder 7">
            <a:extLst>
              <a:ext uri="{FF2B5EF4-FFF2-40B4-BE49-F238E27FC236}">
                <a16:creationId xmlns:a16="http://schemas.microsoft.com/office/drawing/2014/main" id="{A6888F09-487F-430F-A5B8-1B2694F8DCE5}"/>
              </a:ext>
            </a:extLst>
          </p:cNvPr>
          <p:cNvSpPr>
            <a:spLocks noGrp="1"/>
          </p:cNvSpPr>
          <p:nvPr>
            <p:ph idx="1"/>
          </p:nvPr>
        </p:nvSpPr>
        <p:spPr>
          <a:xfrm>
            <a:off x="2342148" y="1612233"/>
            <a:ext cx="7697203" cy="3877741"/>
          </a:xfrm>
        </p:spPr>
        <p:txBody>
          <a:bodyPr>
            <a:normAutofit/>
          </a:bodyPr>
          <a:lstStyle/>
          <a:p>
            <a:r>
              <a:rPr lang="en-US" dirty="0">
                <a:latin typeface="Times New Roman" panose="02020603050405020304" pitchFamily="18" charset="0"/>
                <a:cs typeface="Times New Roman" panose="02020603050405020304" pitchFamily="18" charset="0"/>
              </a:rPr>
              <a:t>After this session, you will be able to :</a:t>
            </a:r>
          </a:p>
          <a:p>
            <a:pPr marL="5143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Understand the concept of artificial intelligent agent</a:t>
            </a:r>
          </a:p>
          <a:p>
            <a:pPr marL="5143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Understand the basic concept of rationality</a:t>
            </a:r>
          </a:p>
          <a:p>
            <a:pPr marL="5143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Interpret and apply fundamental of type of agent on current problems         </a:t>
            </a:r>
          </a:p>
          <a:p>
            <a:pPr marL="228600"/>
            <a:r>
              <a:rPr lang="en-US" dirty="0">
                <a:latin typeface="Times New Roman" panose="02020603050405020304" pitchFamily="18" charset="0"/>
                <a:cs typeface="Times New Roman" panose="02020603050405020304" pitchFamily="18" charset="0"/>
              </a:rPr>
              <a:t>         related to artificial intelligence.</a:t>
            </a:r>
          </a:p>
        </p:txBody>
      </p:sp>
      <p:sp>
        <p:nvSpPr>
          <p:cNvPr id="6" name="Footer Placeholder 5"/>
          <p:cNvSpPr>
            <a:spLocks noGrp="1"/>
          </p:cNvSpPr>
          <p:nvPr>
            <p:ph type="ftr" sz="quarter" idx="4294967295"/>
          </p:nvPr>
        </p:nvSpPr>
        <p:spPr>
          <a:xfrm>
            <a:off x="5562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2019 by Wiley India Pvt. Ltd., 4436/7, Ansari Road, Daryaganj, New Delhi-110002</a:t>
            </a:r>
            <a:endParaRPr lang="en-US" dirty="0"/>
          </a:p>
        </p:txBody>
      </p:sp>
    </p:spTree>
    <p:extLst>
      <p:ext uri="{BB962C8B-B14F-4D97-AF65-F5344CB8AC3E}">
        <p14:creationId xmlns:p14="http://schemas.microsoft.com/office/powerpoint/2010/main" val="31502974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g59959ff20d_1_5"/>
          <p:cNvSpPr txBox="1"/>
          <p:nvPr/>
        </p:nvSpPr>
        <p:spPr>
          <a:xfrm>
            <a:off x="1919640" y="274680"/>
            <a:ext cx="6120300" cy="849600"/>
          </a:xfrm>
          <a:prstGeom prst="rect">
            <a:avLst/>
          </a:prstGeom>
          <a:noFill/>
          <a:ln>
            <a:noFill/>
          </a:ln>
        </p:spPr>
        <p:txBody>
          <a:bodyPr spcFirstLastPara="1" wrap="square" lIns="91425" tIns="45700" rIns="91425" bIns="45700" anchor="ctr" anchorCtr="0">
            <a:noAutofit/>
          </a:bodyPr>
          <a:lstStyle/>
          <a:p>
            <a:pPr>
              <a:buClr>
                <a:schemeClr val="dk1"/>
              </a:buClr>
              <a:buSzPts val="3600"/>
            </a:pPr>
            <a:r>
              <a:rPr lang="en-IN" sz="3600">
                <a:solidFill>
                  <a:schemeClr val="dk1"/>
                </a:solidFill>
                <a:latin typeface="Calibri"/>
                <a:ea typeface="Calibri"/>
                <a:cs typeface="Calibri"/>
                <a:sym typeface="Calibri"/>
              </a:rPr>
              <a:t>Agents</a:t>
            </a:r>
            <a:endParaRPr sz="3600">
              <a:solidFill>
                <a:srgbClr val="000000"/>
              </a:solidFill>
              <a:latin typeface="Calibri"/>
              <a:ea typeface="Calibri"/>
              <a:cs typeface="Calibri"/>
              <a:sym typeface="Calibri"/>
            </a:endParaRPr>
          </a:p>
        </p:txBody>
      </p:sp>
      <p:sp>
        <p:nvSpPr>
          <p:cNvPr id="149" name="Google Shape;149;g59959ff20d_1_5"/>
          <p:cNvSpPr txBox="1"/>
          <p:nvPr/>
        </p:nvSpPr>
        <p:spPr>
          <a:xfrm>
            <a:off x="1981200" y="1600200"/>
            <a:ext cx="8265900" cy="2182800"/>
          </a:xfrm>
          <a:prstGeom prst="rect">
            <a:avLst/>
          </a:prstGeom>
          <a:noFill/>
          <a:ln>
            <a:noFill/>
          </a:ln>
        </p:spPr>
        <p:txBody>
          <a:bodyPr spcFirstLastPara="1" wrap="square" lIns="91425" tIns="45700" rIns="91425" bIns="45700" anchor="t" anchorCtr="0">
            <a:noAutofit/>
          </a:bodyPr>
          <a:lstStyle/>
          <a:p>
            <a:pPr marL="457200" indent="-381000">
              <a:spcBef>
                <a:spcPts val="561"/>
              </a:spcBef>
              <a:buSzPts val="2400"/>
              <a:buFont typeface="Calibri"/>
              <a:buChar char="●"/>
            </a:pPr>
            <a:r>
              <a:rPr lang="en-IN" sz="2400" dirty="0">
                <a:latin typeface="Calibri"/>
                <a:ea typeface="Calibri"/>
                <a:cs typeface="Calibri"/>
                <a:sym typeface="Calibri"/>
              </a:rPr>
              <a:t>An agent is anything that can be viewed as perceiving its environment through sensors and acting upon that environment through actuators</a:t>
            </a:r>
            <a:endParaRPr sz="2400" dirty="0">
              <a:latin typeface="Calibri"/>
              <a:ea typeface="Calibri"/>
              <a:cs typeface="Calibri"/>
              <a:sym typeface="Calibri"/>
            </a:endParaRPr>
          </a:p>
        </p:txBody>
      </p:sp>
      <p:pic>
        <p:nvPicPr>
          <p:cNvPr id="8" name="Picture 2">
            <a:extLst>
              <a:ext uri="{FF2B5EF4-FFF2-40B4-BE49-F238E27FC236}">
                <a16:creationId xmlns:a16="http://schemas.microsoft.com/office/drawing/2014/main" id="{B83AD23E-F2D5-46A6-A5B3-5B93ACE7DD2A}"/>
              </a:ext>
            </a:extLst>
          </p:cNvPr>
          <p:cNvPicPr>
            <a:picLocks noChangeAspect="1" noChangeArrowheads="1"/>
          </p:cNvPicPr>
          <p:nvPr/>
        </p:nvPicPr>
        <p:blipFill>
          <a:blip r:embed="rId3"/>
          <a:srcRect/>
          <a:stretch>
            <a:fillRect/>
          </a:stretch>
        </p:blipFill>
        <p:spPr bwMode="auto">
          <a:xfrm>
            <a:off x="2168215" y="2839453"/>
            <a:ext cx="7855571" cy="2070008"/>
          </a:xfrm>
          <a:prstGeom prst="rect">
            <a:avLst/>
          </a:prstGeom>
          <a:noFill/>
          <a:ln w="9525">
            <a:noFill/>
            <a:miter lim="800000"/>
            <a:headEnd/>
            <a:tailEnd/>
          </a:ln>
          <a:effectLst/>
        </p:spPr>
      </p:pic>
    </p:spTree>
    <p:extLst>
      <p:ext uri="{BB962C8B-B14F-4D97-AF65-F5344CB8AC3E}">
        <p14:creationId xmlns:p14="http://schemas.microsoft.com/office/powerpoint/2010/main" val="31739451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BC07D-4CB4-47E9-8DFD-9998328C19BB}"/>
              </a:ext>
            </a:extLst>
          </p:cNvPr>
          <p:cNvSpPr>
            <a:spLocks noGrp="1"/>
          </p:cNvSpPr>
          <p:nvPr>
            <p:ph type="title"/>
          </p:nvPr>
        </p:nvSpPr>
        <p:spPr>
          <a:xfrm>
            <a:off x="739266" y="595630"/>
            <a:ext cx="10713466" cy="400110"/>
          </a:xfrm>
        </p:spPr>
        <p:txBody>
          <a:bodyPr/>
          <a:lstStyle/>
          <a:p>
            <a:r>
              <a:rPr lang="en-US" b="1" dirty="0"/>
              <a:t>Agents</a:t>
            </a:r>
          </a:p>
        </p:txBody>
      </p:sp>
      <p:sp>
        <p:nvSpPr>
          <p:cNvPr id="3" name="Text Placeholder 2">
            <a:extLst>
              <a:ext uri="{FF2B5EF4-FFF2-40B4-BE49-F238E27FC236}">
                <a16:creationId xmlns:a16="http://schemas.microsoft.com/office/drawing/2014/main" id="{7001C2F2-ECD7-4DAE-9B09-7078BA402891}"/>
              </a:ext>
            </a:extLst>
          </p:cNvPr>
          <p:cNvSpPr>
            <a:spLocks noGrp="1"/>
          </p:cNvSpPr>
          <p:nvPr>
            <p:ph type="body" idx="1"/>
          </p:nvPr>
        </p:nvSpPr>
        <p:spPr>
          <a:xfrm>
            <a:off x="2098345" y="2510409"/>
            <a:ext cx="9291955" cy="3970318"/>
          </a:xfrm>
        </p:spPr>
        <p:txBody>
          <a:bodyPr/>
          <a:lstStyle/>
          <a:p>
            <a:pPr marL="146050" marR="86360" indent="-285750" algn="just">
              <a:buFont typeface="Wingdings" panose="05000000000000000000" pitchFamily="2" charset="2"/>
              <a:buChar char="Ø"/>
            </a:pPr>
            <a:r>
              <a:rPr lang="en-US" sz="1800" dirty="0">
                <a:latin typeface="Times New Roman" panose="02020603050405020304" pitchFamily="18" charset="0"/>
                <a:ea typeface="Times New Roman" panose="02020603050405020304" pitchFamily="18" charset="0"/>
              </a:rPr>
              <a:t>The complete set of inputs at a given time is called a percept. </a:t>
            </a:r>
          </a:p>
          <a:p>
            <a:pPr marL="146050" marR="86360" indent="-285750" algn="just">
              <a:buFont typeface="Wingdings" panose="05000000000000000000" pitchFamily="2" charset="2"/>
              <a:buChar char="Ø"/>
            </a:pPr>
            <a:endParaRPr lang="en-US" dirty="0">
              <a:latin typeface="Times New Roman" panose="02020603050405020304" pitchFamily="18" charset="0"/>
              <a:ea typeface="Times New Roman" panose="02020603050405020304" pitchFamily="18" charset="0"/>
            </a:endParaRPr>
          </a:p>
          <a:p>
            <a:pPr marL="146050" marR="86360" indent="-285750" algn="just">
              <a:buFont typeface="Wingdings" panose="05000000000000000000" pitchFamily="2" charset="2"/>
              <a:buChar char="Ø"/>
            </a:pPr>
            <a:r>
              <a:rPr lang="en-US" sz="1800" dirty="0">
                <a:latin typeface="Times New Roman" panose="02020603050405020304" pitchFamily="18" charset="0"/>
                <a:ea typeface="Times New Roman" panose="02020603050405020304" pitchFamily="18" charset="0"/>
              </a:rPr>
              <a:t>The current percept, or a sequence of percepts can influence the actions of an agent.</a:t>
            </a:r>
          </a:p>
          <a:p>
            <a:pPr marL="146050" marR="86360" indent="-285750" algn="just">
              <a:buFont typeface="Wingdings" panose="05000000000000000000" pitchFamily="2" charset="2"/>
              <a:buChar char="Ø"/>
            </a:pPr>
            <a:endParaRPr lang="en-US" dirty="0">
              <a:latin typeface="Times New Roman" panose="02020603050405020304" pitchFamily="18" charset="0"/>
              <a:ea typeface="Times New Roman" panose="02020603050405020304" pitchFamily="18" charset="0"/>
            </a:endParaRPr>
          </a:p>
          <a:p>
            <a:pPr marL="146050" marR="86360" indent="-285750" algn="just">
              <a:buFont typeface="Wingdings" panose="05000000000000000000" pitchFamily="2" charset="2"/>
              <a:buChar char="Ø"/>
            </a:pPr>
            <a:r>
              <a:rPr lang="en-US" sz="1800" dirty="0">
                <a:latin typeface="Times New Roman" panose="02020603050405020304" pitchFamily="18" charset="0"/>
                <a:ea typeface="Times New Roman" panose="02020603050405020304" pitchFamily="18" charset="0"/>
              </a:rPr>
              <a:t> The agent can change the environment through actuators or effectors. </a:t>
            </a:r>
          </a:p>
          <a:p>
            <a:pPr marL="146050" marR="86360" indent="-285750" algn="just">
              <a:buFont typeface="Wingdings" panose="05000000000000000000" pitchFamily="2" charset="2"/>
              <a:buChar char="Ø"/>
            </a:pPr>
            <a:endParaRPr lang="en-US" dirty="0">
              <a:latin typeface="Times New Roman" panose="02020603050405020304" pitchFamily="18" charset="0"/>
              <a:ea typeface="Times New Roman" panose="02020603050405020304" pitchFamily="18" charset="0"/>
            </a:endParaRPr>
          </a:p>
          <a:p>
            <a:pPr marL="146050" marR="86360" indent="-285750" algn="just">
              <a:buFont typeface="Wingdings" panose="05000000000000000000" pitchFamily="2" charset="2"/>
              <a:buChar char="Ø"/>
            </a:pPr>
            <a:r>
              <a:rPr lang="en-US" sz="1800" dirty="0">
                <a:latin typeface="Times New Roman" panose="02020603050405020304" pitchFamily="18" charset="0"/>
                <a:ea typeface="Times New Roman" panose="02020603050405020304" pitchFamily="18" charset="0"/>
              </a:rPr>
              <a:t>An operation involving an effector is called an action. </a:t>
            </a:r>
          </a:p>
          <a:p>
            <a:pPr marL="146050" marR="86360" indent="-285750" algn="just">
              <a:buFont typeface="Wingdings" panose="05000000000000000000" pitchFamily="2" charset="2"/>
              <a:buChar char="Ø"/>
            </a:pPr>
            <a:endParaRPr lang="en-US" sz="1800" dirty="0">
              <a:latin typeface="Times New Roman" panose="02020603050405020304" pitchFamily="18" charset="0"/>
              <a:ea typeface="Times New Roman" panose="02020603050405020304" pitchFamily="18" charset="0"/>
            </a:endParaRPr>
          </a:p>
          <a:p>
            <a:pPr marL="146050" marR="86360" indent="-285750" algn="just">
              <a:buFont typeface="Wingdings" panose="05000000000000000000" pitchFamily="2" charset="2"/>
              <a:buChar char="Ø"/>
            </a:pPr>
            <a:r>
              <a:rPr lang="en-US" sz="1800" dirty="0">
                <a:latin typeface="Times New Roman" panose="02020603050405020304" pitchFamily="18" charset="0"/>
                <a:ea typeface="Times New Roman" panose="02020603050405020304" pitchFamily="18" charset="0"/>
              </a:rPr>
              <a:t>The agent can have goals which it tries to achieve.</a:t>
            </a:r>
          </a:p>
          <a:p>
            <a:pPr marL="146050" marR="86360" indent="-285750" algn="just">
              <a:buFont typeface="Wingdings" panose="05000000000000000000" pitchFamily="2" charset="2"/>
              <a:buChar char="Ø"/>
            </a:pPr>
            <a:endParaRPr lang="en-US" sz="1800" dirty="0">
              <a:latin typeface="Times New Roman" panose="02020603050405020304" pitchFamily="18" charset="0"/>
              <a:ea typeface="Times New Roman" panose="02020603050405020304" pitchFamily="18" charset="0"/>
            </a:endParaRPr>
          </a:p>
          <a:p>
            <a:pPr marL="57150" indent="-285750">
              <a:buFont typeface="Wingdings" panose="05000000000000000000" pitchFamily="2" charset="2"/>
              <a:buChar char="Ø"/>
            </a:pPr>
            <a:r>
              <a:rPr lang="en-US" sz="1800" dirty="0">
                <a:latin typeface="Times New Roman" panose="02020603050405020304" pitchFamily="18" charset="0"/>
                <a:ea typeface="Times New Roman" panose="02020603050405020304" pitchFamily="18" charset="0"/>
              </a:rPr>
              <a:t>Thus, an agent can be looked upon as a system that implements a mapping from       </a:t>
            </a:r>
          </a:p>
          <a:p>
            <a:r>
              <a:rPr lang="en-US" sz="1800" dirty="0">
                <a:latin typeface="Times New Roman" panose="02020603050405020304" pitchFamily="18" charset="0"/>
                <a:ea typeface="Times New Roman" panose="02020603050405020304" pitchFamily="18" charset="0"/>
              </a:rPr>
              <a:t>      percept sequences to actions.</a:t>
            </a:r>
          </a:p>
          <a:p>
            <a:endParaRPr lang="en-US" dirty="0"/>
          </a:p>
        </p:txBody>
      </p:sp>
    </p:spTree>
    <p:extLst>
      <p:ext uri="{BB962C8B-B14F-4D97-AF65-F5344CB8AC3E}">
        <p14:creationId xmlns:p14="http://schemas.microsoft.com/office/powerpoint/2010/main" val="40677580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1B2BC-CE18-4F3B-9610-CB356F5526D2}"/>
              </a:ext>
            </a:extLst>
          </p:cNvPr>
          <p:cNvSpPr>
            <a:spLocks noGrp="1"/>
          </p:cNvSpPr>
          <p:nvPr>
            <p:ph type="title"/>
          </p:nvPr>
        </p:nvSpPr>
        <p:spPr>
          <a:xfrm>
            <a:off x="2263266" y="595630"/>
            <a:ext cx="10713466" cy="677108"/>
          </a:xfrm>
        </p:spPr>
        <p:txBody>
          <a:bodyPr/>
          <a:lstStyle/>
          <a:p>
            <a:r>
              <a:rPr lang="en-US" sz="1800" b="1" dirty="0">
                <a:solidFill>
                  <a:schemeClr val="tx1"/>
                </a:solidFill>
                <a:latin typeface="Times New Roman" panose="02020603050405020304" pitchFamily="18" charset="0"/>
                <a:ea typeface="Times New Roman" panose="02020603050405020304" pitchFamily="18" charset="0"/>
              </a:rPr>
              <a:t>Agent</a:t>
            </a:r>
            <a:r>
              <a:rPr lang="en-US" sz="1800" b="1" spc="-10" dirty="0">
                <a:solidFill>
                  <a:schemeClr val="tx1"/>
                </a:solidFill>
                <a:latin typeface="Times New Roman" panose="02020603050405020304" pitchFamily="18" charset="0"/>
                <a:ea typeface="Times New Roman" panose="02020603050405020304" pitchFamily="18" charset="0"/>
              </a:rPr>
              <a:t> </a:t>
            </a:r>
            <a:r>
              <a:rPr lang="en-US" sz="1800" b="1" dirty="0">
                <a:solidFill>
                  <a:schemeClr val="tx1"/>
                </a:solidFill>
                <a:latin typeface="Times New Roman" panose="02020603050405020304" pitchFamily="18" charset="0"/>
                <a:ea typeface="Times New Roman" panose="02020603050405020304" pitchFamily="18" charset="0"/>
              </a:rPr>
              <a:t>Performance</a:t>
            </a:r>
            <a:r>
              <a:rPr lang="en-US" sz="1800" b="1" dirty="0">
                <a:latin typeface="Times New Roman" panose="02020603050405020304" pitchFamily="18" charset="0"/>
                <a:ea typeface="Times New Roman" panose="02020603050405020304" pitchFamily="18" charset="0"/>
              </a:rPr>
              <a:t/>
            </a:r>
            <a:br>
              <a:rPr lang="en-US" sz="1800" b="1" dirty="0">
                <a:latin typeface="Times New Roman" panose="02020603050405020304" pitchFamily="18" charset="0"/>
                <a:ea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8E8D4B6E-CDF7-4E44-ABB1-64E3B5DF15C9}"/>
              </a:ext>
            </a:extLst>
          </p:cNvPr>
          <p:cNvSpPr>
            <a:spLocks noGrp="1"/>
          </p:cNvSpPr>
          <p:nvPr>
            <p:ph type="body" idx="1"/>
          </p:nvPr>
        </p:nvSpPr>
        <p:spPr/>
        <p:txBody>
          <a:bodyPr>
            <a:normAutofit fontScale="40000" lnSpcReduction="20000"/>
          </a:bodyPr>
          <a:lstStyle/>
          <a:p>
            <a:pPr marL="146050" marR="87630" indent="-285750" algn="just">
              <a:spcBef>
                <a:spcPts val="805"/>
              </a:spcBef>
              <a:buFont typeface="Wingdings" panose="05000000000000000000" pitchFamily="2" charset="2"/>
              <a:buChar char="Ø"/>
            </a:pPr>
            <a:r>
              <a:rPr lang="en-US" sz="1800" dirty="0">
                <a:latin typeface="Times New Roman" panose="02020603050405020304" pitchFamily="18" charset="0"/>
                <a:ea typeface="Times New Roman" panose="02020603050405020304" pitchFamily="18" charset="0"/>
              </a:rPr>
              <a:t>An agent function implements a mapping from perception history to action. </a:t>
            </a:r>
          </a:p>
          <a:p>
            <a:pPr marL="146050" marR="87630" indent="-285750" algn="just">
              <a:spcBef>
                <a:spcPts val="805"/>
              </a:spcBef>
              <a:buFont typeface="Wingdings" panose="05000000000000000000" pitchFamily="2" charset="2"/>
              <a:buChar char="Ø"/>
            </a:pPr>
            <a:endParaRPr lang="en-US" dirty="0">
              <a:latin typeface="Times New Roman" panose="02020603050405020304" pitchFamily="18" charset="0"/>
              <a:ea typeface="Times New Roman" panose="02020603050405020304" pitchFamily="18" charset="0"/>
            </a:endParaRPr>
          </a:p>
          <a:p>
            <a:pPr marL="146050" marR="87630" indent="-285750" algn="just">
              <a:spcBef>
                <a:spcPts val="805"/>
              </a:spcBef>
              <a:buFont typeface="Wingdings" panose="05000000000000000000" pitchFamily="2" charset="2"/>
              <a:buChar char="Ø"/>
            </a:pPr>
            <a:r>
              <a:rPr lang="en-US" sz="1800" dirty="0">
                <a:latin typeface="Times New Roman" panose="02020603050405020304" pitchFamily="18" charset="0"/>
                <a:ea typeface="Times New Roman" panose="02020603050405020304" pitchFamily="18" charset="0"/>
              </a:rPr>
              <a:t>The performance of intelligent agents have to be evaluated in terms of the agent               function.</a:t>
            </a:r>
          </a:p>
          <a:p>
            <a:r>
              <a:rPr lang="en-US" sz="1800" dirty="0">
                <a:latin typeface="Times New Roman" panose="02020603050405020304" pitchFamily="18" charset="0"/>
                <a:ea typeface="Times New Roman" panose="02020603050405020304" pitchFamily="18" charset="0"/>
              </a:rPr>
              <a:t> </a:t>
            </a:r>
          </a:p>
          <a:p>
            <a:pPr marL="146050" indent="-285750" algn="just">
              <a:buFont typeface="Wingdings" panose="05000000000000000000" pitchFamily="2" charset="2"/>
              <a:buChar char="Ø"/>
            </a:pPr>
            <a:r>
              <a:rPr lang="en-US" sz="1800" dirty="0">
                <a:latin typeface="Times New Roman" panose="02020603050405020304" pitchFamily="18" charset="0"/>
                <a:ea typeface="Times New Roman" panose="02020603050405020304" pitchFamily="18" charset="0"/>
              </a:rPr>
              <a:t>The </a:t>
            </a:r>
            <a:r>
              <a:rPr lang="en-US" sz="1800" b="1" dirty="0">
                <a:latin typeface="Times New Roman" panose="02020603050405020304" pitchFamily="18" charset="0"/>
                <a:ea typeface="Times New Roman" panose="02020603050405020304" pitchFamily="18" charset="0"/>
              </a:rPr>
              <a:t>ideal mapping </a:t>
            </a:r>
            <a:r>
              <a:rPr lang="en-US" sz="1800" dirty="0">
                <a:latin typeface="Times New Roman" panose="02020603050405020304" pitchFamily="18" charset="0"/>
                <a:ea typeface="Times New Roman" panose="02020603050405020304" pitchFamily="18" charset="0"/>
              </a:rPr>
              <a:t>specifies which actions an agent ought to take at any point in   </a:t>
            </a:r>
          </a:p>
          <a:p>
            <a:pPr algn="just"/>
            <a:r>
              <a:rPr lang="en-US" dirty="0">
                <a:latin typeface="Times New Roman" panose="02020603050405020304" pitchFamily="18" charset="0"/>
                <a:ea typeface="Times New Roman" panose="02020603050405020304" pitchFamily="18" charset="0"/>
              </a:rPr>
              <a:t>     </a:t>
            </a:r>
            <a:r>
              <a:rPr lang="en-US" sz="1800" dirty="0">
                <a:latin typeface="Times New Roman" panose="02020603050405020304" pitchFamily="18" charset="0"/>
                <a:ea typeface="Times New Roman" panose="02020603050405020304" pitchFamily="18" charset="0"/>
              </a:rPr>
              <a:t>time.</a:t>
            </a:r>
          </a:p>
          <a:p>
            <a:r>
              <a:rPr lang="en-US" sz="1800" dirty="0">
                <a:latin typeface="Times New Roman" panose="02020603050405020304" pitchFamily="18" charset="0"/>
                <a:ea typeface="Times New Roman" panose="02020603050405020304" pitchFamily="18" charset="0"/>
              </a:rPr>
              <a:t> </a:t>
            </a:r>
          </a:p>
          <a:p>
            <a:pPr marL="145415" marR="85725" indent="-285750" algn="just">
              <a:buFont typeface="Wingdings" panose="05000000000000000000" pitchFamily="2" charset="2"/>
              <a:buChar char="Ø"/>
            </a:pPr>
            <a:r>
              <a:rPr lang="en-US" sz="1800" dirty="0">
                <a:latin typeface="Times New Roman" panose="02020603050405020304" pitchFamily="18" charset="0"/>
                <a:ea typeface="Times New Roman" panose="02020603050405020304" pitchFamily="18" charset="0"/>
              </a:rPr>
              <a:t>The </a:t>
            </a:r>
            <a:r>
              <a:rPr lang="en-US" sz="1800" b="1" dirty="0">
                <a:latin typeface="Times New Roman" panose="02020603050405020304" pitchFamily="18" charset="0"/>
                <a:ea typeface="Times New Roman" panose="02020603050405020304" pitchFamily="18" charset="0"/>
              </a:rPr>
              <a:t>performance measure </a:t>
            </a:r>
            <a:r>
              <a:rPr lang="en-US" sz="1800" dirty="0">
                <a:latin typeface="Times New Roman" panose="02020603050405020304" pitchFamily="18" charset="0"/>
                <a:ea typeface="Times New Roman" panose="02020603050405020304" pitchFamily="18" charset="0"/>
              </a:rPr>
              <a:t>is a subjective measure to characterize how successful an   </a:t>
            </a:r>
          </a:p>
          <a:p>
            <a:pPr marR="85725" algn="just"/>
            <a:r>
              <a:rPr lang="en-US" sz="1800" dirty="0">
                <a:latin typeface="Times New Roman" panose="02020603050405020304" pitchFamily="18" charset="0"/>
                <a:ea typeface="Times New Roman" panose="02020603050405020304" pitchFamily="18" charset="0"/>
              </a:rPr>
              <a:t>      agent is. </a:t>
            </a:r>
          </a:p>
          <a:p>
            <a:pPr marL="145415" marR="85725" indent="-285750" algn="just">
              <a:buFont typeface="Wingdings" panose="05000000000000000000" pitchFamily="2" charset="2"/>
              <a:buChar char="Ø"/>
            </a:pPr>
            <a:endParaRPr lang="en-US" dirty="0">
              <a:latin typeface="Times New Roman" panose="02020603050405020304" pitchFamily="18" charset="0"/>
              <a:ea typeface="Times New Roman" panose="02020603050405020304" pitchFamily="18" charset="0"/>
            </a:endParaRPr>
          </a:p>
          <a:p>
            <a:pPr marL="145415" marR="85725" indent="-285750" algn="just">
              <a:buFont typeface="Wingdings" panose="05000000000000000000" pitchFamily="2" charset="2"/>
              <a:buChar char="Ø"/>
            </a:pPr>
            <a:r>
              <a:rPr lang="en-US" sz="1800" dirty="0">
                <a:latin typeface="Times New Roman" panose="02020603050405020304" pitchFamily="18" charset="0"/>
                <a:ea typeface="Times New Roman" panose="02020603050405020304" pitchFamily="18" charset="0"/>
              </a:rPr>
              <a:t>The success can be measured in various ways. </a:t>
            </a:r>
          </a:p>
          <a:p>
            <a:pPr marL="145415" marR="85725" indent="-285750" algn="just">
              <a:buFont typeface="Wingdings" panose="05000000000000000000" pitchFamily="2" charset="2"/>
              <a:buChar char="Ø"/>
            </a:pPr>
            <a:endParaRPr lang="en-US" dirty="0">
              <a:latin typeface="Times New Roman" panose="02020603050405020304" pitchFamily="18" charset="0"/>
              <a:ea typeface="Times New Roman" panose="02020603050405020304" pitchFamily="18" charset="0"/>
            </a:endParaRPr>
          </a:p>
          <a:p>
            <a:pPr marL="145415" marR="85725" indent="-285750" algn="just">
              <a:buFont typeface="Wingdings" panose="05000000000000000000" pitchFamily="2" charset="2"/>
              <a:buChar char="Ø"/>
            </a:pPr>
            <a:r>
              <a:rPr lang="en-US" sz="1800" dirty="0">
                <a:latin typeface="Times New Roman" panose="02020603050405020304" pitchFamily="18" charset="0"/>
                <a:ea typeface="Times New Roman" panose="02020603050405020304" pitchFamily="18" charset="0"/>
              </a:rPr>
              <a:t>It can be measured in terms of speed or efficiency of the agent</a:t>
            </a:r>
            <a:r>
              <a:rPr lang="en-US" dirty="0">
                <a:latin typeface="Times New Roman" panose="02020603050405020304" pitchFamily="18" charset="0"/>
                <a:ea typeface="Times New Roman" panose="02020603050405020304" pitchFamily="18" charset="0"/>
              </a:rPr>
              <a:t> or </a:t>
            </a:r>
            <a:r>
              <a:rPr lang="en-US" sz="1800" dirty="0">
                <a:latin typeface="Times New Roman" panose="02020603050405020304" pitchFamily="18" charset="0"/>
                <a:ea typeface="Times New Roman" panose="02020603050405020304" pitchFamily="18" charset="0"/>
              </a:rPr>
              <a:t>the accuracy or the   </a:t>
            </a:r>
          </a:p>
          <a:p>
            <a:pPr marR="85725" algn="just"/>
            <a:r>
              <a:rPr lang="en-US" dirty="0">
                <a:latin typeface="Times New Roman" panose="02020603050405020304" pitchFamily="18" charset="0"/>
                <a:ea typeface="Times New Roman" panose="02020603050405020304" pitchFamily="18" charset="0"/>
              </a:rPr>
              <a:t>     </a:t>
            </a:r>
            <a:r>
              <a:rPr lang="en-US" sz="1800" dirty="0">
                <a:latin typeface="Times New Roman" panose="02020603050405020304" pitchFamily="18" charset="0"/>
                <a:ea typeface="Times New Roman" panose="02020603050405020304" pitchFamily="18" charset="0"/>
              </a:rPr>
              <a:t>quality of the solutions achieved by the        agent. </a:t>
            </a:r>
            <a:endParaRPr lang="en-US" dirty="0"/>
          </a:p>
        </p:txBody>
      </p:sp>
    </p:spTree>
    <p:extLst>
      <p:ext uri="{BB962C8B-B14F-4D97-AF65-F5344CB8AC3E}">
        <p14:creationId xmlns:p14="http://schemas.microsoft.com/office/powerpoint/2010/main" val="13276555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6B4AF-0D68-43BB-9A3C-3FF3AFE32513}"/>
              </a:ext>
            </a:extLst>
          </p:cNvPr>
          <p:cNvSpPr>
            <a:spLocks noGrp="1"/>
          </p:cNvSpPr>
          <p:nvPr>
            <p:ph type="title"/>
          </p:nvPr>
        </p:nvSpPr>
        <p:spPr>
          <a:xfrm>
            <a:off x="739266" y="595630"/>
            <a:ext cx="10713466" cy="400110"/>
          </a:xfrm>
        </p:spPr>
        <p:txBody>
          <a:bodyPr/>
          <a:lstStyle/>
          <a:p>
            <a:r>
              <a:rPr lang="en-US" b="1" dirty="0"/>
              <a:t>Examples</a:t>
            </a:r>
          </a:p>
        </p:txBody>
      </p:sp>
      <p:sp>
        <p:nvSpPr>
          <p:cNvPr id="3" name="Text Placeholder 2">
            <a:extLst>
              <a:ext uri="{FF2B5EF4-FFF2-40B4-BE49-F238E27FC236}">
                <a16:creationId xmlns:a16="http://schemas.microsoft.com/office/drawing/2014/main" id="{C68557ED-DDB2-4756-827A-54E94B13DC33}"/>
              </a:ext>
            </a:extLst>
          </p:cNvPr>
          <p:cNvSpPr>
            <a:spLocks noGrp="1"/>
          </p:cNvSpPr>
          <p:nvPr>
            <p:ph type="body" idx="1"/>
          </p:nvPr>
        </p:nvSpPr>
        <p:spPr>
          <a:xfrm>
            <a:off x="2098345" y="2510409"/>
            <a:ext cx="9291955" cy="4934684"/>
          </a:xfrm>
        </p:spPr>
        <p:txBody>
          <a:bodyPr/>
          <a:lstStyle/>
          <a:p>
            <a:pPr marL="514350" indent="-285750">
              <a:buFont typeface="Wingdings" panose="05000000000000000000" pitchFamily="2" charset="2"/>
              <a:buChar char="Ø"/>
            </a:pPr>
            <a:r>
              <a:rPr lang="en-US" sz="1800" spc="-10" dirty="0">
                <a:latin typeface="Times New Roman" panose="02020603050405020304" pitchFamily="18" charset="0"/>
                <a:ea typeface="Times New Roman" panose="02020603050405020304" pitchFamily="18" charset="0"/>
              </a:rPr>
              <a:t>Humans can be looked upon as agents. They have eyes, ears, skin, taste buds, etc. for sensors; and hands, fingers, legs, mouth for effectors.</a:t>
            </a:r>
          </a:p>
          <a:p>
            <a:pPr marL="514350" indent="-285750">
              <a:buFont typeface="Wingdings" panose="05000000000000000000" pitchFamily="2" charset="2"/>
              <a:buChar char="Ø"/>
            </a:pPr>
            <a:endParaRPr lang="en-US" spc="-10" dirty="0">
              <a:latin typeface="Times New Roman" panose="02020603050405020304" pitchFamily="18" charset="0"/>
              <a:ea typeface="Times New Roman" panose="02020603050405020304" pitchFamily="18" charset="0"/>
            </a:endParaRPr>
          </a:p>
          <a:p>
            <a:pPr marL="514350" indent="-285750">
              <a:buFont typeface="Wingdings" panose="05000000000000000000" pitchFamily="2" charset="2"/>
              <a:buChar char="Ø"/>
            </a:pPr>
            <a:endParaRPr lang="en-US" sz="1800" spc="-10" dirty="0">
              <a:latin typeface="Times New Roman" panose="02020603050405020304" pitchFamily="18" charset="0"/>
              <a:ea typeface="Times New Roman" panose="02020603050405020304" pitchFamily="18" charset="0"/>
            </a:endParaRPr>
          </a:p>
          <a:p>
            <a:pPr marL="285750" marR="86360" indent="-285750">
              <a:spcBef>
                <a:spcPts val="380"/>
              </a:spcBef>
              <a:buSzPts val="1200"/>
              <a:buFont typeface="Wingdings" panose="05000000000000000000" pitchFamily="2" charset="2"/>
              <a:buChar char="Ø"/>
              <a:tabLst>
                <a:tab pos="317500" algn="l"/>
                <a:tab pos="812800" algn="l"/>
                <a:tab pos="1206500" algn="l"/>
                <a:tab pos="1676400" algn="l"/>
                <a:tab pos="2396490" algn="l"/>
                <a:tab pos="3039745" algn="l"/>
                <a:tab pos="3599180" algn="l"/>
                <a:tab pos="4344035" algn="l"/>
                <a:tab pos="4742180" algn="l"/>
                <a:tab pos="5102225" algn="l"/>
              </a:tabLst>
            </a:pPr>
            <a:r>
              <a:rPr lang="en-US" sz="1800" spc="-10" dirty="0">
                <a:latin typeface="Times New Roman" panose="02020603050405020304" pitchFamily="18" charset="0"/>
                <a:ea typeface="Times New Roman" panose="02020603050405020304" pitchFamily="18" charset="0"/>
              </a:rPr>
              <a:t>      Robots are agents. Robots may have camera, sonar, infrared, bumper, etc. for    </a:t>
            </a:r>
          </a:p>
          <a:p>
            <a:pPr marR="86360">
              <a:spcBef>
                <a:spcPts val="380"/>
              </a:spcBef>
              <a:buSzPts val="1200"/>
              <a:tabLst>
                <a:tab pos="317500" algn="l"/>
                <a:tab pos="812800" algn="l"/>
                <a:tab pos="1206500" algn="l"/>
                <a:tab pos="1676400" algn="l"/>
                <a:tab pos="2396490" algn="l"/>
                <a:tab pos="3039745" algn="l"/>
                <a:tab pos="3599180" algn="l"/>
                <a:tab pos="4344035" algn="l"/>
                <a:tab pos="4742180" algn="l"/>
                <a:tab pos="5102225" algn="l"/>
              </a:tabLst>
            </a:pPr>
            <a:r>
              <a:rPr lang="en-US" spc="-10" dirty="0">
                <a:latin typeface="Times New Roman" panose="02020603050405020304" pitchFamily="18" charset="0"/>
                <a:ea typeface="Times New Roman" panose="02020603050405020304" pitchFamily="18" charset="0"/>
              </a:rPr>
              <a:t>           </a:t>
            </a:r>
            <a:r>
              <a:rPr lang="en-US" sz="1800" spc="-10" dirty="0">
                <a:latin typeface="Times New Roman" panose="02020603050405020304" pitchFamily="18" charset="0"/>
                <a:ea typeface="Times New Roman" panose="02020603050405020304" pitchFamily="18" charset="0"/>
              </a:rPr>
              <a:t>sensors.       They	can	have	grippers,	wheels,	lights,	speakers,	etc.	     for	</a:t>
            </a:r>
            <a:r>
              <a:rPr lang="en-US" sz="1800" spc="-15" dirty="0">
                <a:latin typeface="Times New Roman" panose="02020603050405020304" pitchFamily="18" charset="0"/>
                <a:ea typeface="Times New Roman" panose="02020603050405020304" pitchFamily="18" charset="0"/>
              </a:rPr>
              <a:t>actuators.</a:t>
            </a:r>
            <a:r>
              <a:rPr lang="en-US" spc="-10" dirty="0">
                <a:latin typeface="Times New Roman" panose="02020603050405020304" pitchFamily="18" charset="0"/>
                <a:ea typeface="Times New Roman" panose="02020603050405020304" pitchFamily="18" charset="0"/>
              </a:rPr>
              <a:t>   </a:t>
            </a:r>
            <a:r>
              <a:rPr lang="en-US" sz="1800" dirty="0">
                <a:latin typeface="Times New Roman" panose="02020603050405020304" pitchFamily="18" charset="0"/>
                <a:ea typeface="Times New Roman" panose="02020603050405020304" pitchFamily="18" charset="0"/>
              </a:rPr>
              <a:t>Some examples of robots are Xavier from CMU.</a:t>
            </a:r>
          </a:p>
          <a:p>
            <a:pPr marL="285750" marR="86360" indent="-285750">
              <a:spcBef>
                <a:spcPts val="380"/>
              </a:spcBef>
              <a:buSzPts val="1200"/>
              <a:buFont typeface="Wingdings" panose="05000000000000000000" pitchFamily="2" charset="2"/>
              <a:buChar char="Ø"/>
              <a:tabLst>
                <a:tab pos="317500" algn="l"/>
                <a:tab pos="812800" algn="l"/>
                <a:tab pos="1206500" algn="l"/>
                <a:tab pos="1676400" algn="l"/>
                <a:tab pos="2396490" algn="l"/>
                <a:tab pos="3039745" algn="l"/>
                <a:tab pos="3599180" algn="l"/>
                <a:tab pos="4344035" algn="l"/>
                <a:tab pos="4742180" algn="l"/>
                <a:tab pos="5102225" algn="l"/>
              </a:tabLst>
            </a:pPr>
            <a:endParaRPr lang="en-US" dirty="0">
              <a:latin typeface="Times New Roman" panose="02020603050405020304" pitchFamily="18" charset="0"/>
              <a:ea typeface="Times New Roman" panose="02020603050405020304" pitchFamily="18" charset="0"/>
            </a:endParaRPr>
          </a:p>
          <a:p>
            <a:pPr marL="285750" marR="86360" indent="-285750">
              <a:spcBef>
                <a:spcPts val="380"/>
              </a:spcBef>
              <a:buSzPts val="1200"/>
              <a:buFont typeface="Wingdings" panose="05000000000000000000" pitchFamily="2" charset="2"/>
              <a:buChar char="Ø"/>
              <a:tabLst>
                <a:tab pos="317500" algn="l"/>
                <a:tab pos="812800" algn="l"/>
                <a:tab pos="1206500" algn="l"/>
                <a:tab pos="1676400" algn="l"/>
                <a:tab pos="2396490" algn="l"/>
                <a:tab pos="3039745" algn="l"/>
                <a:tab pos="3599180" algn="l"/>
                <a:tab pos="4344035" algn="l"/>
                <a:tab pos="4742180" algn="l"/>
                <a:tab pos="5102225" algn="l"/>
              </a:tabLst>
            </a:pPr>
            <a:endParaRPr lang="en-US" sz="1800" dirty="0">
              <a:latin typeface="Times New Roman" panose="02020603050405020304" pitchFamily="18" charset="0"/>
              <a:ea typeface="Times New Roman" panose="02020603050405020304" pitchFamily="18" charset="0"/>
            </a:endParaRPr>
          </a:p>
          <a:p>
            <a:pPr marL="285750" marR="86360" indent="-285750">
              <a:spcBef>
                <a:spcPts val="380"/>
              </a:spcBef>
              <a:buSzPts val="1200"/>
              <a:buFont typeface="Wingdings" panose="05000000000000000000" pitchFamily="2" charset="2"/>
              <a:buChar char="Ø"/>
              <a:tabLst>
                <a:tab pos="317500" algn="l"/>
                <a:tab pos="812800" algn="l"/>
                <a:tab pos="1206500" algn="l"/>
                <a:tab pos="1676400" algn="l"/>
                <a:tab pos="2396490" algn="l"/>
                <a:tab pos="3039745" algn="l"/>
                <a:tab pos="3599180" algn="l"/>
                <a:tab pos="4344035" algn="l"/>
                <a:tab pos="4742180" algn="l"/>
                <a:tab pos="5102225" algn="l"/>
              </a:tabLst>
            </a:pPr>
            <a:r>
              <a:rPr lang="en-US" dirty="0">
                <a:latin typeface="Times New Roman" panose="02020603050405020304" pitchFamily="18" charset="0"/>
                <a:ea typeface="Times New Roman" panose="02020603050405020304" pitchFamily="18" charset="0"/>
              </a:rPr>
              <a:t>        Expert Systems: Cardiologist</a:t>
            </a:r>
          </a:p>
          <a:p>
            <a:pPr marL="285750" marR="86360" indent="-285750">
              <a:spcBef>
                <a:spcPts val="380"/>
              </a:spcBef>
              <a:buSzPts val="1200"/>
              <a:buFont typeface="Wingdings" panose="05000000000000000000" pitchFamily="2" charset="2"/>
              <a:buChar char="Ø"/>
              <a:tabLst>
                <a:tab pos="317500" algn="l"/>
                <a:tab pos="812800" algn="l"/>
                <a:tab pos="1206500" algn="l"/>
                <a:tab pos="1676400" algn="l"/>
                <a:tab pos="2396490" algn="l"/>
                <a:tab pos="3039745" algn="l"/>
                <a:tab pos="3599180" algn="l"/>
                <a:tab pos="4344035" algn="l"/>
                <a:tab pos="4742180" algn="l"/>
                <a:tab pos="5102225" algn="l"/>
              </a:tabLst>
            </a:pPr>
            <a:endParaRPr lang="en-US" dirty="0">
              <a:latin typeface="Times New Roman" panose="02020603050405020304" pitchFamily="18" charset="0"/>
              <a:ea typeface="Times New Roman" panose="02020603050405020304" pitchFamily="18" charset="0"/>
            </a:endParaRPr>
          </a:p>
          <a:p>
            <a:pPr marL="285750" marR="86360" indent="-285750">
              <a:spcBef>
                <a:spcPts val="380"/>
              </a:spcBef>
              <a:buSzPts val="1200"/>
              <a:buFont typeface="Wingdings" panose="05000000000000000000" pitchFamily="2" charset="2"/>
              <a:buChar char="Ø"/>
              <a:tabLst>
                <a:tab pos="317500" algn="l"/>
                <a:tab pos="812800" algn="l"/>
                <a:tab pos="1206500" algn="l"/>
                <a:tab pos="1676400" algn="l"/>
                <a:tab pos="2396490" algn="l"/>
                <a:tab pos="3039745" algn="l"/>
                <a:tab pos="3599180" algn="l"/>
                <a:tab pos="4344035" algn="l"/>
                <a:tab pos="4742180" algn="l"/>
                <a:tab pos="5102225" algn="l"/>
              </a:tabLst>
            </a:pPr>
            <a:r>
              <a:rPr lang="en-US" sz="1800" dirty="0">
                <a:latin typeface="Times New Roman" panose="02020603050405020304" pitchFamily="18" charset="0"/>
                <a:ea typeface="Times New Roman" panose="02020603050405020304" pitchFamily="18" charset="0"/>
              </a:rPr>
              <a:t>        Intelligent</a:t>
            </a:r>
            <a:r>
              <a:rPr lang="en-US" sz="1800" spc="-5" dirty="0">
                <a:latin typeface="Times New Roman" panose="02020603050405020304" pitchFamily="18" charset="0"/>
                <a:ea typeface="Times New Roman" panose="02020603050405020304" pitchFamily="18" charset="0"/>
              </a:rPr>
              <a:t> </a:t>
            </a:r>
            <a:r>
              <a:rPr lang="en-US" sz="1800" dirty="0">
                <a:latin typeface="Times New Roman" panose="02020603050405020304" pitchFamily="18" charset="0"/>
                <a:ea typeface="Times New Roman" panose="02020603050405020304" pitchFamily="18" charset="0"/>
              </a:rPr>
              <a:t>buildings</a:t>
            </a:r>
          </a:p>
          <a:p>
            <a:pPr marR="86360">
              <a:spcBef>
                <a:spcPts val="380"/>
              </a:spcBef>
              <a:buSzPts val="1200"/>
              <a:tabLst>
                <a:tab pos="317500" algn="l"/>
                <a:tab pos="812800" algn="l"/>
                <a:tab pos="1206500" algn="l"/>
                <a:tab pos="1676400" algn="l"/>
                <a:tab pos="2396490" algn="l"/>
                <a:tab pos="3039745" algn="l"/>
                <a:tab pos="3599180" algn="l"/>
                <a:tab pos="4344035" algn="l"/>
                <a:tab pos="4742180" algn="l"/>
                <a:tab pos="5102225" algn="l"/>
              </a:tabLst>
            </a:pPr>
            <a:r>
              <a:rPr lang="en-US" sz="1800" dirty="0">
                <a:latin typeface="Times New Roman" panose="02020603050405020304" pitchFamily="18" charset="0"/>
                <a:ea typeface="Times New Roman" panose="02020603050405020304" pitchFamily="18" charset="0"/>
              </a:rPr>
              <a:t> </a:t>
            </a:r>
            <a:endParaRPr lang="en-US" sz="1800" spc="-10" dirty="0">
              <a:latin typeface="Times New Roman" panose="02020603050405020304" pitchFamily="18" charset="0"/>
              <a:ea typeface="Times New Roman" panose="02020603050405020304" pitchFamily="18" charset="0"/>
            </a:endParaRPr>
          </a:p>
          <a:p>
            <a:endParaRPr lang="en-US" b="1" dirty="0"/>
          </a:p>
        </p:txBody>
      </p:sp>
    </p:spTree>
    <p:extLst>
      <p:ext uri="{BB962C8B-B14F-4D97-AF65-F5344CB8AC3E}">
        <p14:creationId xmlns:p14="http://schemas.microsoft.com/office/powerpoint/2010/main" val="2576898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73723" y="6484620"/>
            <a:ext cx="3106420" cy="0"/>
          </a:xfrm>
          <a:custGeom>
            <a:avLst/>
            <a:gdLst/>
            <a:ahLst/>
            <a:cxnLst/>
            <a:rect l="l" t="t" r="r" b="b"/>
            <a:pathLst>
              <a:path w="3106420">
                <a:moveTo>
                  <a:pt x="0" y="0"/>
                </a:moveTo>
                <a:lnTo>
                  <a:pt x="3105912" y="0"/>
                </a:lnTo>
              </a:path>
            </a:pathLst>
          </a:custGeom>
          <a:ln w="48768">
            <a:solidFill>
              <a:srgbClr val="8EB4E2"/>
            </a:solidFill>
          </a:ln>
        </p:spPr>
        <p:txBody>
          <a:bodyPr wrap="square" lIns="0" tIns="0" rIns="0" bIns="0" rtlCol="0"/>
          <a:lstStyle/>
          <a:p>
            <a:endParaRPr/>
          </a:p>
        </p:txBody>
      </p:sp>
      <p:sp>
        <p:nvSpPr>
          <p:cNvPr id="3" name="object 3"/>
          <p:cNvSpPr/>
          <p:nvPr/>
        </p:nvSpPr>
        <p:spPr>
          <a:xfrm>
            <a:off x="9209531" y="6483096"/>
            <a:ext cx="2982595" cy="0"/>
          </a:xfrm>
          <a:custGeom>
            <a:avLst/>
            <a:gdLst/>
            <a:ahLst/>
            <a:cxnLst/>
            <a:rect l="l" t="t" r="r" b="b"/>
            <a:pathLst>
              <a:path w="2982595">
                <a:moveTo>
                  <a:pt x="0" y="0"/>
                </a:moveTo>
                <a:lnTo>
                  <a:pt x="2982468" y="0"/>
                </a:lnTo>
              </a:path>
            </a:pathLst>
          </a:custGeom>
          <a:ln w="45720">
            <a:solidFill>
              <a:srgbClr val="FF0000"/>
            </a:solidFill>
          </a:ln>
        </p:spPr>
        <p:txBody>
          <a:bodyPr wrap="square" lIns="0" tIns="0" rIns="0" bIns="0" rtlCol="0"/>
          <a:lstStyle/>
          <a:p>
            <a:endParaRPr/>
          </a:p>
        </p:txBody>
      </p:sp>
      <p:sp>
        <p:nvSpPr>
          <p:cNvPr id="4" name="object 4"/>
          <p:cNvSpPr/>
          <p:nvPr/>
        </p:nvSpPr>
        <p:spPr>
          <a:xfrm>
            <a:off x="2779776" y="6484620"/>
            <a:ext cx="3439795" cy="0"/>
          </a:xfrm>
          <a:custGeom>
            <a:avLst/>
            <a:gdLst/>
            <a:ahLst/>
            <a:cxnLst/>
            <a:rect l="l" t="t" r="r" b="b"/>
            <a:pathLst>
              <a:path w="3439795">
                <a:moveTo>
                  <a:pt x="0" y="0"/>
                </a:moveTo>
                <a:lnTo>
                  <a:pt x="3439667" y="0"/>
                </a:lnTo>
              </a:path>
            </a:pathLst>
          </a:custGeom>
          <a:ln w="48768">
            <a:solidFill>
              <a:srgbClr val="FFCE00"/>
            </a:solidFill>
          </a:ln>
        </p:spPr>
        <p:txBody>
          <a:bodyPr wrap="square" lIns="0" tIns="0" rIns="0" bIns="0" rtlCol="0"/>
          <a:lstStyle/>
          <a:p>
            <a:endParaRPr/>
          </a:p>
        </p:txBody>
      </p:sp>
      <p:sp>
        <p:nvSpPr>
          <p:cNvPr id="5" name="object 5"/>
          <p:cNvSpPr/>
          <p:nvPr/>
        </p:nvSpPr>
        <p:spPr>
          <a:xfrm>
            <a:off x="0" y="0"/>
            <a:ext cx="9400540" cy="1126490"/>
          </a:xfrm>
          <a:custGeom>
            <a:avLst/>
            <a:gdLst/>
            <a:ahLst/>
            <a:cxnLst/>
            <a:rect l="l" t="t" r="r" b="b"/>
            <a:pathLst>
              <a:path w="9400540" h="1126490">
                <a:moveTo>
                  <a:pt x="0" y="1126236"/>
                </a:moveTo>
                <a:lnTo>
                  <a:pt x="9400032" y="1126236"/>
                </a:lnTo>
                <a:lnTo>
                  <a:pt x="9400032" y="0"/>
                </a:lnTo>
                <a:lnTo>
                  <a:pt x="0" y="0"/>
                </a:lnTo>
                <a:lnTo>
                  <a:pt x="0" y="1126236"/>
                </a:lnTo>
                <a:close/>
              </a:path>
            </a:pathLst>
          </a:custGeom>
          <a:solidFill>
            <a:srgbClr val="FFFF00"/>
          </a:solidFill>
        </p:spPr>
        <p:txBody>
          <a:bodyPr wrap="square" lIns="0" tIns="0" rIns="0" bIns="0" rtlCol="0"/>
          <a:lstStyle/>
          <a:p>
            <a:endParaRPr/>
          </a:p>
        </p:txBody>
      </p:sp>
      <p:sp>
        <p:nvSpPr>
          <p:cNvPr id="6" name="object 6"/>
          <p:cNvSpPr/>
          <p:nvPr/>
        </p:nvSpPr>
        <p:spPr>
          <a:xfrm>
            <a:off x="3381755" y="1149858"/>
            <a:ext cx="3106420" cy="0"/>
          </a:xfrm>
          <a:custGeom>
            <a:avLst/>
            <a:gdLst/>
            <a:ahLst/>
            <a:cxnLst/>
            <a:rect l="l" t="t" r="r" b="b"/>
            <a:pathLst>
              <a:path w="3106420">
                <a:moveTo>
                  <a:pt x="0" y="0"/>
                </a:moveTo>
                <a:lnTo>
                  <a:pt x="3105912" y="0"/>
                </a:lnTo>
              </a:path>
            </a:pathLst>
          </a:custGeom>
          <a:ln w="47244">
            <a:solidFill>
              <a:srgbClr val="8EB4E2"/>
            </a:solidFill>
          </a:ln>
        </p:spPr>
        <p:txBody>
          <a:bodyPr wrap="square" lIns="0" tIns="0" rIns="0" bIns="0" rtlCol="0"/>
          <a:lstStyle/>
          <a:p>
            <a:endParaRPr/>
          </a:p>
        </p:txBody>
      </p:sp>
      <p:sp>
        <p:nvSpPr>
          <p:cNvPr id="7" name="object 7"/>
          <p:cNvSpPr/>
          <p:nvPr/>
        </p:nvSpPr>
        <p:spPr>
          <a:xfrm>
            <a:off x="6420611" y="1148333"/>
            <a:ext cx="2979420" cy="0"/>
          </a:xfrm>
          <a:custGeom>
            <a:avLst/>
            <a:gdLst/>
            <a:ahLst/>
            <a:cxnLst/>
            <a:rect l="l" t="t" r="r" b="b"/>
            <a:pathLst>
              <a:path w="2979420">
                <a:moveTo>
                  <a:pt x="0" y="0"/>
                </a:moveTo>
                <a:lnTo>
                  <a:pt x="2979419" y="0"/>
                </a:lnTo>
              </a:path>
            </a:pathLst>
          </a:custGeom>
          <a:ln w="44196">
            <a:solidFill>
              <a:srgbClr val="FF0000"/>
            </a:solidFill>
          </a:ln>
        </p:spPr>
        <p:txBody>
          <a:bodyPr wrap="square" lIns="0" tIns="0" rIns="0" bIns="0" rtlCol="0"/>
          <a:lstStyle/>
          <a:p>
            <a:endParaRPr/>
          </a:p>
        </p:txBody>
      </p:sp>
      <p:sp>
        <p:nvSpPr>
          <p:cNvPr id="8" name="object 8"/>
          <p:cNvSpPr/>
          <p:nvPr/>
        </p:nvSpPr>
        <p:spPr>
          <a:xfrm>
            <a:off x="0" y="1149858"/>
            <a:ext cx="3429000" cy="0"/>
          </a:xfrm>
          <a:custGeom>
            <a:avLst/>
            <a:gdLst/>
            <a:ahLst/>
            <a:cxnLst/>
            <a:rect l="l" t="t" r="r" b="b"/>
            <a:pathLst>
              <a:path w="3429000">
                <a:moveTo>
                  <a:pt x="0" y="0"/>
                </a:moveTo>
                <a:lnTo>
                  <a:pt x="3429000" y="0"/>
                </a:lnTo>
              </a:path>
            </a:pathLst>
          </a:custGeom>
          <a:ln w="47244">
            <a:solidFill>
              <a:srgbClr val="FFCE00"/>
            </a:solidFill>
          </a:ln>
        </p:spPr>
        <p:txBody>
          <a:bodyPr wrap="square" lIns="0" tIns="0" rIns="0" bIns="0" rtlCol="0"/>
          <a:lstStyle/>
          <a:p>
            <a:endParaRPr/>
          </a:p>
        </p:txBody>
      </p:sp>
      <p:sp>
        <p:nvSpPr>
          <p:cNvPr id="9" name="object 9"/>
          <p:cNvSpPr txBox="1"/>
          <p:nvPr/>
        </p:nvSpPr>
        <p:spPr>
          <a:xfrm>
            <a:off x="9774428" y="595630"/>
            <a:ext cx="1678305" cy="617855"/>
          </a:xfrm>
          <a:prstGeom prst="rect">
            <a:avLst/>
          </a:prstGeom>
        </p:spPr>
        <p:txBody>
          <a:bodyPr vert="horz" wrap="square" lIns="0" tIns="13335" rIns="0" bIns="0" rtlCol="0">
            <a:spAutoFit/>
          </a:bodyPr>
          <a:lstStyle/>
          <a:p>
            <a:pPr marL="12700">
              <a:lnSpc>
                <a:spcPts val="3050"/>
              </a:lnSpc>
              <a:spcBef>
                <a:spcPts val="105"/>
              </a:spcBef>
            </a:pPr>
            <a:r>
              <a:rPr sz="2600" b="1" dirty="0">
                <a:solidFill>
                  <a:srgbClr val="000099"/>
                </a:solidFill>
                <a:latin typeface="Arial"/>
                <a:cs typeface="Arial"/>
              </a:rPr>
              <a:t>BITS</a:t>
            </a:r>
            <a:r>
              <a:rPr sz="2600" b="1" spc="-85" dirty="0">
                <a:solidFill>
                  <a:srgbClr val="000099"/>
                </a:solidFill>
                <a:latin typeface="Arial"/>
                <a:cs typeface="Arial"/>
              </a:rPr>
              <a:t> </a:t>
            </a:r>
            <a:r>
              <a:rPr sz="2600" dirty="0">
                <a:solidFill>
                  <a:srgbClr val="000099"/>
                </a:solidFill>
                <a:latin typeface="Arial"/>
                <a:cs typeface="Arial"/>
              </a:rPr>
              <a:t>Pilani</a:t>
            </a:r>
            <a:endParaRPr sz="2600">
              <a:latin typeface="Arial"/>
              <a:cs typeface="Arial"/>
            </a:endParaRPr>
          </a:p>
          <a:p>
            <a:pPr marL="13970">
              <a:lnSpc>
                <a:spcPts val="1610"/>
              </a:lnSpc>
            </a:pPr>
            <a:r>
              <a:rPr sz="1400" dirty="0">
                <a:solidFill>
                  <a:srgbClr val="000099"/>
                </a:solidFill>
                <a:latin typeface="Arial"/>
                <a:cs typeface="Arial"/>
              </a:rPr>
              <a:t>Pilani</a:t>
            </a:r>
            <a:r>
              <a:rPr sz="1400" spc="-20" dirty="0">
                <a:solidFill>
                  <a:srgbClr val="000099"/>
                </a:solidFill>
                <a:latin typeface="Arial"/>
                <a:cs typeface="Arial"/>
              </a:rPr>
              <a:t> </a:t>
            </a:r>
            <a:r>
              <a:rPr sz="1400" dirty="0">
                <a:solidFill>
                  <a:srgbClr val="000099"/>
                </a:solidFill>
                <a:latin typeface="Arial"/>
                <a:cs typeface="Arial"/>
              </a:rPr>
              <a:t>Campus</a:t>
            </a:r>
            <a:endParaRPr sz="1400">
              <a:latin typeface="Arial"/>
              <a:cs typeface="Arial"/>
            </a:endParaRPr>
          </a:p>
        </p:txBody>
      </p:sp>
      <p:sp>
        <p:nvSpPr>
          <p:cNvPr id="10" name="object 10"/>
          <p:cNvSpPr txBox="1">
            <a:spLocks noGrp="1"/>
          </p:cNvSpPr>
          <p:nvPr>
            <p:ph type="title"/>
          </p:nvPr>
        </p:nvSpPr>
        <p:spPr>
          <a:xfrm>
            <a:off x="3096895" y="245490"/>
            <a:ext cx="3207385"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001F5F"/>
                </a:solidFill>
                <a:latin typeface="Palatino Linotype"/>
                <a:cs typeface="Palatino Linotype"/>
              </a:rPr>
              <a:t>Definition of</a:t>
            </a:r>
            <a:r>
              <a:rPr sz="3600" spc="-215" dirty="0">
                <a:solidFill>
                  <a:srgbClr val="001F5F"/>
                </a:solidFill>
                <a:latin typeface="Palatino Linotype"/>
                <a:cs typeface="Palatino Linotype"/>
              </a:rPr>
              <a:t> </a:t>
            </a:r>
            <a:r>
              <a:rPr sz="3600" dirty="0">
                <a:solidFill>
                  <a:srgbClr val="001F5F"/>
                </a:solidFill>
                <a:latin typeface="Palatino Linotype"/>
                <a:cs typeface="Palatino Linotype"/>
              </a:rPr>
              <a:t>AI</a:t>
            </a:r>
            <a:endParaRPr sz="3600">
              <a:latin typeface="Palatino Linotype"/>
              <a:cs typeface="Palatino Linotype"/>
            </a:endParaRPr>
          </a:p>
        </p:txBody>
      </p:sp>
      <p:sp>
        <p:nvSpPr>
          <p:cNvPr id="11" name="object 11"/>
          <p:cNvSpPr txBox="1"/>
          <p:nvPr/>
        </p:nvSpPr>
        <p:spPr>
          <a:xfrm>
            <a:off x="688340" y="1605737"/>
            <a:ext cx="10710545" cy="2660650"/>
          </a:xfrm>
          <a:prstGeom prst="rect">
            <a:avLst/>
          </a:prstGeom>
        </p:spPr>
        <p:txBody>
          <a:bodyPr vert="horz" wrap="square" lIns="0" tIns="13335" rIns="0" bIns="0" rtlCol="0">
            <a:spAutoFit/>
          </a:bodyPr>
          <a:lstStyle/>
          <a:p>
            <a:pPr marL="355600" marR="196850" indent="-342900">
              <a:lnSpc>
                <a:spcPct val="100000"/>
              </a:lnSpc>
              <a:spcBef>
                <a:spcPts val="105"/>
              </a:spcBef>
              <a:buFont typeface="Wingdings"/>
              <a:buChar char=""/>
              <a:tabLst>
                <a:tab pos="355600" algn="l"/>
              </a:tabLst>
            </a:pPr>
            <a:r>
              <a:rPr sz="3200" dirty="0">
                <a:solidFill>
                  <a:srgbClr val="001F5F"/>
                </a:solidFill>
                <a:latin typeface="Palatino Linotype"/>
                <a:cs typeface="Palatino Linotype"/>
              </a:rPr>
              <a:t>Artificial </a:t>
            </a:r>
            <a:r>
              <a:rPr sz="3200" spc="-5" dirty="0">
                <a:solidFill>
                  <a:srgbClr val="001F5F"/>
                </a:solidFill>
                <a:latin typeface="Palatino Linotype"/>
                <a:cs typeface="Palatino Linotype"/>
              </a:rPr>
              <a:t>Intelligence is </a:t>
            </a:r>
            <a:r>
              <a:rPr sz="3200" dirty="0">
                <a:solidFill>
                  <a:srgbClr val="001F5F"/>
                </a:solidFill>
                <a:latin typeface="Palatino Linotype"/>
                <a:cs typeface="Palatino Linotype"/>
              </a:rPr>
              <a:t>concerned with making artificial  device</a:t>
            </a:r>
            <a:r>
              <a:rPr sz="3200" spc="5" dirty="0">
                <a:solidFill>
                  <a:srgbClr val="001F5F"/>
                </a:solidFill>
                <a:latin typeface="Palatino Linotype"/>
                <a:cs typeface="Palatino Linotype"/>
              </a:rPr>
              <a:t> </a:t>
            </a:r>
            <a:r>
              <a:rPr sz="3200" spc="-5" dirty="0">
                <a:solidFill>
                  <a:srgbClr val="001F5F"/>
                </a:solidFill>
                <a:latin typeface="Palatino Linotype"/>
                <a:cs typeface="Palatino Linotype"/>
              </a:rPr>
              <a:t>intelligent.</a:t>
            </a:r>
            <a:endParaRPr sz="3200">
              <a:latin typeface="Palatino Linotype"/>
              <a:cs typeface="Palatino Linotype"/>
            </a:endParaRPr>
          </a:p>
          <a:p>
            <a:pPr marL="355600" indent="-342900">
              <a:lnSpc>
                <a:spcPct val="100000"/>
              </a:lnSpc>
              <a:spcBef>
                <a:spcPts val="770"/>
              </a:spcBef>
              <a:buFont typeface="Wingdings"/>
              <a:buChar char=""/>
              <a:tabLst>
                <a:tab pos="355600" algn="l"/>
              </a:tabLst>
            </a:pPr>
            <a:r>
              <a:rPr sz="3200" dirty="0">
                <a:solidFill>
                  <a:srgbClr val="001F5F"/>
                </a:solidFill>
                <a:latin typeface="Palatino Linotype"/>
                <a:cs typeface="Palatino Linotype"/>
              </a:rPr>
              <a:t>The </a:t>
            </a:r>
            <a:r>
              <a:rPr sz="3200" spc="-5" dirty="0">
                <a:solidFill>
                  <a:srgbClr val="001F5F"/>
                </a:solidFill>
                <a:latin typeface="Palatino Linotype"/>
                <a:cs typeface="Palatino Linotype"/>
              </a:rPr>
              <a:t>term </a:t>
            </a:r>
            <a:r>
              <a:rPr sz="3200" spc="-30" dirty="0">
                <a:solidFill>
                  <a:srgbClr val="001F5F"/>
                </a:solidFill>
                <a:latin typeface="Palatino Linotype"/>
                <a:cs typeface="Palatino Linotype"/>
              </a:rPr>
              <a:t>was </a:t>
            </a:r>
            <a:r>
              <a:rPr sz="3200" dirty="0">
                <a:solidFill>
                  <a:srgbClr val="001F5F"/>
                </a:solidFill>
                <a:latin typeface="Palatino Linotype"/>
                <a:cs typeface="Palatino Linotype"/>
              </a:rPr>
              <a:t>coined </a:t>
            </a:r>
            <a:r>
              <a:rPr sz="3200" spc="-5" dirty="0">
                <a:solidFill>
                  <a:srgbClr val="001F5F"/>
                </a:solidFill>
                <a:latin typeface="Palatino Linotype"/>
                <a:cs typeface="Palatino Linotype"/>
              </a:rPr>
              <a:t>by </a:t>
            </a:r>
            <a:r>
              <a:rPr sz="3200" dirty="0">
                <a:solidFill>
                  <a:srgbClr val="001F5F"/>
                </a:solidFill>
                <a:latin typeface="Palatino Linotype"/>
                <a:cs typeface="Palatino Linotype"/>
              </a:rPr>
              <a:t>McCarthy </a:t>
            </a:r>
            <a:r>
              <a:rPr sz="3200" spc="-5" dirty="0">
                <a:solidFill>
                  <a:srgbClr val="001F5F"/>
                </a:solidFill>
                <a:latin typeface="Palatino Linotype"/>
                <a:cs typeface="Palatino Linotype"/>
              </a:rPr>
              <a:t>in</a:t>
            </a:r>
            <a:r>
              <a:rPr sz="3200" spc="35" dirty="0">
                <a:solidFill>
                  <a:srgbClr val="001F5F"/>
                </a:solidFill>
                <a:latin typeface="Palatino Linotype"/>
                <a:cs typeface="Palatino Linotype"/>
              </a:rPr>
              <a:t> </a:t>
            </a:r>
            <a:r>
              <a:rPr sz="3200" spc="5" dirty="0">
                <a:solidFill>
                  <a:srgbClr val="001F5F"/>
                </a:solidFill>
                <a:latin typeface="Palatino Linotype"/>
                <a:cs typeface="Palatino Linotype"/>
              </a:rPr>
              <a:t>1956.</a:t>
            </a:r>
            <a:endParaRPr sz="3200">
              <a:latin typeface="Palatino Linotype"/>
              <a:cs typeface="Palatino Linotype"/>
            </a:endParaRPr>
          </a:p>
          <a:p>
            <a:pPr marL="355600" marR="5080" indent="-342900">
              <a:lnSpc>
                <a:spcPct val="100000"/>
              </a:lnSpc>
              <a:spcBef>
                <a:spcPts val="770"/>
              </a:spcBef>
              <a:buFont typeface="Wingdings"/>
              <a:buChar char=""/>
              <a:tabLst>
                <a:tab pos="355600" algn="l"/>
                <a:tab pos="7813675" algn="l"/>
              </a:tabLst>
            </a:pPr>
            <a:r>
              <a:rPr sz="3200" dirty="0">
                <a:solidFill>
                  <a:srgbClr val="001F5F"/>
                </a:solidFill>
                <a:latin typeface="Palatino Linotype"/>
                <a:cs typeface="Palatino Linotype"/>
              </a:rPr>
              <a:t>There are </a:t>
            </a:r>
            <a:r>
              <a:rPr sz="3200" spc="-20" dirty="0">
                <a:solidFill>
                  <a:srgbClr val="001F5F"/>
                </a:solidFill>
                <a:latin typeface="Palatino Linotype"/>
                <a:cs typeface="Palatino Linotype"/>
              </a:rPr>
              <a:t>two </a:t>
            </a:r>
            <a:r>
              <a:rPr sz="3200" dirty="0">
                <a:solidFill>
                  <a:srgbClr val="001F5F"/>
                </a:solidFill>
                <a:latin typeface="Palatino Linotype"/>
                <a:cs typeface="Palatino Linotype"/>
              </a:rPr>
              <a:t>concepts in</a:t>
            </a:r>
            <a:r>
              <a:rPr sz="3200" spc="70" dirty="0">
                <a:solidFill>
                  <a:srgbClr val="001F5F"/>
                </a:solidFill>
                <a:latin typeface="Palatino Linotype"/>
                <a:cs typeface="Palatino Linotype"/>
              </a:rPr>
              <a:t> </a:t>
            </a:r>
            <a:r>
              <a:rPr sz="3200" spc="-5" dirty="0">
                <a:solidFill>
                  <a:srgbClr val="001F5F"/>
                </a:solidFill>
                <a:latin typeface="Palatino Linotype"/>
                <a:cs typeface="Palatino Linotype"/>
              </a:rPr>
              <a:t>the</a:t>
            </a:r>
            <a:r>
              <a:rPr sz="3200" spc="20" dirty="0">
                <a:solidFill>
                  <a:srgbClr val="001F5F"/>
                </a:solidFill>
                <a:latin typeface="Palatino Linotype"/>
                <a:cs typeface="Palatino Linotype"/>
              </a:rPr>
              <a:t> </a:t>
            </a:r>
            <a:r>
              <a:rPr sz="3200" dirty="0">
                <a:solidFill>
                  <a:srgbClr val="001F5F"/>
                </a:solidFill>
                <a:latin typeface="Palatino Linotype"/>
                <a:cs typeface="Palatino Linotype"/>
              </a:rPr>
              <a:t>definition:	</a:t>
            </a:r>
            <a:r>
              <a:rPr sz="3200" spc="-5" dirty="0">
                <a:solidFill>
                  <a:srgbClr val="001F5F"/>
                </a:solidFill>
                <a:latin typeface="Palatino Linotype"/>
                <a:cs typeface="Palatino Linotype"/>
              </a:rPr>
              <a:t>Intelligence </a:t>
            </a:r>
            <a:r>
              <a:rPr sz="3200" dirty="0">
                <a:solidFill>
                  <a:srgbClr val="001F5F"/>
                </a:solidFill>
                <a:latin typeface="Palatino Linotype"/>
                <a:cs typeface="Palatino Linotype"/>
              </a:rPr>
              <a:t>and  Artificial</a:t>
            </a:r>
            <a:r>
              <a:rPr sz="3200" spc="5" dirty="0">
                <a:solidFill>
                  <a:srgbClr val="001F5F"/>
                </a:solidFill>
                <a:latin typeface="Palatino Linotype"/>
                <a:cs typeface="Palatino Linotype"/>
              </a:rPr>
              <a:t> </a:t>
            </a:r>
            <a:r>
              <a:rPr sz="3200" dirty="0">
                <a:solidFill>
                  <a:srgbClr val="001F5F"/>
                </a:solidFill>
                <a:latin typeface="Palatino Linotype"/>
                <a:cs typeface="Palatino Linotype"/>
              </a:rPr>
              <a:t>device</a:t>
            </a:r>
            <a:endParaRPr sz="3200">
              <a:latin typeface="Palatino Linotype"/>
              <a:cs typeface="Palatino Linotype"/>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1C450-D0C3-4AF2-885B-3FB2FD373EE3}"/>
              </a:ext>
            </a:extLst>
          </p:cNvPr>
          <p:cNvSpPr>
            <a:spLocks noGrp="1"/>
          </p:cNvSpPr>
          <p:nvPr>
            <p:ph type="title"/>
          </p:nvPr>
        </p:nvSpPr>
        <p:spPr>
          <a:xfrm>
            <a:off x="2263266" y="595630"/>
            <a:ext cx="10713466" cy="677108"/>
          </a:xfrm>
        </p:spPr>
        <p:txBody>
          <a:bodyPr/>
          <a:lstStyle/>
          <a:p>
            <a:r>
              <a:rPr lang="en-US" sz="1800" b="1" dirty="0">
                <a:solidFill>
                  <a:schemeClr val="tx1"/>
                </a:solidFill>
                <a:latin typeface="Times New Roman" panose="02020603050405020304" pitchFamily="18" charset="0"/>
                <a:ea typeface="Times New Roman" panose="02020603050405020304" pitchFamily="18" charset="0"/>
              </a:rPr>
              <a:t>Agent</a:t>
            </a:r>
            <a:r>
              <a:rPr lang="en-US" sz="1800" b="1" spc="-10" dirty="0">
                <a:solidFill>
                  <a:schemeClr val="tx1"/>
                </a:solidFill>
                <a:latin typeface="Times New Roman" panose="02020603050405020304" pitchFamily="18" charset="0"/>
                <a:ea typeface="Times New Roman" panose="02020603050405020304" pitchFamily="18" charset="0"/>
              </a:rPr>
              <a:t> </a:t>
            </a:r>
            <a:r>
              <a:rPr lang="en-US" sz="1800" b="1" dirty="0">
                <a:solidFill>
                  <a:schemeClr val="tx1"/>
                </a:solidFill>
                <a:latin typeface="Times New Roman" panose="02020603050405020304" pitchFamily="18" charset="0"/>
                <a:ea typeface="Times New Roman" panose="02020603050405020304" pitchFamily="18" charset="0"/>
              </a:rPr>
              <a:t>Faculties</a:t>
            </a:r>
            <a:r>
              <a:rPr lang="en-US" sz="1800" b="1" dirty="0">
                <a:latin typeface="Times New Roman" panose="02020603050405020304" pitchFamily="18" charset="0"/>
                <a:ea typeface="Times New Roman" panose="02020603050405020304" pitchFamily="18" charset="0"/>
              </a:rPr>
              <a:t/>
            </a:r>
            <a:br>
              <a:rPr lang="en-US" sz="1800" b="1" dirty="0">
                <a:latin typeface="Times New Roman" panose="02020603050405020304" pitchFamily="18" charset="0"/>
                <a:ea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B863F6C6-ED72-4BCB-850F-C8003865FA22}"/>
              </a:ext>
            </a:extLst>
          </p:cNvPr>
          <p:cNvSpPr>
            <a:spLocks noGrp="1"/>
          </p:cNvSpPr>
          <p:nvPr>
            <p:ph type="body" idx="1"/>
          </p:nvPr>
        </p:nvSpPr>
        <p:spPr>
          <a:xfrm>
            <a:off x="1680411" y="1431759"/>
            <a:ext cx="8229240" cy="2215991"/>
          </a:xfrm>
        </p:spPr>
        <p:txBody>
          <a:bodyPr/>
          <a:lstStyle/>
          <a:p>
            <a:r>
              <a:rPr lang="en-US" spc="-10" dirty="0">
                <a:latin typeface="Times New Roman" panose="02020603050405020304" pitchFamily="18" charset="0"/>
              </a:rPr>
              <a:t>The fundamental faculties of intelligence are</a:t>
            </a:r>
          </a:p>
          <a:p>
            <a:endParaRPr lang="en-US" spc="-10" dirty="0">
              <a:latin typeface="Times New Roman" panose="02020603050405020304" pitchFamily="18" charset="0"/>
            </a:endParaRPr>
          </a:p>
          <a:p>
            <a:r>
              <a:rPr lang="en-US" spc="-10" dirty="0">
                <a:latin typeface="Times New Roman" panose="02020603050405020304" pitchFamily="18" charset="0"/>
              </a:rPr>
              <a:t>Acting</a:t>
            </a:r>
          </a:p>
          <a:p>
            <a:r>
              <a:rPr lang="en-US" spc="-10" dirty="0">
                <a:latin typeface="Times New Roman" panose="02020603050405020304" pitchFamily="18" charset="0"/>
              </a:rPr>
              <a:t>Sensing</a:t>
            </a:r>
          </a:p>
          <a:p>
            <a:r>
              <a:rPr lang="en-US" spc="-10" dirty="0">
                <a:latin typeface="Times New Roman" panose="02020603050405020304" pitchFamily="18" charset="0"/>
              </a:rPr>
              <a:t>Understanding, reasoning, learning</a:t>
            </a:r>
          </a:p>
          <a:p>
            <a:endParaRPr lang="en-US" dirty="0"/>
          </a:p>
        </p:txBody>
      </p:sp>
    </p:spTree>
    <p:extLst>
      <p:ext uri="{BB962C8B-B14F-4D97-AF65-F5344CB8AC3E}">
        <p14:creationId xmlns:p14="http://schemas.microsoft.com/office/powerpoint/2010/main" val="37484728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5bec5cddc3_0_3"/>
          <p:cNvSpPr txBox="1"/>
          <p:nvPr/>
        </p:nvSpPr>
        <p:spPr>
          <a:xfrm>
            <a:off x="1919640" y="274680"/>
            <a:ext cx="6120300" cy="849600"/>
          </a:xfrm>
          <a:prstGeom prst="rect">
            <a:avLst/>
          </a:prstGeom>
          <a:noFill/>
          <a:ln>
            <a:noFill/>
          </a:ln>
        </p:spPr>
        <p:txBody>
          <a:bodyPr spcFirstLastPara="1" wrap="square" lIns="91425" tIns="45700" rIns="91425" bIns="45700" anchor="ctr" anchorCtr="0">
            <a:noAutofit/>
          </a:bodyPr>
          <a:lstStyle/>
          <a:p>
            <a:pPr>
              <a:buClr>
                <a:schemeClr val="dk1"/>
              </a:buClr>
              <a:buSzPts val="3600"/>
            </a:pPr>
            <a:r>
              <a:rPr lang="en-IN" sz="3600" dirty="0">
                <a:solidFill>
                  <a:schemeClr val="dk1"/>
                </a:solidFill>
                <a:latin typeface="Calibri"/>
                <a:ea typeface="Calibri"/>
                <a:cs typeface="Calibri"/>
                <a:sym typeface="Calibri"/>
              </a:rPr>
              <a:t>A simple agent: Vacuum cleaner</a:t>
            </a:r>
            <a:endParaRPr sz="3600" dirty="0">
              <a:solidFill>
                <a:srgbClr val="000000"/>
              </a:solidFill>
              <a:latin typeface="Calibri"/>
              <a:ea typeface="Calibri"/>
              <a:cs typeface="Calibri"/>
              <a:sym typeface="Calibri"/>
            </a:endParaRPr>
          </a:p>
        </p:txBody>
      </p:sp>
      <p:pic>
        <p:nvPicPr>
          <p:cNvPr id="157" name="Google Shape;157;g5bec5cddc3_0_3"/>
          <p:cNvPicPr preferRelativeResize="0"/>
          <p:nvPr/>
        </p:nvPicPr>
        <p:blipFill>
          <a:blip r:embed="rId3">
            <a:alphaModFix/>
          </a:blip>
          <a:stretch>
            <a:fillRect/>
          </a:stretch>
        </p:blipFill>
        <p:spPr>
          <a:xfrm>
            <a:off x="3464159" y="1491485"/>
            <a:ext cx="3080657" cy="1394054"/>
          </a:xfrm>
          <a:prstGeom prst="rect">
            <a:avLst/>
          </a:prstGeom>
          <a:noFill/>
          <a:ln>
            <a:noFill/>
          </a:ln>
        </p:spPr>
      </p:pic>
      <p:sp>
        <p:nvSpPr>
          <p:cNvPr id="158" name="Google Shape;158;g5bec5cddc3_0_3"/>
          <p:cNvSpPr txBox="1"/>
          <p:nvPr/>
        </p:nvSpPr>
        <p:spPr>
          <a:xfrm>
            <a:off x="6917509" y="2070990"/>
            <a:ext cx="2582400" cy="411300"/>
          </a:xfrm>
          <a:prstGeom prst="rect">
            <a:avLst/>
          </a:prstGeom>
          <a:noFill/>
          <a:ln>
            <a:noFill/>
          </a:ln>
        </p:spPr>
        <p:txBody>
          <a:bodyPr spcFirstLastPara="1" wrap="square" lIns="91425" tIns="91425" rIns="91425" bIns="91425" anchor="t" anchorCtr="0">
            <a:noAutofit/>
          </a:bodyPr>
          <a:lstStyle/>
          <a:p>
            <a:r>
              <a:rPr lang="en-IN" i="1" dirty="0">
                <a:solidFill>
                  <a:srgbClr val="FF0000"/>
                </a:solidFill>
              </a:rPr>
              <a:t>Simple vacuum cleaner agent</a:t>
            </a:r>
            <a:endParaRPr i="1" dirty="0">
              <a:solidFill>
                <a:srgbClr val="FF0000"/>
              </a:solidFill>
            </a:endParaRPr>
          </a:p>
        </p:txBody>
      </p:sp>
      <p:sp>
        <p:nvSpPr>
          <p:cNvPr id="8" name="TextBox 7">
            <a:extLst>
              <a:ext uri="{FF2B5EF4-FFF2-40B4-BE49-F238E27FC236}">
                <a16:creationId xmlns:a16="http://schemas.microsoft.com/office/drawing/2014/main" id="{62AE7750-C3E7-4F9D-9194-79055EC54AC1}"/>
              </a:ext>
            </a:extLst>
          </p:cNvPr>
          <p:cNvSpPr txBox="1"/>
          <p:nvPr/>
        </p:nvSpPr>
        <p:spPr>
          <a:xfrm>
            <a:off x="2450432" y="3575492"/>
            <a:ext cx="7291137" cy="2308324"/>
          </a:xfrm>
          <a:prstGeom prst="rect">
            <a:avLst/>
          </a:prstGeom>
          <a:noFill/>
        </p:spPr>
        <p:txBody>
          <a:bodyPr wrap="square">
            <a:spAutoFit/>
          </a:bodyPr>
          <a:lstStyle/>
          <a:p>
            <a:pPr hangingPunct="0">
              <a:buSzPts val="1400"/>
            </a:pPr>
            <a:r>
              <a:rPr lang="en-US" spc="-10" dirty="0">
                <a:latin typeface="Times New Roman" panose="02020603050405020304" pitchFamily="18" charset="0"/>
              </a:rPr>
              <a:t>The vacuum agent perceives in which square it is in and if there is dirt in the square. It may choose to move left, right or suck up the dirt or do nothing. On the basis of the aforementioned task, one of the very simple functions of the agent is the following: If the current square is dirty then suck, otherwise move to other square. Hence, we can write:</a:t>
            </a:r>
          </a:p>
          <a:p>
            <a:pPr hangingPunct="0">
              <a:buSzPts val="1400"/>
            </a:pPr>
            <a:endParaRPr lang="en-US" spc="-10" dirty="0">
              <a:latin typeface="Times New Roman" panose="02020603050405020304" pitchFamily="18" charset="0"/>
            </a:endParaRPr>
          </a:p>
          <a:p>
            <a:pPr>
              <a:buSzPts val="1400"/>
            </a:pPr>
            <a:r>
              <a:rPr lang="en-US" spc="-10" dirty="0">
                <a:latin typeface="Times New Roman" panose="02020603050405020304" pitchFamily="18" charset="0"/>
              </a:rPr>
              <a:t> Precepts: location and status, e.g., [A, Dirty]</a:t>
            </a:r>
          </a:p>
          <a:p>
            <a:pPr>
              <a:buSzPts val="1400"/>
            </a:pPr>
            <a:r>
              <a:rPr lang="en-US" spc="-10" dirty="0">
                <a:latin typeface="Times New Roman" panose="02020603050405020304" pitchFamily="18" charset="0"/>
              </a:rPr>
              <a:t> Actions: left, right, suck and no-op (Do Nothing)</a:t>
            </a:r>
          </a:p>
        </p:txBody>
      </p:sp>
    </p:spTree>
    <p:extLst>
      <p:ext uri="{BB962C8B-B14F-4D97-AF65-F5344CB8AC3E}">
        <p14:creationId xmlns:p14="http://schemas.microsoft.com/office/powerpoint/2010/main" val="17383713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7F8C2-A6C9-4BAF-9F06-631B0A9675C5}"/>
              </a:ext>
            </a:extLst>
          </p:cNvPr>
          <p:cNvSpPr>
            <a:spLocks noGrp="1"/>
          </p:cNvSpPr>
          <p:nvPr>
            <p:ph type="title"/>
          </p:nvPr>
        </p:nvSpPr>
        <p:spPr>
          <a:xfrm>
            <a:off x="2263266" y="595630"/>
            <a:ext cx="10713466" cy="677108"/>
          </a:xfrm>
        </p:spPr>
        <p:txBody>
          <a:bodyPr/>
          <a:lstStyle/>
          <a:p>
            <a:r>
              <a:rPr lang="en-US" sz="1800" dirty="0">
                <a:solidFill>
                  <a:schemeClr val="tx1"/>
                </a:solidFill>
                <a:latin typeface="Times New Roman" panose="02020603050405020304" pitchFamily="18" charset="0"/>
                <a:cs typeface="Times New Roman" panose="02020603050405020304" pitchFamily="18" charset="0"/>
              </a:rPr>
              <a:t>Vacuum cleaner problem</a:t>
            </a:r>
            <a:r>
              <a:rPr lang="en-US" sz="1800" dirty="0">
                <a:solidFill>
                  <a:schemeClr val="accent5">
                    <a:lumMod val="75000"/>
                  </a:schemeClr>
                </a:solidFill>
                <a:latin typeface="Times New Roman" panose="02020603050405020304" pitchFamily="18" charset="0"/>
                <a:cs typeface="Times New Roman" panose="02020603050405020304" pitchFamily="18" charset="0"/>
              </a:rPr>
              <a:t/>
            </a:r>
            <a:br>
              <a:rPr lang="en-US" sz="1800" dirty="0">
                <a:solidFill>
                  <a:schemeClr val="accent5">
                    <a:lumMod val="75000"/>
                  </a:schemeClr>
                </a:solidFill>
                <a:latin typeface="Times New Roman" panose="02020603050405020304" pitchFamily="18" charset="0"/>
                <a:cs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659CD316-EE89-4EA6-83EE-FF2B61E1FDD5}"/>
              </a:ext>
            </a:extLst>
          </p:cNvPr>
          <p:cNvSpPr>
            <a:spLocks noGrp="1"/>
          </p:cNvSpPr>
          <p:nvPr>
            <p:ph type="body" idx="1"/>
          </p:nvPr>
        </p:nvSpPr>
        <p:spPr>
          <a:xfrm>
            <a:off x="2098345" y="2510410"/>
            <a:ext cx="9291955" cy="2400657"/>
          </a:xfrm>
        </p:spPr>
        <p:txBody>
          <a:bodyPr/>
          <a:lstStyle/>
          <a:p>
            <a:r>
              <a:rPr lang="en-US" sz="1800" dirty="0">
                <a:latin typeface="Times New Roman" panose="02020603050405020304" pitchFamily="18" charset="0"/>
                <a:cs typeface="Times New Roman" panose="02020603050405020304" pitchFamily="18" charset="0"/>
              </a:rPr>
              <a:t>     Performance measure of vacuum cleaner agent: All the rooms are well cleaned.</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Behaviour</a:t>
            </a:r>
            <a:r>
              <a:rPr lang="en-US" sz="1800" dirty="0">
                <a:latin typeface="Times New Roman" panose="02020603050405020304" pitchFamily="18" charset="0"/>
                <a:cs typeface="Times New Roman" panose="02020603050405020304" pitchFamily="18" charset="0"/>
              </a:rPr>
              <a:t>/action of agent: Left, right, suck and no-op (Doing nothing).</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Percept: Location and status, for example, [A, Dirty].</a:t>
            </a:r>
          </a:p>
          <a:p>
            <a:endParaRPr lang="en-US" sz="1800" b="1" kern="100" dirty="0">
              <a:latin typeface="Times New Roman" panose="02020603050405020304" pitchFamily="18" charset="0"/>
              <a:ea typeface="SimSun" panose="02010600030101010101" pitchFamily="2" charset="-122"/>
            </a:endParaRPr>
          </a:p>
          <a:p>
            <a:r>
              <a:rPr lang="en-US" b="1" kern="100" dirty="0">
                <a:latin typeface="Times New Roman" panose="02020603050405020304" pitchFamily="18" charset="0"/>
                <a:ea typeface="SimSun" panose="02010600030101010101" pitchFamily="2" charset="-122"/>
              </a:rPr>
              <a:t>      </a:t>
            </a:r>
            <a:r>
              <a:rPr lang="en-US" sz="1800" b="1" kern="100" dirty="0">
                <a:latin typeface="Times New Roman" panose="02020603050405020304" pitchFamily="18" charset="0"/>
                <a:ea typeface="SimSun" panose="02010600030101010101" pitchFamily="2" charset="-122"/>
              </a:rPr>
              <a:t>Agent function: </a:t>
            </a:r>
            <a:r>
              <a:rPr lang="en-US" sz="1800" kern="100" dirty="0">
                <a:latin typeface="Times New Roman" panose="02020603050405020304" pitchFamily="18" charset="0"/>
                <a:ea typeface="SimSun" panose="02010600030101010101" pitchFamily="2" charset="-122"/>
              </a:rPr>
              <a:t>Mapping of precept sequence to an action</a:t>
            </a:r>
          </a:p>
          <a:p>
            <a:endParaRPr lang="en-US" dirty="0"/>
          </a:p>
        </p:txBody>
      </p:sp>
    </p:spTree>
    <p:extLst>
      <p:ext uri="{BB962C8B-B14F-4D97-AF65-F5344CB8AC3E}">
        <p14:creationId xmlns:p14="http://schemas.microsoft.com/office/powerpoint/2010/main" val="41195881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6C9F8-9AC7-4E40-94D1-9A9DBC9FDCCA}"/>
              </a:ext>
            </a:extLst>
          </p:cNvPr>
          <p:cNvSpPr>
            <a:spLocks noGrp="1"/>
          </p:cNvSpPr>
          <p:nvPr>
            <p:ph type="title"/>
          </p:nvPr>
        </p:nvSpPr>
        <p:spPr>
          <a:xfrm>
            <a:off x="2263266" y="595630"/>
            <a:ext cx="10713466" cy="677108"/>
          </a:xfrm>
        </p:spPr>
        <p:txBody>
          <a:bodyPr/>
          <a:lstStyle/>
          <a:p>
            <a:r>
              <a:rPr lang="en-US" sz="1800" dirty="0">
                <a:solidFill>
                  <a:schemeClr val="tx1"/>
                </a:solidFill>
                <a:latin typeface="Times New Roman" panose="02020603050405020304" pitchFamily="18" charset="0"/>
                <a:cs typeface="Times New Roman" panose="02020603050405020304" pitchFamily="18" charset="0"/>
              </a:rPr>
              <a:t>Vacuum cleaner problem</a:t>
            </a:r>
            <a:r>
              <a:rPr lang="en-US" sz="1800" dirty="0">
                <a:solidFill>
                  <a:schemeClr val="accent5">
                    <a:lumMod val="75000"/>
                  </a:schemeClr>
                </a:solidFill>
                <a:latin typeface="Times New Roman" panose="02020603050405020304" pitchFamily="18" charset="0"/>
                <a:cs typeface="Times New Roman" panose="02020603050405020304" pitchFamily="18" charset="0"/>
              </a:rPr>
              <a:t/>
            </a:r>
            <a:br>
              <a:rPr lang="en-US" sz="1800" dirty="0">
                <a:solidFill>
                  <a:schemeClr val="accent5">
                    <a:lumMod val="75000"/>
                  </a:schemeClr>
                </a:solidFill>
                <a:latin typeface="Times New Roman" panose="02020603050405020304" pitchFamily="18" charset="0"/>
                <a:cs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ADFF3882-F0B9-4051-94D7-531208AB333D}"/>
              </a:ext>
            </a:extLst>
          </p:cNvPr>
          <p:cNvSpPr>
            <a:spLocks noGrp="1"/>
          </p:cNvSpPr>
          <p:nvPr>
            <p:ph type="body" idx="1"/>
          </p:nvPr>
        </p:nvSpPr>
        <p:spPr>
          <a:xfrm>
            <a:off x="574344" y="2510409"/>
            <a:ext cx="9291955" cy="369332"/>
          </a:xfrm>
        </p:spPr>
        <p:txBody>
          <a:bodyPr/>
          <a:lstStyle/>
          <a:p>
            <a:endParaRPr lang="en-US" dirty="0"/>
          </a:p>
        </p:txBody>
      </p:sp>
      <p:pic>
        <p:nvPicPr>
          <p:cNvPr id="5" name="Picture 4">
            <a:extLst>
              <a:ext uri="{FF2B5EF4-FFF2-40B4-BE49-F238E27FC236}">
                <a16:creationId xmlns:a16="http://schemas.microsoft.com/office/drawing/2014/main" id="{BC1ED26F-6ECC-4D67-8047-CDCA7DCB90E5}"/>
              </a:ext>
            </a:extLst>
          </p:cNvPr>
          <p:cNvPicPr>
            <a:picLocks noChangeAspect="1"/>
          </p:cNvPicPr>
          <p:nvPr/>
        </p:nvPicPr>
        <p:blipFill>
          <a:blip r:embed="rId2"/>
          <a:stretch>
            <a:fillRect/>
          </a:stretch>
        </p:blipFill>
        <p:spPr>
          <a:xfrm>
            <a:off x="1981200" y="1517106"/>
            <a:ext cx="8229240" cy="4943853"/>
          </a:xfrm>
          <a:prstGeom prst="rect">
            <a:avLst/>
          </a:prstGeom>
        </p:spPr>
      </p:pic>
    </p:spTree>
    <p:extLst>
      <p:ext uri="{BB962C8B-B14F-4D97-AF65-F5344CB8AC3E}">
        <p14:creationId xmlns:p14="http://schemas.microsoft.com/office/powerpoint/2010/main" val="13334761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E14AB-8B35-418B-9801-99FF84BF5A6A}"/>
              </a:ext>
            </a:extLst>
          </p:cNvPr>
          <p:cNvSpPr>
            <a:spLocks noGrp="1"/>
          </p:cNvSpPr>
          <p:nvPr>
            <p:ph type="title"/>
          </p:nvPr>
        </p:nvSpPr>
        <p:spPr>
          <a:xfrm>
            <a:off x="1919640" y="274680"/>
            <a:ext cx="6120360" cy="677108"/>
          </a:xfrm>
        </p:spPr>
        <p:txBody>
          <a:bodyPr/>
          <a:lstStyle/>
          <a:p>
            <a:r>
              <a:rPr lang="en-US" sz="1800" dirty="0">
                <a:solidFill>
                  <a:schemeClr val="tx1"/>
                </a:solidFill>
                <a:latin typeface="Times New Roman" panose="02020603050405020304" pitchFamily="18" charset="0"/>
                <a:ea typeface="Times New Roman" panose="02020603050405020304" pitchFamily="18" charset="0"/>
              </a:rPr>
              <a:t>Intelligent</a:t>
            </a:r>
            <a:r>
              <a:rPr lang="en-US" sz="1800" spc="-10" dirty="0">
                <a:solidFill>
                  <a:schemeClr val="tx1"/>
                </a:solidFill>
                <a:latin typeface="Times New Roman" panose="02020603050405020304" pitchFamily="18" charset="0"/>
                <a:ea typeface="Times New Roman" panose="02020603050405020304" pitchFamily="18" charset="0"/>
              </a:rPr>
              <a:t> </a:t>
            </a:r>
            <a:r>
              <a:rPr lang="en-US" sz="1800" dirty="0">
                <a:solidFill>
                  <a:schemeClr val="tx1"/>
                </a:solidFill>
                <a:latin typeface="Times New Roman" panose="02020603050405020304" pitchFamily="18" charset="0"/>
                <a:ea typeface="Times New Roman" panose="02020603050405020304" pitchFamily="18" charset="0"/>
              </a:rPr>
              <a:t>Agents</a:t>
            </a:r>
            <a:r>
              <a:rPr lang="en-US" sz="1800" b="1" dirty="0">
                <a:solidFill>
                  <a:srgbClr val="FF0000"/>
                </a:solidFill>
                <a:latin typeface="Times New Roman" panose="02020603050405020304" pitchFamily="18" charset="0"/>
                <a:ea typeface="Times New Roman" panose="02020603050405020304" pitchFamily="18" charset="0"/>
              </a:rPr>
              <a:t/>
            </a:r>
            <a:br>
              <a:rPr lang="en-US" sz="1800" b="1" dirty="0">
                <a:solidFill>
                  <a:srgbClr val="FF0000"/>
                </a:solidFill>
                <a:latin typeface="Times New Roman" panose="02020603050405020304" pitchFamily="18" charset="0"/>
                <a:ea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F388F5B5-FC9A-45A4-A7DF-FF6A985E481F}"/>
              </a:ext>
            </a:extLst>
          </p:cNvPr>
          <p:cNvSpPr>
            <a:spLocks noGrp="1"/>
          </p:cNvSpPr>
          <p:nvPr>
            <p:ph type="body" idx="1"/>
          </p:nvPr>
        </p:nvSpPr>
        <p:spPr>
          <a:xfrm>
            <a:off x="1981200" y="1431759"/>
            <a:ext cx="8229240" cy="5816977"/>
          </a:xfrm>
        </p:spPr>
        <p:txBody>
          <a:bodyPr/>
          <a:lstStyle/>
          <a:p>
            <a:endParaRPr lang="en-US" b="1" dirty="0">
              <a:solidFill>
                <a:srgbClr val="FF0000"/>
              </a:solidFill>
              <a:latin typeface="Times New Roman" panose="02020603050405020304" pitchFamily="18" charset="0"/>
              <a:ea typeface="Times New Roman" panose="02020603050405020304" pitchFamily="18" charset="0"/>
            </a:endParaRPr>
          </a:p>
          <a:p>
            <a:pPr marL="88900" marR="207645"/>
            <a:r>
              <a:rPr lang="en-US" sz="1800" dirty="0">
                <a:latin typeface="Times New Roman" panose="02020603050405020304" pitchFamily="18" charset="0"/>
                <a:ea typeface="Times New Roman" panose="02020603050405020304" pitchFamily="18" charset="0"/>
              </a:rPr>
              <a:t>  An </a:t>
            </a:r>
            <a:r>
              <a:rPr lang="en-US" sz="1800" b="1" dirty="0">
                <a:latin typeface="Times New Roman" panose="02020603050405020304" pitchFamily="18" charset="0"/>
                <a:ea typeface="Times New Roman" panose="02020603050405020304" pitchFamily="18" charset="0"/>
              </a:rPr>
              <a:t>Intelligent Agent </a:t>
            </a:r>
            <a:r>
              <a:rPr lang="en-US" sz="1800" dirty="0">
                <a:latin typeface="Times New Roman" panose="02020603050405020304" pitchFamily="18" charset="0"/>
                <a:ea typeface="Times New Roman" panose="02020603050405020304" pitchFamily="18" charset="0"/>
              </a:rPr>
              <a:t>must sense, must act, must be autonomous (to some extent). It also must be rational (ideal).</a:t>
            </a:r>
          </a:p>
          <a:p>
            <a:r>
              <a:rPr lang="en-US" sz="1800" dirty="0">
                <a:latin typeface="Times New Roman" panose="02020603050405020304" pitchFamily="18" charset="0"/>
                <a:ea typeface="Times New Roman" panose="02020603050405020304" pitchFamily="18" charset="0"/>
              </a:rPr>
              <a:t> </a:t>
            </a:r>
          </a:p>
          <a:p>
            <a:pPr marL="88900" marR="627380"/>
            <a:r>
              <a:rPr lang="en-US" sz="1800" dirty="0">
                <a:latin typeface="Times New Roman" panose="02020603050405020304" pitchFamily="18" charset="0"/>
                <a:ea typeface="Times New Roman" panose="02020603050405020304" pitchFamily="18" charset="0"/>
              </a:rPr>
              <a:t>  AI is about building rational agents. An agent is something that perceives and acts. A rational agent always does the right thing.</a:t>
            </a:r>
          </a:p>
          <a:p>
            <a:pPr marL="88900" marR="627380"/>
            <a:endParaRPr lang="en-US" dirty="0">
              <a:latin typeface="Times New Roman" panose="02020603050405020304" pitchFamily="18" charset="0"/>
              <a:ea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While designing the intelligent systems, there are following four main factors to be </a:t>
            </a:r>
          </a:p>
          <a:p>
            <a:r>
              <a:rPr lang="en-US" sz="1800" dirty="0">
                <a:latin typeface="Times New Roman" panose="02020603050405020304" pitchFamily="18" charset="0"/>
                <a:cs typeface="Times New Roman" panose="02020603050405020304" pitchFamily="18" charset="0"/>
              </a:rPr>
              <a:t>   considered</a:t>
            </a:r>
          </a:p>
          <a:p>
            <a:endParaRPr lang="en-US" sz="1800" b="1" dirty="0">
              <a:latin typeface="Times New Roman" panose="02020603050405020304" pitchFamily="18" charset="0"/>
              <a:cs typeface="Times New Roman" panose="02020603050405020304" pitchFamily="18" charset="0"/>
            </a:endParaRPr>
          </a:p>
          <a:p>
            <a:r>
              <a:rPr lang="en-US" sz="1800" b="1" dirty="0">
                <a:solidFill>
                  <a:srgbClr val="D62A2A"/>
                </a:solidFill>
                <a:latin typeface="Times New Roman" panose="02020603050405020304" pitchFamily="18" charset="0"/>
                <a:cs typeface="Times New Roman" panose="02020603050405020304" pitchFamily="18" charset="0"/>
              </a:rPr>
              <a:t>   P, Percepts: </a:t>
            </a:r>
            <a:r>
              <a:rPr lang="en-US" sz="1800" dirty="0">
                <a:solidFill>
                  <a:srgbClr val="D62A2A"/>
                </a:solidFill>
                <a:latin typeface="Times New Roman" panose="02020603050405020304" pitchFamily="18" charset="0"/>
                <a:cs typeface="Times New Roman" panose="02020603050405020304" pitchFamily="18" charset="0"/>
              </a:rPr>
              <a:t>The inputs to the AI system.</a:t>
            </a:r>
          </a:p>
          <a:p>
            <a:endParaRPr lang="en-US" sz="1800" dirty="0">
              <a:solidFill>
                <a:srgbClr val="D62A2A"/>
              </a:solidFill>
              <a:latin typeface="Times New Roman" panose="02020603050405020304" pitchFamily="18" charset="0"/>
              <a:cs typeface="Times New Roman" panose="02020603050405020304" pitchFamily="18" charset="0"/>
            </a:endParaRPr>
          </a:p>
          <a:p>
            <a:r>
              <a:rPr lang="en-US" sz="1800" dirty="0">
                <a:solidFill>
                  <a:srgbClr val="D62A2A"/>
                </a:solidFill>
                <a:latin typeface="Times New Roman" panose="02020603050405020304" pitchFamily="18" charset="0"/>
                <a:cs typeface="Times New Roman" panose="02020603050405020304" pitchFamily="18" charset="0"/>
              </a:rPr>
              <a:t>   </a:t>
            </a:r>
            <a:r>
              <a:rPr lang="en-US" sz="1800" b="1" dirty="0">
                <a:solidFill>
                  <a:srgbClr val="D62A2A"/>
                </a:solidFill>
                <a:latin typeface="Times New Roman" panose="02020603050405020304" pitchFamily="18" charset="0"/>
                <a:cs typeface="Times New Roman" panose="02020603050405020304" pitchFamily="18" charset="0"/>
              </a:rPr>
              <a:t>A, Actions: </a:t>
            </a:r>
            <a:r>
              <a:rPr lang="en-US" sz="1800" dirty="0">
                <a:solidFill>
                  <a:srgbClr val="D62A2A"/>
                </a:solidFill>
                <a:latin typeface="Times New Roman" panose="02020603050405020304" pitchFamily="18" charset="0"/>
                <a:cs typeface="Times New Roman" panose="02020603050405020304" pitchFamily="18" charset="0"/>
              </a:rPr>
              <a:t>The outputs of the AI system.</a:t>
            </a:r>
          </a:p>
          <a:p>
            <a:endParaRPr lang="en-US" sz="1800" dirty="0">
              <a:solidFill>
                <a:srgbClr val="D62A2A"/>
              </a:solidFill>
              <a:latin typeface="Times New Roman" panose="02020603050405020304" pitchFamily="18" charset="0"/>
              <a:cs typeface="Times New Roman" panose="02020603050405020304" pitchFamily="18" charset="0"/>
            </a:endParaRPr>
          </a:p>
          <a:p>
            <a:r>
              <a:rPr lang="en-US" sz="1800" dirty="0">
                <a:solidFill>
                  <a:srgbClr val="D62A2A"/>
                </a:solidFill>
                <a:latin typeface="Times New Roman" panose="02020603050405020304" pitchFamily="18" charset="0"/>
                <a:cs typeface="Times New Roman" panose="02020603050405020304" pitchFamily="18" charset="0"/>
              </a:rPr>
              <a:t>   </a:t>
            </a:r>
            <a:r>
              <a:rPr lang="en-US" sz="1800" b="1" dirty="0">
                <a:solidFill>
                  <a:srgbClr val="D62A2A"/>
                </a:solidFill>
                <a:latin typeface="Times New Roman" panose="02020603050405020304" pitchFamily="18" charset="0"/>
                <a:cs typeface="Times New Roman" panose="02020603050405020304" pitchFamily="18" charset="0"/>
              </a:rPr>
              <a:t>G, Goals: </a:t>
            </a:r>
            <a:r>
              <a:rPr lang="en-US" sz="1800" dirty="0">
                <a:solidFill>
                  <a:srgbClr val="D62A2A"/>
                </a:solidFill>
                <a:latin typeface="Times New Roman" panose="02020603050405020304" pitchFamily="18" charset="0"/>
                <a:cs typeface="Times New Roman" panose="02020603050405020304" pitchFamily="18" charset="0"/>
              </a:rPr>
              <a:t>What the agent is expected to achieve.</a:t>
            </a:r>
          </a:p>
          <a:p>
            <a:endParaRPr lang="en-US" sz="1800" dirty="0">
              <a:solidFill>
                <a:srgbClr val="D62A2A"/>
              </a:solidFill>
              <a:latin typeface="Times New Roman" panose="02020603050405020304" pitchFamily="18" charset="0"/>
              <a:cs typeface="Times New Roman" panose="02020603050405020304" pitchFamily="18" charset="0"/>
            </a:endParaRPr>
          </a:p>
          <a:p>
            <a:r>
              <a:rPr lang="en-US" sz="1800" dirty="0">
                <a:solidFill>
                  <a:srgbClr val="D62A2A"/>
                </a:solidFill>
                <a:latin typeface="Times New Roman" panose="02020603050405020304" pitchFamily="18" charset="0"/>
                <a:cs typeface="Times New Roman" panose="02020603050405020304" pitchFamily="18" charset="0"/>
              </a:rPr>
              <a:t>   </a:t>
            </a:r>
            <a:r>
              <a:rPr lang="en-US" sz="1800" b="1" dirty="0">
                <a:solidFill>
                  <a:srgbClr val="D62A2A"/>
                </a:solidFill>
                <a:latin typeface="Times New Roman" panose="02020603050405020304" pitchFamily="18" charset="0"/>
                <a:cs typeface="Times New Roman" panose="02020603050405020304" pitchFamily="18" charset="0"/>
              </a:rPr>
              <a:t>E, Environment: </a:t>
            </a:r>
            <a:r>
              <a:rPr lang="en-US" sz="1800" dirty="0">
                <a:solidFill>
                  <a:srgbClr val="D62A2A"/>
                </a:solidFill>
                <a:latin typeface="Times New Roman" panose="02020603050405020304" pitchFamily="18" charset="0"/>
                <a:cs typeface="Times New Roman" panose="02020603050405020304" pitchFamily="18" charset="0"/>
              </a:rPr>
              <a:t>What the agent is interacting with one</a:t>
            </a:r>
            <a:r>
              <a:rPr lang="en-US" sz="1800" dirty="0">
                <a:latin typeface="Times New Roman" panose="02020603050405020304" pitchFamily="18" charset="0"/>
                <a:cs typeface="Times New Roman" panose="02020603050405020304" pitchFamily="18" charset="0"/>
              </a:rPr>
              <a:t>.</a:t>
            </a:r>
          </a:p>
          <a:p>
            <a:pPr marL="88900" marR="627380"/>
            <a:endParaRPr lang="en-US" sz="1800" dirty="0">
              <a:latin typeface="Times New Roman" panose="02020603050405020304" pitchFamily="18" charset="0"/>
              <a:ea typeface="Times New Roman" panose="02020603050405020304" pitchFamily="18" charset="0"/>
            </a:endParaRPr>
          </a:p>
          <a:p>
            <a:endParaRPr lang="en-US" sz="1800" b="1" dirty="0">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9506441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4" name="Title 3">
            <a:extLst>
              <a:ext uri="{FF2B5EF4-FFF2-40B4-BE49-F238E27FC236}">
                <a16:creationId xmlns:a16="http://schemas.microsoft.com/office/drawing/2014/main" id="{B5059C2B-6841-4444-A317-EDE8CC55CA49}"/>
              </a:ext>
            </a:extLst>
          </p:cNvPr>
          <p:cNvSpPr>
            <a:spLocks noGrp="1"/>
          </p:cNvSpPr>
          <p:nvPr>
            <p:ph type="title"/>
          </p:nvPr>
        </p:nvSpPr>
        <p:spPr>
          <a:xfrm>
            <a:off x="739266" y="595630"/>
            <a:ext cx="10713466" cy="400110"/>
          </a:xfrm>
        </p:spPr>
        <p:txBody>
          <a:bodyPr/>
          <a:lstStyle/>
          <a:p>
            <a:r>
              <a:rPr lang="en-US" dirty="0"/>
              <a:t>Examples</a:t>
            </a:r>
          </a:p>
        </p:txBody>
      </p:sp>
      <p:graphicFrame>
        <p:nvGraphicFramePr>
          <p:cNvPr id="2" name="Content Placeholder 1">
            <a:extLst>
              <a:ext uri="{FF2B5EF4-FFF2-40B4-BE49-F238E27FC236}">
                <a16:creationId xmlns:a16="http://schemas.microsoft.com/office/drawing/2014/main" id="{53FF86AE-5B80-4FF6-87E9-8F19BACE98ED}"/>
              </a:ext>
            </a:extLst>
          </p:cNvPr>
          <p:cNvGraphicFramePr>
            <a:graphicFrameLocks noGrp="1"/>
          </p:cNvGraphicFramePr>
          <p:nvPr>
            <p:ph idx="1"/>
            <p:extLst>
              <p:ext uri="{D42A27DB-BD31-4B8C-83A1-F6EECF244321}">
                <p14:modId xmlns:p14="http://schemas.microsoft.com/office/powerpoint/2010/main" val="3921164505"/>
              </p:ext>
            </p:extLst>
          </p:nvPr>
        </p:nvGraphicFramePr>
        <p:xfrm>
          <a:off x="1981200" y="1600200"/>
          <a:ext cx="8267416" cy="4768384"/>
        </p:xfrm>
        <a:graphic>
          <a:graphicData uri="http://schemas.openxmlformats.org/drawingml/2006/table">
            <a:tbl>
              <a:tblPr>
                <a:tableStyleId>{5C22544A-7EE6-4342-B048-85BDC9FD1C3A}</a:tableStyleId>
              </a:tblPr>
              <a:tblGrid>
                <a:gridCol w="1492728">
                  <a:extLst>
                    <a:ext uri="{9D8B030D-6E8A-4147-A177-3AD203B41FA5}">
                      <a16:colId xmlns:a16="http://schemas.microsoft.com/office/drawing/2014/main" val="2703380071"/>
                    </a:ext>
                  </a:extLst>
                </a:gridCol>
                <a:gridCol w="1664966">
                  <a:extLst>
                    <a:ext uri="{9D8B030D-6E8A-4147-A177-3AD203B41FA5}">
                      <a16:colId xmlns:a16="http://schemas.microsoft.com/office/drawing/2014/main" val="1825157909"/>
                    </a:ext>
                  </a:extLst>
                </a:gridCol>
                <a:gridCol w="1779791">
                  <a:extLst>
                    <a:ext uri="{9D8B030D-6E8A-4147-A177-3AD203B41FA5}">
                      <a16:colId xmlns:a16="http://schemas.microsoft.com/office/drawing/2014/main" val="124750432"/>
                    </a:ext>
                  </a:extLst>
                </a:gridCol>
                <a:gridCol w="1607553">
                  <a:extLst>
                    <a:ext uri="{9D8B030D-6E8A-4147-A177-3AD203B41FA5}">
                      <a16:colId xmlns:a16="http://schemas.microsoft.com/office/drawing/2014/main" val="3214660282"/>
                    </a:ext>
                  </a:extLst>
                </a:gridCol>
                <a:gridCol w="1722378">
                  <a:extLst>
                    <a:ext uri="{9D8B030D-6E8A-4147-A177-3AD203B41FA5}">
                      <a16:colId xmlns:a16="http://schemas.microsoft.com/office/drawing/2014/main" val="3799084769"/>
                    </a:ext>
                  </a:extLst>
                </a:gridCol>
              </a:tblGrid>
              <a:tr h="223529">
                <a:tc>
                  <a:txBody>
                    <a:bodyPr/>
                    <a:lstStyle/>
                    <a:p>
                      <a:pPr marL="50800" marR="0" algn="l">
                        <a:lnSpc>
                          <a:spcPts val="1145"/>
                        </a:lnSpc>
                        <a:spcBef>
                          <a:spcPts val="0"/>
                        </a:spcBef>
                        <a:spcAft>
                          <a:spcPts val="0"/>
                        </a:spcAft>
                      </a:pPr>
                      <a:r>
                        <a:rPr lang="en-US" sz="1500" b="1" kern="100" dirty="0">
                          <a:effectLst/>
                          <a:latin typeface="Times New Roman" panose="02020603050405020304" pitchFamily="18" charset="0"/>
                          <a:cs typeface="Times New Roman" panose="02020603050405020304" pitchFamily="18" charset="0"/>
                        </a:rPr>
                        <a:t>Agent type</a:t>
                      </a:r>
                      <a:endParaRPr lang="en-US" sz="15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34290" marB="34290" anchor="b"/>
                </a:tc>
                <a:tc>
                  <a:txBody>
                    <a:bodyPr/>
                    <a:lstStyle/>
                    <a:p>
                      <a:pPr marL="88900" marR="0" algn="l">
                        <a:lnSpc>
                          <a:spcPts val="1145"/>
                        </a:lnSpc>
                        <a:spcBef>
                          <a:spcPts val="0"/>
                        </a:spcBef>
                        <a:spcAft>
                          <a:spcPts val="0"/>
                        </a:spcAft>
                      </a:pPr>
                      <a:r>
                        <a:rPr lang="en-US" sz="1500" b="1" kern="100">
                          <a:effectLst/>
                          <a:latin typeface="Times New Roman" panose="02020603050405020304" pitchFamily="18" charset="0"/>
                          <a:cs typeface="Times New Roman" panose="02020603050405020304" pitchFamily="18" charset="0"/>
                        </a:rPr>
                        <a:t>Percepts</a:t>
                      </a:r>
                      <a:endParaRPr lang="en-US" sz="1500" b="1"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34290" marB="34290" anchor="b"/>
                </a:tc>
                <a:tc>
                  <a:txBody>
                    <a:bodyPr/>
                    <a:lstStyle/>
                    <a:p>
                      <a:pPr marL="76200" marR="0" algn="l">
                        <a:lnSpc>
                          <a:spcPts val="1145"/>
                        </a:lnSpc>
                        <a:spcBef>
                          <a:spcPts val="0"/>
                        </a:spcBef>
                        <a:spcAft>
                          <a:spcPts val="0"/>
                        </a:spcAft>
                      </a:pPr>
                      <a:r>
                        <a:rPr lang="en-US" sz="1500" b="1" kern="100">
                          <a:effectLst/>
                          <a:latin typeface="Times New Roman" panose="02020603050405020304" pitchFamily="18" charset="0"/>
                          <a:cs typeface="Times New Roman" panose="02020603050405020304" pitchFamily="18" charset="0"/>
                        </a:rPr>
                        <a:t>Actions</a:t>
                      </a:r>
                      <a:endParaRPr lang="en-US" sz="1500" b="1"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34290" marB="34290" anchor="b"/>
                </a:tc>
                <a:tc>
                  <a:txBody>
                    <a:bodyPr/>
                    <a:lstStyle/>
                    <a:p>
                      <a:pPr marL="63500" marR="0" algn="l">
                        <a:lnSpc>
                          <a:spcPts val="1145"/>
                        </a:lnSpc>
                        <a:spcBef>
                          <a:spcPts val="0"/>
                        </a:spcBef>
                        <a:spcAft>
                          <a:spcPts val="0"/>
                        </a:spcAft>
                      </a:pPr>
                      <a:r>
                        <a:rPr lang="en-US" sz="1500" b="1" kern="100">
                          <a:effectLst/>
                          <a:latin typeface="Times New Roman" panose="02020603050405020304" pitchFamily="18" charset="0"/>
                          <a:cs typeface="Times New Roman" panose="02020603050405020304" pitchFamily="18" charset="0"/>
                        </a:rPr>
                        <a:t>Goals</a:t>
                      </a:r>
                      <a:endParaRPr lang="en-US" sz="1500" b="1"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34290" marB="34290" anchor="b"/>
                </a:tc>
                <a:tc>
                  <a:txBody>
                    <a:bodyPr/>
                    <a:lstStyle/>
                    <a:p>
                      <a:pPr marL="101600" marR="0" algn="l">
                        <a:lnSpc>
                          <a:spcPts val="1145"/>
                        </a:lnSpc>
                        <a:spcBef>
                          <a:spcPts val="0"/>
                        </a:spcBef>
                        <a:spcAft>
                          <a:spcPts val="0"/>
                        </a:spcAft>
                      </a:pPr>
                      <a:r>
                        <a:rPr lang="en-US" sz="1500" b="1" kern="100" dirty="0">
                          <a:effectLst/>
                          <a:latin typeface="Times New Roman" panose="02020603050405020304" pitchFamily="18" charset="0"/>
                          <a:cs typeface="Times New Roman" panose="02020603050405020304" pitchFamily="18" charset="0"/>
                        </a:rPr>
                        <a:t>Environment</a:t>
                      </a:r>
                      <a:endParaRPr lang="en-US" sz="15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34290" marB="34290" anchor="b"/>
                </a:tc>
                <a:extLst>
                  <a:ext uri="{0D108BD9-81ED-4DB2-BD59-A6C34878D82A}">
                    <a16:rowId xmlns:a16="http://schemas.microsoft.com/office/drawing/2014/main" val="3165870261"/>
                  </a:ext>
                </a:extLst>
              </a:tr>
              <a:tr h="957250">
                <a:tc>
                  <a:txBody>
                    <a:bodyPr/>
                    <a:lstStyle/>
                    <a:p>
                      <a:pPr marL="76200" marR="0" algn="ct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Medical</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marL="76200" marR="0" algn="ct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diagnostic</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marL="76200" marR="0" algn="ct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system</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34290" marB="34290" anchor="b"/>
                </a:tc>
                <a:tc>
                  <a:txBody>
                    <a:bodyPr/>
                    <a:lstStyle/>
                    <a:p>
                      <a:pPr marL="114300" marR="0" algn="ct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Symptoms, test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marL="114300" marR="0" algn="ct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results, patient’s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marL="114300" marR="0" algn="ct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answers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34290" marB="34290" anchor="b"/>
                </a:tc>
                <a:tc>
                  <a:txBody>
                    <a:bodyPr/>
                    <a:lstStyle/>
                    <a:p>
                      <a:pPr marL="101600" marR="0" algn="ct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Questions,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marL="101600" marR="0" algn="ct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test requests,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marL="101600" marR="0" algn="ct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treatments, referrals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34290" marB="34290" anchor="b"/>
                </a:tc>
                <a:tc>
                  <a:txBody>
                    <a:bodyPr/>
                    <a:lstStyle/>
                    <a:p>
                      <a:pPr marL="88900" marR="0" algn="ct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Healthy patients,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marL="88900" marR="0" algn="ctr">
                        <a:lnSpc>
                          <a:spcPct val="100000"/>
                        </a:lnSpc>
                        <a:spcBef>
                          <a:spcPts val="0"/>
                        </a:spcBef>
                        <a:spcAft>
                          <a:spcPts val="0"/>
                        </a:spcAft>
                      </a:pPr>
                      <a:r>
                        <a:rPr lang="en-US" sz="1400" kern="100" dirty="0" err="1">
                          <a:effectLst/>
                          <a:latin typeface="Times New Roman" panose="02020603050405020304" pitchFamily="18" charset="0"/>
                          <a:cs typeface="Times New Roman" panose="02020603050405020304" pitchFamily="18" charset="0"/>
                        </a:rPr>
                        <a:t>minimise</a:t>
                      </a:r>
                      <a:r>
                        <a:rPr lang="en-US" sz="1400" kern="100" dirty="0">
                          <a:effectLst/>
                          <a:latin typeface="Times New Roman" panose="02020603050405020304" pitchFamily="18" charset="0"/>
                          <a:cs typeface="Times New Roman" panose="02020603050405020304" pitchFamily="18" charset="0"/>
                        </a:rPr>
                        <a:t> the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marL="88900" marR="0" algn="ct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costs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34290" marB="34290" anchor="b"/>
                </a:tc>
                <a:tc>
                  <a:txBody>
                    <a:bodyPr/>
                    <a:lstStyle/>
                    <a:p>
                      <a:pPr marL="127000" marR="0" algn="ct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Patient, hospital,</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marL="127000" marR="0" algn="ct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staff</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algn="ct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34290" marB="34290" anchor="b"/>
                </a:tc>
                <a:extLst>
                  <a:ext uri="{0D108BD9-81ED-4DB2-BD59-A6C34878D82A}">
                    <a16:rowId xmlns:a16="http://schemas.microsoft.com/office/drawing/2014/main" val="1917097295"/>
                  </a:ext>
                </a:extLst>
              </a:tr>
              <a:tr h="957250">
                <a:tc>
                  <a:txBody>
                    <a:bodyPr/>
                    <a:lstStyle/>
                    <a:p>
                      <a:pPr marL="76200" marR="0" algn="ct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Satellite image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marL="76200" marR="0" algn="ct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analysis system</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algn="ct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34290" marB="34290" anchor="b"/>
                </a:tc>
                <a:tc>
                  <a:txBody>
                    <a:bodyPr/>
                    <a:lstStyle/>
                    <a:p>
                      <a:pPr marL="114300" marR="0" algn="ct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Pixels of varying</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marL="114300" marR="0" algn="ct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intensity and</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marL="114300" marR="0" algn="ctr">
                        <a:lnSpc>
                          <a:spcPct val="100000"/>
                        </a:lnSpc>
                        <a:spcBef>
                          <a:spcPts val="0"/>
                        </a:spcBef>
                        <a:spcAft>
                          <a:spcPts val="0"/>
                        </a:spcAft>
                      </a:pPr>
                      <a:r>
                        <a:rPr lang="en-US" sz="1400" kern="100" dirty="0" err="1">
                          <a:effectLst/>
                          <a:latin typeface="Times New Roman" panose="02020603050405020304" pitchFamily="18" charset="0"/>
                          <a:cs typeface="Times New Roman" panose="02020603050405020304" pitchFamily="18" charset="0"/>
                        </a:rPr>
                        <a:t>colour</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34290" marB="34290" anchor="b"/>
                </a:tc>
                <a:tc>
                  <a:txBody>
                    <a:bodyPr/>
                    <a:lstStyle/>
                    <a:p>
                      <a:pPr marL="101600" marR="0" algn="ct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Display a</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marL="101600" marR="0" algn="ctr">
                        <a:lnSpc>
                          <a:spcPct val="100000"/>
                        </a:lnSpc>
                        <a:spcBef>
                          <a:spcPts val="0"/>
                        </a:spcBef>
                        <a:spcAft>
                          <a:spcPts val="0"/>
                        </a:spcAft>
                      </a:pPr>
                      <a:r>
                        <a:rPr lang="en-US" sz="1400" kern="100" dirty="0" err="1">
                          <a:effectLst/>
                          <a:latin typeface="Times New Roman" panose="02020603050405020304" pitchFamily="18" charset="0"/>
                          <a:cs typeface="Times New Roman" panose="02020603050405020304" pitchFamily="18" charset="0"/>
                        </a:rPr>
                        <a:t>categorisation</a:t>
                      </a:r>
                      <a:r>
                        <a:rPr lang="en-US" sz="1400" kern="100" dirty="0">
                          <a:effectLst/>
                          <a:latin typeface="Times New Roman" panose="02020603050405020304" pitchFamily="18" charset="0"/>
                          <a:cs typeface="Times New Roman" panose="02020603050405020304" pitchFamily="18" charset="0"/>
                        </a:rPr>
                        <a:t> of</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marL="101600" marR="0" algn="ct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the scene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34290" marB="34290" anchor="b"/>
                </a:tc>
                <a:tc>
                  <a:txBody>
                    <a:bodyPr/>
                    <a:lstStyle/>
                    <a:p>
                      <a:pPr marL="88900" marR="0" algn="ct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Correct image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marL="88900" marR="0" algn="ctr">
                        <a:lnSpc>
                          <a:spcPct val="100000"/>
                        </a:lnSpc>
                        <a:spcBef>
                          <a:spcPts val="0"/>
                        </a:spcBef>
                        <a:spcAft>
                          <a:spcPts val="0"/>
                        </a:spcAft>
                      </a:pPr>
                      <a:r>
                        <a:rPr lang="en-US" sz="1400" kern="100" dirty="0" err="1">
                          <a:effectLst/>
                          <a:latin typeface="Times New Roman" panose="02020603050405020304" pitchFamily="18" charset="0"/>
                          <a:cs typeface="Times New Roman" panose="02020603050405020304" pitchFamily="18" charset="0"/>
                        </a:rPr>
                        <a:t>categorisation</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algn="ct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34290" marB="34290" anchor="b"/>
                </a:tc>
                <a:tc>
                  <a:txBody>
                    <a:bodyPr/>
                    <a:lstStyle/>
                    <a:p>
                      <a:pPr marL="127000" marR="0" algn="ct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Images from</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marL="127000" marR="0" algn="ct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orbiting satellite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algn="ct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34290" marB="34290" anchor="b"/>
                </a:tc>
                <a:extLst>
                  <a:ext uri="{0D108BD9-81ED-4DB2-BD59-A6C34878D82A}">
                    <a16:rowId xmlns:a16="http://schemas.microsoft.com/office/drawing/2014/main" val="2069747595"/>
                  </a:ext>
                </a:extLst>
              </a:tr>
              <a:tr h="957250">
                <a:tc>
                  <a:txBody>
                    <a:bodyPr/>
                    <a:lstStyle/>
                    <a:p>
                      <a:pPr marL="76200" marR="0" algn="ct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Part-picking</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marL="76200" marR="0" algn="ct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robot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algn="ct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34290" marB="34290" anchor="b"/>
                </a:tc>
                <a:tc>
                  <a:txBody>
                    <a:bodyPr/>
                    <a:lstStyle/>
                    <a:p>
                      <a:pPr marL="114300" marR="0" algn="ctr" defTabSz="914400" rtl="0" eaLnBrk="1" latinLnBrk="0" hangingPunct="1">
                        <a:lnSpc>
                          <a:spcPct val="100000"/>
                        </a:lnSpc>
                        <a:spcBef>
                          <a:spcPts val="0"/>
                        </a:spcBef>
                        <a:spcAft>
                          <a:spcPts val="0"/>
                        </a:spcAft>
                      </a:pPr>
                      <a:r>
                        <a:rPr lang="en-US" sz="1400" kern="100" dirty="0">
                          <a:solidFill>
                            <a:schemeClr val="dk1"/>
                          </a:solidFill>
                          <a:effectLst/>
                          <a:latin typeface="Times New Roman" panose="02020603050405020304" pitchFamily="18" charset="0"/>
                          <a:ea typeface="+mn-ea"/>
                          <a:cs typeface="Times New Roman" panose="02020603050405020304" pitchFamily="18" charset="0"/>
                        </a:rPr>
                        <a:t>Pixels of varying</a:t>
                      </a:r>
                    </a:p>
                    <a:p>
                      <a:pPr marL="114300" marR="0" algn="ctr" defTabSz="914400" rtl="0" eaLnBrk="1" latinLnBrk="0" hangingPunct="1">
                        <a:lnSpc>
                          <a:spcPct val="100000"/>
                        </a:lnSpc>
                        <a:spcBef>
                          <a:spcPts val="0"/>
                        </a:spcBef>
                        <a:spcAft>
                          <a:spcPts val="0"/>
                        </a:spcAft>
                      </a:pPr>
                      <a:r>
                        <a:rPr lang="en-US" sz="1400" kern="100" dirty="0">
                          <a:solidFill>
                            <a:schemeClr val="dk1"/>
                          </a:solidFill>
                          <a:effectLst/>
                          <a:latin typeface="Times New Roman" panose="02020603050405020304" pitchFamily="18" charset="0"/>
                          <a:ea typeface="+mn-ea"/>
                          <a:cs typeface="Times New Roman" panose="02020603050405020304" pitchFamily="18" charset="0"/>
                        </a:rPr>
                        <a:t>intensity and</a:t>
                      </a:r>
                    </a:p>
                    <a:p>
                      <a:pPr marL="114300" marR="0" algn="ctr" defTabSz="914400" rtl="0" eaLnBrk="1" latinLnBrk="0" hangingPunct="1">
                        <a:lnSpc>
                          <a:spcPct val="100000"/>
                        </a:lnSpc>
                        <a:spcBef>
                          <a:spcPts val="0"/>
                        </a:spcBef>
                        <a:spcAft>
                          <a:spcPts val="0"/>
                        </a:spcAft>
                      </a:pPr>
                      <a:r>
                        <a:rPr lang="en-US" sz="1400" kern="100" dirty="0" err="1">
                          <a:solidFill>
                            <a:schemeClr val="dk1"/>
                          </a:solidFill>
                          <a:effectLst/>
                          <a:latin typeface="Times New Roman" panose="02020603050405020304" pitchFamily="18" charset="0"/>
                          <a:ea typeface="+mn-ea"/>
                          <a:cs typeface="Times New Roman" panose="02020603050405020304" pitchFamily="18" charset="0"/>
                        </a:rPr>
                        <a:t>colour</a:t>
                      </a:r>
                      <a:endParaRPr lang="en-US" sz="1400" kern="1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34290" marB="34290" anchor="b"/>
                </a:tc>
                <a:tc>
                  <a:txBody>
                    <a:bodyPr/>
                    <a:lstStyle/>
                    <a:p>
                      <a:pPr marL="101600" marR="0" algn="ct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Pick up parts and</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marL="101600" marR="0" algn="ct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sort them into bins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algn="ct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34290" marB="34290" anchor="b"/>
                </a:tc>
                <a:tc>
                  <a:txBody>
                    <a:bodyPr/>
                    <a:lstStyle/>
                    <a:p>
                      <a:pPr marL="88900" marR="0" algn="ct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Place parts into</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marL="88900" marR="0" algn="ct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correct bins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algn="ct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34290" marB="34290" anchor="b"/>
                </a:tc>
                <a:tc>
                  <a:txBody>
                    <a:bodyPr/>
                    <a:lstStyle/>
                    <a:p>
                      <a:pPr marL="127000" marR="0" algn="ct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Conveyor belt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marL="127000" marR="0" algn="ct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with parts, bins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algn="ct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34290" marB="34290" anchor="b"/>
                </a:tc>
                <a:extLst>
                  <a:ext uri="{0D108BD9-81ED-4DB2-BD59-A6C34878D82A}">
                    <a16:rowId xmlns:a16="http://schemas.microsoft.com/office/drawing/2014/main" val="1377535493"/>
                  </a:ext>
                </a:extLst>
              </a:tr>
              <a:tr h="777364">
                <a:tc>
                  <a:txBody>
                    <a:bodyPr/>
                    <a:lstStyle/>
                    <a:p>
                      <a:pPr marL="76200" marR="0" algn="ct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Refinery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marL="76200" marR="0" algn="ct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controller</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algn="ct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34290" marB="34290" anchor="b"/>
                </a:tc>
                <a:tc>
                  <a:txBody>
                    <a:bodyPr/>
                    <a:lstStyle/>
                    <a:p>
                      <a:pPr marL="114300" marR="0" algn="ct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Temperature,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marL="114300" marR="0" algn="ct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pressure and</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marL="114300" marR="0" algn="ct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chemical readings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34290" marB="34290" anchor="b"/>
                </a:tc>
                <a:tc>
                  <a:txBody>
                    <a:bodyPr/>
                    <a:lstStyle/>
                    <a:p>
                      <a:pPr marL="101600" marR="0" algn="ct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Open and close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marL="101600" marR="0" algn="ct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valves, adjust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marL="101600" marR="0" algn="ct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temperature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34290" marB="34290" anchor="b"/>
                </a:tc>
                <a:tc>
                  <a:txBody>
                    <a:bodyPr/>
                    <a:lstStyle/>
                    <a:p>
                      <a:pPr marL="88900" marR="0" algn="ctr">
                        <a:lnSpc>
                          <a:spcPct val="100000"/>
                        </a:lnSpc>
                        <a:spcBef>
                          <a:spcPts val="0"/>
                        </a:spcBef>
                        <a:spcAft>
                          <a:spcPts val="0"/>
                        </a:spcAft>
                      </a:pPr>
                      <a:r>
                        <a:rPr lang="en-US" sz="1400" kern="100" dirty="0" err="1">
                          <a:effectLst/>
                          <a:latin typeface="Times New Roman" panose="02020603050405020304" pitchFamily="18" charset="0"/>
                          <a:cs typeface="Times New Roman" panose="02020603050405020304" pitchFamily="18" charset="0"/>
                        </a:rPr>
                        <a:t>Maximise</a:t>
                      </a:r>
                      <a:r>
                        <a:rPr lang="en-US" sz="1400" kern="100" dirty="0">
                          <a:effectLst/>
                          <a:latin typeface="Times New Roman" panose="02020603050405020304" pitchFamily="18" charset="0"/>
                          <a:cs typeface="Times New Roman" panose="02020603050405020304" pitchFamily="18" charset="0"/>
                        </a:rPr>
                        <a:t> purity,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marL="88900" marR="0" algn="ct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yield, safety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algn="ct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34290" marB="34290" anchor="b"/>
                </a:tc>
                <a:tc>
                  <a:txBody>
                    <a:bodyPr/>
                    <a:lstStyle/>
                    <a:p>
                      <a:pPr marL="127000" marR="0" algn="ct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Refinery, staff</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algn="ct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algn="ct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34290" marB="34290" anchor="b"/>
                </a:tc>
                <a:extLst>
                  <a:ext uri="{0D108BD9-81ED-4DB2-BD59-A6C34878D82A}">
                    <a16:rowId xmlns:a16="http://schemas.microsoft.com/office/drawing/2014/main" val="557578483"/>
                  </a:ext>
                </a:extLst>
              </a:tr>
              <a:tr h="597478">
                <a:tc>
                  <a:txBody>
                    <a:bodyPr/>
                    <a:lstStyle/>
                    <a:p>
                      <a:pPr marL="76200" marR="0" algn="ctr">
                        <a:lnSpc>
                          <a:spcPct val="1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Interactive</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34290" marB="34290" anchor="b"/>
                </a:tc>
                <a:tc>
                  <a:txBody>
                    <a:bodyPr/>
                    <a:lstStyle/>
                    <a:p>
                      <a:pPr marL="114300" marR="0" algn="ctr">
                        <a:lnSpc>
                          <a:spcPct val="1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Typed words</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34290" marB="34290" anchor="b"/>
                </a:tc>
                <a:tc>
                  <a:txBody>
                    <a:bodyPr/>
                    <a:lstStyle/>
                    <a:p>
                      <a:pPr marL="101600" marR="0" algn="ctr">
                        <a:lnSpc>
                          <a:spcPct val="1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Display exercises,</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34290" marB="34290" anchor="b"/>
                </a:tc>
                <a:tc>
                  <a:txBody>
                    <a:bodyPr/>
                    <a:lstStyle/>
                    <a:p>
                      <a:pPr marL="88900" marR="0" algn="ctr">
                        <a:lnSpc>
                          <a:spcPct val="100000"/>
                        </a:lnSpc>
                        <a:spcBef>
                          <a:spcPts val="0"/>
                        </a:spcBef>
                        <a:spcAft>
                          <a:spcPts val="0"/>
                        </a:spcAft>
                      </a:pPr>
                      <a:r>
                        <a:rPr lang="en-US" sz="1400" kern="100" dirty="0" err="1">
                          <a:effectLst/>
                          <a:latin typeface="Times New Roman" panose="02020603050405020304" pitchFamily="18" charset="0"/>
                          <a:cs typeface="Times New Roman" panose="02020603050405020304" pitchFamily="18" charset="0"/>
                        </a:rPr>
                        <a:t>Maximise</a:t>
                      </a:r>
                      <a:endParaRPr lang="en-US" sz="1400" kern="100" dirty="0">
                        <a:effectLst/>
                        <a:latin typeface="Times New Roman" panose="02020603050405020304" pitchFamily="18" charset="0"/>
                        <a:cs typeface="Times New Roman" panose="02020603050405020304" pitchFamily="18" charset="0"/>
                      </a:endParaRPr>
                    </a:p>
                    <a:p>
                      <a:pPr marL="88900" marR="0" algn="ctr">
                        <a:lnSpc>
                          <a:spcPct val="100000"/>
                        </a:lnSpc>
                        <a:spcBef>
                          <a:spcPts val="0"/>
                        </a:spcBef>
                        <a:spcAft>
                          <a:spcPts val="0"/>
                        </a:spcAft>
                      </a:pPr>
                      <a:r>
                        <a:rPr lang="en-US" sz="1400" kern="100" dirty="0">
                          <a:effectLst/>
                          <a:latin typeface="Times New Roman" panose="02020603050405020304" pitchFamily="18" charset="0"/>
                          <a:ea typeface="SimSun" panose="02010600030101010101" pitchFamily="2" charset="-122"/>
                          <a:cs typeface="Times New Roman" panose="02020603050405020304" pitchFamily="18" charset="0"/>
                        </a:rPr>
                        <a:t>Result of students</a:t>
                      </a:r>
                    </a:p>
                  </a:txBody>
                  <a:tcPr marL="68580" marR="68580" marT="34290" marB="34290" anchor="b"/>
                </a:tc>
                <a:tc>
                  <a:txBody>
                    <a:bodyPr/>
                    <a:lstStyle/>
                    <a:p>
                      <a:pPr marL="127000" marR="0" algn="ct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Set of students,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34290" marB="34290" anchor="b"/>
                </a:tc>
                <a:extLst>
                  <a:ext uri="{0D108BD9-81ED-4DB2-BD59-A6C34878D82A}">
                    <a16:rowId xmlns:a16="http://schemas.microsoft.com/office/drawing/2014/main" val="2757718787"/>
                  </a:ext>
                </a:extLst>
              </a:tr>
              <a:tr h="298263">
                <a:tc>
                  <a:txBody>
                    <a:bodyPr/>
                    <a:lstStyle/>
                    <a:p>
                      <a:pPr marL="76200" marR="0" algn="ctr">
                        <a:lnSpc>
                          <a:spcPct val="100000"/>
                        </a:lnSpc>
                        <a:spcBef>
                          <a:spcPts val="0"/>
                        </a:spcBef>
                        <a:spcAft>
                          <a:spcPts val="0"/>
                        </a:spcAft>
                      </a:pP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34290" marB="34290" anchor="b"/>
                </a:tc>
                <a:tc>
                  <a:txBody>
                    <a:bodyPr/>
                    <a:lstStyle/>
                    <a:p>
                      <a:pPr marL="0" marR="0" algn="ctr">
                        <a:lnSpc>
                          <a:spcPct val="1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34290" marB="34290" anchor="b"/>
                </a:tc>
                <a:tc>
                  <a:txBody>
                    <a:bodyPr/>
                    <a:lstStyle/>
                    <a:p>
                      <a:pPr marL="101600" marR="0" algn="ctr">
                        <a:lnSpc>
                          <a:spcPct val="100000"/>
                        </a:lnSpc>
                        <a:spcBef>
                          <a:spcPts val="0"/>
                        </a:spcBef>
                        <a:spcAft>
                          <a:spcPts val="0"/>
                        </a:spcAft>
                      </a:pP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34290" marB="34290" anchor="b"/>
                </a:tc>
                <a:tc>
                  <a:txBody>
                    <a:bodyPr/>
                    <a:lstStyle/>
                    <a:p>
                      <a:pPr marL="88900" marR="0" algn="ctr">
                        <a:lnSpc>
                          <a:spcPct val="100000"/>
                        </a:lnSpc>
                        <a:spcBef>
                          <a:spcPts val="0"/>
                        </a:spcBef>
                        <a:spcAft>
                          <a:spcPts val="0"/>
                        </a:spcAft>
                      </a:pP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34290" marB="34290" anchor="b"/>
                </a:tc>
                <a:tc>
                  <a:txBody>
                    <a:bodyPr/>
                    <a:lstStyle/>
                    <a:p>
                      <a:pPr marL="127000" marR="0" algn="ctr">
                        <a:lnSpc>
                          <a:spcPct val="100000"/>
                        </a:lnSpc>
                        <a:spcBef>
                          <a:spcPts val="0"/>
                        </a:spcBef>
                        <a:spcAft>
                          <a:spcPts val="0"/>
                        </a:spcAft>
                      </a:pP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34290" marB="34290" anchor="b"/>
                </a:tc>
                <a:extLst>
                  <a:ext uri="{0D108BD9-81ED-4DB2-BD59-A6C34878D82A}">
                    <a16:rowId xmlns:a16="http://schemas.microsoft.com/office/drawing/2014/main" val="1537129930"/>
                  </a:ext>
                </a:extLst>
              </a:tr>
            </a:tbl>
          </a:graphicData>
        </a:graphic>
      </p:graphicFrame>
    </p:spTree>
    <p:extLst>
      <p:ext uri="{BB962C8B-B14F-4D97-AF65-F5344CB8AC3E}">
        <p14:creationId xmlns:p14="http://schemas.microsoft.com/office/powerpoint/2010/main" val="18491634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F168D-61C7-4B15-8CB0-E84ED45BE57C}"/>
              </a:ext>
            </a:extLst>
          </p:cNvPr>
          <p:cNvSpPr>
            <a:spLocks noGrp="1"/>
          </p:cNvSpPr>
          <p:nvPr>
            <p:ph type="title"/>
          </p:nvPr>
        </p:nvSpPr>
        <p:spPr>
          <a:xfrm>
            <a:off x="739266" y="595630"/>
            <a:ext cx="10713466" cy="400110"/>
          </a:xfrm>
        </p:spPr>
        <p:txBody>
          <a:bodyPr/>
          <a:lstStyle/>
          <a:p>
            <a:r>
              <a:rPr lang="en-US" dirty="0"/>
              <a:t>Rationality</a:t>
            </a:r>
          </a:p>
        </p:txBody>
      </p:sp>
      <p:sp>
        <p:nvSpPr>
          <p:cNvPr id="3" name="Text Placeholder 2">
            <a:extLst>
              <a:ext uri="{FF2B5EF4-FFF2-40B4-BE49-F238E27FC236}">
                <a16:creationId xmlns:a16="http://schemas.microsoft.com/office/drawing/2014/main" id="{B175BACB-4DF2-41B4-826C-84FDB9129874}"/>
              </a:ext>
            </a:extLst>
          </p:cNvPr>
          <p:cNvSpPr>
            <a:spLocks noGrp="1"/>
          </p:cNvSpPr>
          <p:nvPr>
            <p:ph type="body" idx="1"/>
          </p:nvPr>
        </p:nvSpPr>
        <p:spPr>
          <a:xfrm>
            <a:off x="574344" y="2510409"/>
            <a:ext cx="9291955" cy="4801314"/>
          </a:xfrm>
        </p:spPr>
        <p:txBody>
          <a:bodyPr/>
          <a:lstStyle/>
          <a:p>
            <a:r>
              <a:rPr lang="en-US" dirty="0"/>
              <a:t>We want our agents to be Rational – that is, we want them to do the “right</a:t>
            </a:r>
          </a:p>
          <a:p>
            <a:r>
              <a:rPr lang="en-US" dirty="0"/>
              <a:t>thing”</a:t>
            </a:r>
          </a:p>
          <a:p>
            <a:endParaRPr lang="en-US" dirty="0"/>
          </a:p>
          <a:p>
            <a:endParaRPr lang="en-US" dirty="0"/>
          </a:p>
          <a:p>
            <a:r>
              <a:rPr lang="en-US" dirty="0"/>
              <a:t>What is the “right thing”? Performance measure Condition or state of the world</a:t>
            </a:r>
          </a:p>
          <a:p>
            <a:r>
              <a:rPr lang="en-US" dirty="0"/>
              <a:t>we want to achieve</a:t>
            </a:r>
          </a:p>
          <a:p>
            <a:endParaRPr lang="en-US" dirty="0"/>
          </a:p>
          <a:p>
            <a:r>
              <a:rPr lang="en-US" dirty="0"/>
              <a:t>Vacuum cleaner world: “Both rooms are clean”</a:t>
            </a:r>
          </a:p>
          <a:p>
            <a:endParaRPr lang="en-US" dirty="0"/>
          </a:p>
          <a:p>
            <a:r>
              <a:rPr lang="en-US" dirty="0"/>
              <a:t>could have additional criteria – minimize time or power consumption</a:t>
            </a:r>
          </a:p>
          <a:p>
            <a:endParaRPr lang="en-US" dirty="0"/>
          </a:p>
        </p:txBody>
      </p:sp>
    </p:spTree>
    <p:extLst>
      <p:ext uri="{BB962C8B-B14F-4D97-AF65-F5344CB8AC3E}">
        <p14:creationId xmlns:p14="http://schemas.microsoft.com/office/powerpoint/2010/main" val="26466719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CEC58-27A3-488A-BF48-7E0E0B22283D}"/>
              </a:ext>
            </a:extLst>
          </p:cNvPr>
          <p:cNvSpPr>
            <a:spLocks noGrp="1"/>
          </p:cNvSpPr>
          <p:nvPr>
            <p:ph type="title"/>
          </p:nvPr>
        </p:nvSpPr>
        <p:spPr>
          <a:xfrm>
            <a:off x="2263266" y="595630"/>
            <a:ext cx="10713466" cy="677108"/>
          </a:xfrm>
        </p:spPr>
        <p:txBody>
          <a:bodyPr/>
          <a:lstStyle/>
          <a:p>
            <a:r>
              <a:rPr lang="en-IN" sz="1800" dirty="0">
                <a:solidFill>
                  <a:schemeClr val="dk1"/>
                </a:solidFill>
                <a:latin typeface="Calibri"/>
                <a:ea typeface="Calibri"/>
                <a:cs typeface="Calibri"/>
                <a:sym typeface="Calibri"/>
              </a:rPr>
              <a:t>Defining Rational Agent</a:t>
            </a:r>
            <a:r>
              <a:rPr lang="en-IN" sz="1800" dirty="0">
                <a:solidFill>
                  <a:srgbClr val="000000"/>
                </a:solidFill>
                <a:latin typeface="Calibri"/>
                <a:ea typeface="Calibri"/>
                <a:cs typeface="Calibri"/>
                <a:sym typeface="Calibri"/>
              </a:rPr>
              <a:t/>
            </a:r>
            <a:br>
              <a:rPr lang="en-IN" sz="1800" dirty="0">
                <a:solidFill>
                  <a:srgbClr val="000000"/>
                </a:solidFill>
                <a:latin typeface="Calibri"/>
                <a:ea typeface="Calibri"/>
                <a:cs typeface="Calibri"/>
                <a:sym typeface="Calibri"/>
              </a:rPr>
            </a:br>
            <a:endParaRPr lang="en-US" dirty="0"/>
          </a:p>
        </p:txBody>
      </p:sp>
      <p:sp>
        <p:nvSpPr>
          <p:cNvPr id="3" name="Text Placeholder 2">
            <a:extLst>
              <a:ext uri="{FF2B5EF4-FFF2-40B4-BE49-F238E27FC236}">
                <a16:creationId xmlns:a16="http://schemas.microsoft.com/office/drawing/2014/main" id="{AA4A61DD-816C-4B6F-86F9-06DAB11A8186}"/>
              </a:ext>
            </a:extLst>
          </p:cNvPr>
          <p:cNvSpPr>
            <a:spLocks noGrp="1"/>
          </p:cNvSpPr>
          <p:nvPr>
            <p:ph type="body" idx="1"/>
          </p:nvPr>
        </p:nvSpPr>
        <p:spPr/>
        <p:txBody>
          <a:bodyPr/>
          <a:lstStyle/>
          <a:p>
            <a:r>
              <a:rPr lang="en-US" sz="1800" dirty="0">
                <a:latin typeface="Times New Roman" panose="02020603050405020304" pitchFamily="18" charset="0"/>
                <a:cs typeface="Times New Roman" panose="02020603050405020304" pitchFamily="18" charset="0"/>
              </a:rPr>
              <a:t>   A rational agent tries to maximize its performance measure, given percepts and actions.</a:t>
            </a:r>
            <a:endParaRPr lang="en-US"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a:t>
            </a:r>
            <a:r>
              <a:rPr lang="en-IN" sz="1800" dirty="0">
                <a:latin typeface="Calibri"/>
                <a:ea typeface="Calibri"/>
                <a:cs typeface="Calibri"/>
                <a:sym typeface="Calibri"/>
              </a:rPr>
              <a:t>For </a:t>
            </a:r>
            <a:r>
              <a:rPr lang="en-IN" sz="1800" i="1" dirty="0">
                <a:solidFill>
                  <a:srgbClr val="FF0000"/>
                </a:solidFill>
                <a:latin typeface="Calibri"/>
                <a:ea typeface="Calibri"/>
                <a:cs typeface="Calibri"/>
                <a:sym typeface="Calibri"/>
              </a:rPr>
              <a:t>each possible percept sequence</a:t>
            </a:r>
            <a:r>
              <a:rPr lang="en-IN" sz="1800" dirty="0">
                <a:latin typeface="Calibri"/>
                <a:ea typeface="Calibri"/>
                <a:cs typeface="Calibri"/>
                <a:sym typeface="Calibri"/>
              </a:rPr>
              <a:t>, a rational agent should select an action that is expected to </a:t>
            </a:r>
            <a:r>
              <a:rPr lang="en-IN" sz="1800" i="1" dirty="0">
                <a:solidFill>
                  <a:srgbClr val="0000FF"/>
                </a:solidFill>
                <a:latin typeface="Calibri"/>
                <a:ea typeface="Calibri"/>
                <a:cs typeface="Calibri"/>
                <a:sym typeface="Calibri"/>
              </a:rPr>
              <a:t>maximize its performance measure</a:t>
            </a:r>
            <a:r>
              <a:rPr lang="en-IN" sz="1800" dirty="0">
                <a:latin typeface="Calibri"/>
                <a:ea typeface="Calibri"/>
                <a:cs typeface="Calibri"/>
                <a:sym typeface="Calibri"/>
              </a:rPr>
              <a:t>, given the evidence provided by the </a:t>
            </a:r>
            <a:r>
              <a:rPr lang="en-IN" sz="1800" i="1" dirty="0">
                <a:solidFill>
                  <a:srgbClr val="38761D"/>
                </a:solidFill>
                <a:latin typeface="Calibri"/>
                <a:ea typeface="Calibri"/>
                <a:cs typeface="Calibri"/>
                <a:sym typeface="Calibri"/>
              </a:rPr>
              <a:t>percept sequence </a:t>
            </a:r>
            <a:r>
              <a:rPr lang="en-IN" sz="1800" dirty="0">
                <a:latin typeface="Calibri"/>
                <a:ea typeface="Calibri"/>
                <a:cs typeface="Calibri"/>
                <a:sym typeface="Calibri"/>
              </a:rPr>
              <a:t>and </a:t>
            </a:r>
            <a:r>
              <a:rPr lang="en-IN" sz="1800" i="1" dirty="0">
                <a:solidFill>
                  <a:srgbClr val="A64D79"/>
                </a:solidFill>
                <a:latin typeface="Calibri"/>
                <a:ea typeface="Calibri"/>
                <a:cs typeface="Calibri"/>
                <a:sym typeface="Calibri"/>
              </a:rPr>
              <a:t>whatever built-in knowledge the agent has</a:t>
            </a:r>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6810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60B2B-45BA-43AF-85B8-CEC40C1FA57A}"/>
              </a:ext>
            </a:extLst>
          </p:cNvPr>
          <p:cNvSpPr>
            <a:spLocks noGrp="1"/>
          </p:cNvSpPr>
          <p:nvPr>
            <p:ph type="title"/>
          </p:nvPr>
        </p:nvSpPr>
        <p:spPr>
          <a:xfrm>
            <a:off x="2263266" y="595630"/>
            <a:ext cx="10713466" cy="677108"/>
          </a:xfrm>
        </p:spPr>
        <p:txBody>
          <a:bodyPr/>
          <a:lstStyle/>
          <a:p>
            <a:r>
              <a:rPr lang="en-IN" sz="1800" dirty="0">
                <a:solidFill>
                  <a:schemeClr val="dk1"/>
                </a:solidFill>
                <a:latin typeface="Calibri"/>
                <a:ea typeface="Calibri"/>
                <a:cs typeface="Calibri"/>
                <a:sym typeface="Calibri"/>
              </a:rPr>
              <a:t>Omniscience vs. Rationality</a:t>
            </a:r>
            <a:r>
              <a:rPr lang="en-IN" sz="1800" dirty="0">
                <a:solidFill>
                  <a:srgbClr val="000000"/>
                </a:solidFill>
                <a:latin typeface="Calibri"/>
                <a:ea typeface="Calibri"/>
                <a:cs typeface="Calibri"/>
                <a:sym typeface="Calibri"/>
              </a:rPr>
              <a:t/>
            </a:r>
            <a:br>
              <a:rPr lang="en-IN" sz="1800" dirty="0">
                <a:solidFill>
                  <a:srgbClr val="000000"/>
                </a:solidFill>
                <a:latin typeface="Calibri"/>
                <a:ea typeface="Calibri"/>
                <a:cs typeface="Calibri"/>
                <a:sym typeface="Calibri"/>
              </a:rPr>
            </a:br>
            <a:endParaRPr lang="en-US" dirty="0"/>
          </a:p>
        </p:txBody>
      </p:sp>
      <p:sp>
        <p:nvSpPr>
          <p:cNvPr id="3" name="Text Placeholder 2">
            <a:extLst>
              <a:ext uri="{FF2B5EF4-FFF2-40B4-BE49-F238E27FC236}">
                <a16:creationId xmlns:a16="http://schemas.microsoft.com/office/drawing/2014/main" id="{33E1524F-A1A3-4521-A69D-634B0C291704}"/>
              </a:ext>
            </a:extLst>
          </p:cNvPr>
          <p:cNvSpPr>
            <a:spLocks noGrp="1"/>
          </p:cNvSpPr>
          <p:nvPr>
            <p:ph type="body" idx="1"/>
          </p:nvPr>
        </p:nvSpPr>
        <p:spPr/>
        <p:txBody>
          <a:bodyPr>
            <a:normAutofit fontScale="32500" lnSpcReduction="20000"/>
          </a:bodyPr>
          <a:lstStyle/>
          <a:p>
            <a:r>
              <a:rPr lang="en-US" dirty="0"/>
              <a:t>An omniscient (perfect) agent knows the actual outcome of its actions and can act accordingly; but perfection is impossible in reality. </a:t>
            </a:r>
          </a:p>
          <a:p>
            <a:endParaRPr lang="en-US" dirty="0"/>
          </a:p>
          <a:p>
            <a:r>
              <a:rPr lang="en-US" dirty="0"/>
              <a:t>• Rationality is NOT the same as perfection. </a:t>
            </a:r>
          </a:p>
          <a:p>
            <a:endParaRPr lang="en-US" dirty="0"/>
          </a:p>
          <a:p>
            <a:endParaRPr lang="en-US" dirty="0"/>
          </a:p>
          <a:p>
            <a:r>
              <a:rPr lang="en-US" dirty="0"/>
              <a:t>• Rationality maximizes expected performance, while perfection maximizes actual performance. </a:t>
            </a:r>
          </a:p>
          <a:p>
            <a:endParaRPr lang="en-US" dirty="0"/>
          </a:p>
          <a:p>
            <a:endParaRPr lang="en-US" dirty="0"/>
          </a:p>
          <a:p>
            <a:r>
              <a:rPr lang="en-US" dirty="0"/>
              <a:t>• A rational agent not only to gather information (exploration) but also to learn as much as possible from what it perceives. </a:t>
            </a:r>
          </a:p>
          <a:p>
            <a:endParaRPr lang="en-US" dirty="0"/>
          </a:p>
          <a:p>
            <a:r>
              <a:rPr lang="en-US" dirty="0"/>
              <a:t>• An agent relies on the prior knowledge of its designer rather than on its own percepts, we say that the agent lacks autonomy. </a:t>
            </a:r>
          </a:p>
          <a:p>
            <a:endParaRPr lang="en-US" dirty="0"/>
          </a:p>
          <a:p>
            <a:r>
              <a:rPr lang="en-US" dirty="0"/>
              <a:t>A rational agent should be autonomous. •</a:t>
            </a:r>
          </a:p>
          <a:p>
            <a:r>
              <a:rPr lang="en-US" dirty="0"/>
              <a:t> Rational   --------</a:t>
            </a:r>
            <a:r>
              <a:rPr lang="en-US" dirty="0">
                <a:sym typeface="Wingdings" panose="05000000000000000000" pitchFamily="2" charset="2"/>
              </a:rPr>
              <a:t></a:t>
            </a:r>
            <a:r>
              <a:rPr lang="en-US" dirty="0"/>
              <a:t> exploration, learning, autonomy</a:t>
            </a:r>
            <a:endParaRPr lang="en-US" sz="1800" dirty="0">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4022060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g5bec5cddc3_0_43"/>
          <p:cNvSpPr txBox="1"/>
          <p:nvPr/>
        </p:nvSpPr>
        <p:spPr>
          <a:xfrm>
            <a:off x="1919640" y="274680"/>
            <a:ext cx="6120300" cy="849600"/>
          </a:xfrm>
          <a:prstGeom prst="rect">
            <a:avLst/>
          </a:prstGeom>
          <a:noFill/>
          <a:ln>
            <a:noFill/>
          </a:ln>
        </p:spPr>
        <p:txBody>
          <a:bodyPr spcFirstLastPara="1" wrap="square" lIns="91425" tIns="45700" rIns="91425" bIns="45700" anchor="ctr" anchorCtr="0">
            <a:noAutofit/>
          </a:bodyPr>
          <a:lstStyle/>
          <a:p>
            <a:pPr>
              <a:buClr>
                <a:schemeClr val="dk1"/>
              </a:buClr>
              <a:buSzPts val="3600"/>
            </a:pPr>
            <a:r>
              <a:rPr lang="en-IN" sz="3600">
                <a:solidFill>
                  <a:schemeClr val="dk1"/>
                </a:solidFill>
                <a:latin typeface="Calibri"/>
                <a:ea typeface="Calibri"/>
                <a:cs typeface="Calibri"/>
                <a:sym typeface="Calibri"/>
              </a:rPr>
              <a:t>PEAS </a:t>
            </a:r>
            <a:endParaRPr sz="3600">
              <a:solidFill>
                <a:srgbClr val="000000"/>
              </a:solidFill>
              <a:latin typeface="Calibri"/>
              <a:ea typeface="Calibri"/>
              <a:cs typeface="Calibri"/>
              <a:sym typeface="Calibri"/>
            </a:endParaRPr>
          </a:p>
        </p:txBody>
      </p:sp>
      <p:sp>
        <p:nvSpPr>
          <p:cNvPr id="195" name="Google Shape;195;g5bec5cddc3_0_43"/>
          <p:cNvSpPr txBox="1"/>
          <p:nvPr/>
        </p:nvSpPr>
        <p:spPr>
          <a:xfrm>
            <a:off x="1981200" y="1431758"/>
            <a:ext cx="8229300" cy="5823284"/>
          </a:xfrm>
          <a:prstGeom prst="rect">
            <a:avLst/>
          </a:prstGeom>
          <a:noFill/>
          <a:ln>
            <a:noFill/>
          </a:ln>
        </p:spPr>
        <p:txBody>
          <a:bodyPr spcFirstLastPara="1" wrap="square" lIns="91425" tIns="45700" rIns="91425" bIns="45700" anchor="t" anchorCtr="0">
            <a:noAutofit/>
          </a:bodyPr>
          <a:lstStyle/>
          <a:p>
            <a:pPr marL="457200" indent="-381000">
              <a:spcBef>
                <a:spcPts val="561"/>
              </a:spcBef>
              <a:buSzPts val="2400"/>
              <a:buFont typeface="Calibri"/>
              <a:buChar char="●"/>
            </a:pPr>
            <a:r>
              <a:rPr lang="en-IN" sz="2800" dirty="0">
                <a:latin typeface="Calibri"/>
                <a:ea typeface="Calibri"/>
                <a:cs typeface="Calibri"/>
                <a:sym typeface="Calibri"/>
              </a:rPr>
              <a:t>Performance measure, Environment, Actuators, Sensors - PEAS</a:t>
            </a:r>
            <a:endParaRPr sz="2800" dirty="0">
              <a:latin typeface="Calibri"/>
              <a:ea typeface="Calibri"/>
              <a:cs typeface="Calibri"/>
              <a:sym typeface="Calibri"/>
            </a:endParaRPr>
          </a:p>
          <a:p>
            <a:pPr marL="457200" indent="-381000">
              <a:buSzPts val="2400"/>
              <a:buFont typeface="Calibri"/>
              <a:buChar char="●"/>
            </a:pPr>
            <a:r>
              <a:rPr lang="en-IN" sz="2800" dirty="0">
                <a:latin typeface="Calibri"/>
                <a:ea typeface="Calibri"/>
                <a:cs typeface="Calibri"/>
                <a:sym typeface="Calibri"/>
              </a:rPr>
              <a:t>Must first specify the setting for intelligent agent design</a:t>
            </a:r>
            <a:endParaRPr sz="2800" dirty="0">
              <a:latin typeface="Calibri"/>
              <a:ea typeface="Calibri"/>
              <a:cs typeface="Calibri"/>
              <a:sym typeface="Calibri"/>
            </a:endParaRPr>
          </a:p>
          <a:p>
            <a:pPr marL="457200" indent="-381000">
              <a:buSzPts val="2400"/>
              <a:buFont typeface="Calibri"/>
              <a:buChar char="●"/>
            </a:pPr>
            <a:r>
              <a:rPr lang="en-IN" sz="2800" dirty="0">
                <a:latin typeface="Calibri"/>
                <a:ea typeface="Calibri"/>
                <a:cs typeface="Calibri"/>
                <a:sym typeface="Calibri"/>
              </a:rPr>
              <a:t>Consider, e.g., the task of designing an automated taxi driver:</a:t>
            </a:r>
            <a:endParaRPr sz="2800" dirty="0">
              <a:latin typeface="Calibri"/>
              <a:ea typeface="Calibri"/>
              <a:cs typeface="Calibri"/>
              <a:sym typeface="Calibri"/>
            </a:endParaRPr>
          </a:p>
          <a:p>
            <a:pPr marL="914400" lvl="1" indent="-381000">
              <a:buSzPts val="2400"/>
              <a:buFont typeface="Calibri"/>
              <a:buChar char="○"/>
            </a:pPr>
            <a:r>
              <a:rPr lang="en-IN" sz="2400" dirty="0">
                <a:solidFill>
                  <a:srgbClr val="980000"/>
                </a:solidFill>
                <a:latin typeface="Calibri"/>
                <a:ea typeface="Calibri"/>
                <a:cs typeface="Calibri"/>
                <a:sym typeface="Calibri"/>
              </a:rPr>
              <a:t>Performance measure</a:t>
            </a:r>
            <a:r>
              <a:rPr lang="en-IN" sz="2400" dirty="0">
                <a:latin typeface="Calibri"/>
                <a:ea typeface="Calibri"/>
                <a:cs typeface="Calibri"/>
                <a:sym typeface="Calibri"/>
              </a:rPr>
              <a:t>: Safe, fast, legal, comfortable trip, maximize profits</a:t>
            </a:r>
            <a:endParaRPr sz="2400" dirty="0">
              <a:latin typeface="Calibri"/>
              <a:ea typeface="Calibri"/>
              <a:cs typeface="Calibri"/>
              <a:sym typeface="Calibri"/>
            </a:endParaRPr>
          </a:p>
          <a:p>
            <a:pPr marL="914400" lvl="1" indent="-381000">
              <a:buSzPts val="2400"/>
              <a:buFont typeface="Calibri"/>
              <a:buChar char="○"/>
            </a:pPr>
            <a:r>
              <a:rPr lang="en-IN" sz="2400" dirty="0">
                <a:solidFill>
                  <a:srgbClr val="980000"/>
                </a:solidFill>
                <a:latin typeface="Calibri"/>
                <a:ea typeface="Calibri"/>
                <a:cs typeface="Calibri"/>
                <a:sym typeface="Calibri"/>
              </a:rPr>
              <a:t>Environment</a:t>
            </a:r>
            <a:r>
              <a:rPr lang="en-IN" sz="2400" dirty="0">
                <a:latin typeface="Calibri"/>
                <a:ea typeface="Calibri"/>
                <a:cs typeface="Calibri"/>
                <a:sym typeface="Calibri"/>
              </a:rPr>
              <a:t>: Roads, other traffic, pedestrians, customers</a:t>
            </a:r>
            <a:endParaRPr sz="2400" dirty="0">
              <a:latin typeface="Calibri"/>
              <a:ea typeface="Calibri"/>
              <a:cs typeface="Calibri"/>
              <a:sym typeface="Calibri"/>
            </a:endParaRPr>
          </a:p>
          <a:p>
            <a:pPr marL="914400" lvl="1" indent="-381000">
              <a:buSzPts val="2400"/>
              <a:buFont typeface="Calibri"/>
              <a:buChar char="○"/>
            </a:pPr>
            <a:r>
              <a:rPr lang="en-IN" sz="2400" dirty="0">
                <a:solidFill>
                  <a:srgbClr val="980000"/>
                </a:solidFill>
                <a:latin typeface="Calibri"/>
                <a:ea typeface="Calibri"/>
                <a:cs typeface="Calibri"/>
                <a:sym typeface="Calibri"/>
              </a:rPr>
              <a:t>Actuators</a:t>
            </a:r>
            <a:r>
              <a:rPr lang="en-IN" sz="2400" dirty="0">
                <a:latin typeface="Calibri"/>
                <a:ea typeface="Calibri"/>
                <a:cs typeface="Calibri"/>
                <a:sym typeface="Calibri"/>
              </a:rPr>
              <a:t>: Steering wheel, accelerator, brake, signal, horn</a:t>
            </a:r>
            <a:endParaRPr sz="2400" dirty="0">
              <a:latin typeface="Calibri"/>
              <a:ea typeface="Calibri"/>
              <a:cs typeface="Calibri"/>
              <a:sym typeface="Calibri"/>
            </a:endParaRPr>
          </a:p>
          <a:p>
            <a:pPr marL="914400" lvl="1" indent="-381000">
              <a:buClr>
                <a:srgbClr val="000000"/>
              </a:buClr>
              <a:buSzPts val="2400"/>
              <a:buFont typeface="Calibri"/>
              <a:buChar char="○"/>
            </a:pPr>
            <a:r>
              <a:rPr lang="en-IN" sz="2400" dirty="0">
                <a:solidFill>
                  <a:srgbClr val="980000"/>
                </a:solidFill>
                <a:latin typeface="Calibri"/>
                <a:ea typeface="Calibri"/>
                <a:cs typeface="Calibri"/>
                <a:sym typeface="Calibri"/>
              </a:rPr>
              <a:t>Sensors</a:t>
            </a:r>
            <a:r>
              <a:rPr lang="en-IN" sz="2400" dirty="0">
                <a:latin typeface="Calibri"/>
                <a:ea typeface="Calibri"/>
                <a:cs typeface="Calibri"/>
                <a:sym typeface="Calibri"/>
              </a:rPr>
              <a:t>: Cameras, sonar, speedometer, GPS, odometer, engine sensors, keyboard</a:t>
            </a:r>
            <a:endParaRPr sz="2400" dirty="0">
              <a:latin typeface="Calibri"/>
              <a:ea typeface="Calibri"/>
              <a:cs typeface="Calibri"/>
              <a:sym typeface="Calibri"/>
            </a:endParaRPr>
          </a:p>
        </p:txBody>
      </p:sp>
    </p:spTree>
    <p:extLst>
      <p:ext uri="{BB962C8B-B14F-4D97-AF65-F5344CB8AC3E}">
        <p14:creationId xmlns:p14="http://schemas.microsoft.com/office/powerpoint/2010/main" val="955206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73723" y="6484620"/>
            <a:ext cx="3106420" cy="0"/>
          </a:xfrm>
          <a:custGeom>
            <a:avLst/>
            <a:gdLst/>
            <a:ahLst/>
            <a:cxnLst/>
            <a:rect l="l" t="t" r="r" b="b"/>
            <a:pathLst>
              <a:path w="3106420">
                <a:moveTo>
                  <a:pt x="0" y="0"/>
                </a:moveTo>
                <a:lnTo>
                  <a:pt x="3105912" y="0"/>
                </a:lnTo>
              </a:path>
            </a:pathLst>
          </a:custGeom>
          <a:ln w="48768">
            <a:solidFill>
              <a:srgbClr val="8EB4E2"/>
            </a:solidFill>
          </a:ln>
        </p:spPr>
        <p:txBody>
          <a:bodyPr wrap="square" lIns="0" tIns="0" rIns="0" bIns="0" rtlCol="0"/>
          <a:lstStyle/>
          <a:p>
            <a:endParaRPr/>
          </a:p>
        </p:txBody>
      </p:sp>
      <p:sp>
        <p:nvSpPr>
          <p:cNvPr id="3" name="object 3"/>
          <p:cNvSpPr/>
          <p:nvPr/>
        </p:nvSpPr>
        <p:spPr>
          <a:xfrm>
            <a:off x="9209531" y="6483096"/>
            <a:ext cx="2982595" cy="0"/>
          </a:xfrm>
          <a:custGeom>
            <a:avLst/>
            <a:gdLst/>
            <a:ahLst/>
            <a:cxnLst/>
            <a:rect l="l" t="t" r="r" b="b"/>
            <a:pathLst>
              <a:path w="2982595">
                <a:moveTo>
                  <a:pt x="0" y="0"/>
                </a:moveTo>
                <a:lnTo>
                  <a:pt x="2982468" y="0"/>
                </a:lnTo>
              </a:path>
            </a:pathLst>
          </a:custGeom>
          <a:ln w="45720">
            <a:solidFill>
              <a:srgbClr val="FF0000"/>
            </a:solidFill>
          </a:ln>
        </p:spPr>
        <p:txBody>
          <a:bodyPr wrap="square" lIns="0" tIns="0" rIns="0" bIns="0" rtlCol="0"/>
          <a:lstStyle/>
          <a:p>
            <a:endParaRPr/>
          </a:p>
        </p:txBody>
      </p:sp>
      <p:sp>
        <p:nvSpPr>
          <p:cNvPr id="4" name="object 4"/>
          <p:cNvSpPr/>
          <p:nvPr/>
        </p:nvSpPr>
        <p:spPr>
          <a:xfrm>
            <a:off x="2779776" y="6484620"/>
            <a:ext cx="3439795" cy="0"/>
          </a:xfrm>
          <a:custGeom>
            <a:avLst/>
            <a:gdLst/>
            <a:ahLst/>
            <a:cxnLst/>
            <a:rect l="l" t="t" r="r" b="b"/>
            <a:pathLst>
              <a:path w="3439795">
                <a:moveTo>
                  <a:pt x="0" y="0"/>
                </a:moveTo>
                <a:lnTo>
                  <a:pt x="3439667" y="0"/>
                </a:lnTo>
              </a:path>
            </a:pathLst>
          </a:custGeom>
          <a:ln w="48768">
            <a:solidFill>
              <a:srgbClr val="FFCE00"/>
            </a:solidFill>
          </a:ln>
        </p:spPr>
        <p:txBody>
          <a:bodyPr wrap="square" lIns="0" tIns="0" rIns="0" bIns="0" rtlCol="0"/>
          <a:lstStyle/>
          <a:p>
            <a:endParaRPr/>
          </a:p>
        </p:txBody>
      </p:sp>
      <p:sp>
        <p:nvSpPr>
          <p:cNvPr id="5" name="object 5"/>
          <p:cNvSpPr/>
          <p:nvPr/>
        </p:nvSpPr>
        <p:spPr>
          <a:xfrm>
            <a:off x="0" y="0"/>
            <a:ext cx="9400540" cy="1126490"/>
          </a:xfrm>
          <a:custGeom>
            <a:avLst/>
            <a:gdLst/>
            <a:ahLst/>
            <a:cxnLst/>
            <a:rect l="l" t="t" r="r" b="b"/>
            <a:pathLst>
              <a:path w="9400540" h="1126490">
                <a:moveTo>
                  <a:pt x="0" y="1126236"/>
                </a:moveTo>
                <a:lnTo>
                  <a:pt x="9400032" y="1126236"/>
                </a:lnTo>
                <a:lnTo>
                  <a:pt x="9400032" y="0"/>
                </a:lnTo>
                <a:lnTo>
                  <a:pt x="0" y="0"/>
                </a:lnTo>
                <a:lnTo>
                  <a:pt x="0" y="1126236"/>
                </a:lnTo>
                <a:close/>
              </a:path>
            </a:pathLst>
          </a:custGeom>
          <a:solidFill>
            <a:srgbClr val="FFFF00"/>
          </a:solidFill>
        </p:spPr>
        <p:txBody>
          <a:bodyPr wrap="square" lIns="0" tIns="0" rIns="0" bIns="0" rtlCol="0"/>
          <a:lstStyle/>
          <a:p>
            <a:endParaRPr/>
          </a:p>
        </p:txBody>
      </p:sp>
      <p:sp>
        <p:nvSpPr>
          <p:cNvPr id="6" name="object 6"/>
          <p:cNvSpPr/>
          <p:nvPr/>
        </p:nvSpPr>
        <p:spPr>
          <a:xfrm>
            <a:off x="3381755" y="1149858"/>
            <a:ext cx="3106420" cy="0"/>
          </a:xfrm>
          <a:custGeom>
            <a:avLst/>
            <a:gdLst/>
            <a:ahLst/>
            <a:cxnLst/>
            <a:rect l="l" t="t" r="r" b="b"/>
            <a:pathLst>
              <a:path w="3106420">
                <a:moveTo>
                  <a:pt x="0" y="0"/>
                </a:moveTo>
                <a:lnTo>
                  <a:pt x="3105912" y="0"/>
                </a:lnTo>
              </a:path>
            </a:pathLst>
          </a:custGeom>
          <a:ln w="47244">
            <a:solidFill>
              <a:srgbClr val="8EB4E2"/>
            </a:solidFill>
          </a:ln>
        </p:spPr>
        <p:txBody>
          <a:bodyPr wrap="square" lIns="0" tIns="0" rIns="0" bIns="0" rtlCol="0"/>
          <a:lstStyle/>
          <a:p>
            <a:endParaRPr/>
          </a:p>
        </p:txBody>
      </p:sp>
      <p:sp>
        <p:nvSpPr>
          <p:cNvPr id="7" name="object 7"/>
          <p:cNvSpPr/>
          <p:nvPr/>
        </p:nvSpPr>
        <p:spPr>
          <a:xfrm>
            <a:off x="6420611" y="1148333"/>
            <a:ext cx="2979420" cy="0"/>
          </a:xfrm>
          <a:custGeom>
            <a:avLst/>
            <a:gdLst/>
            <a:ahLst/>
            <a:cxnLst/>
            <a:rect l="l" t="t" r="r" b="b"/>
            <a:pathLst>
              <a:path w="2979420">
                <a:moveTo>
                  <a:pt x="0" y="0"/>
                </a:moveTo>
                <a:lnTo>
                  <a:pt x="2979419" y="0"/>
                </a:lnTo>
              </a:path>
            </a:pathLst>
          </a:custGeom>
          <a:ln w="44196">
            <a:solidFill>
              <a:srgbClr val="FF0000"/>
            </a:solidFill>
          </a:ln>
        </p:spPr>
        <p:txBody>
          <a:bodyPr wrap="square" lIns="0" tIns="0" rIns="0" bIns="0" rtlCol="0"/>
          <a:lstStyle/>
          <a:p>
            <a:endParaRPr/>
          </a:p>
        </p:txBody>
      </p:sp>
      <p:sp>
        <p:nvSpPr>
          <p:cNvPr id="8" name="object 8"/>
          <p:cNvSpPr/>
          <p:nvPr/>
        </p:nvSpPr>
        <p:spPr>
          <a:xfrm>
            <a:off x="0" y="1149858"/>
            <a:ext cx="3429000" cy="0"/>
          </a:xfrm>
          <a:custGeom>
            <a:avLst/>
            <a:gdLst/>
            <a:ahLst/>
            <a:cxnLst/>
            <a:rect l="l" t="t" r="r" b="b"/>
            <a:pathLst>
              <a:path w="3429000">
                <a:moveTo>
                  <a:pt x="0" y="0"/>
                </a:moveTo>
                <a:lnTo>
                  <a:pt x="3429000" y="0"/>
                </a:lnTo>
              </a:path>
            </a:pathLst>
          </a:custGeom>
          <a:ln w="47244">
            <a:solidFill>
              <a:srgbClr val="FFCE00"/>
            </a:solidFill>
          </a:ln>
        </p:spPr>
        <p:txBody>
          <a:bodyPr wrap="square" lIns="0" tIns="0" rIns="0" bIns="0" rtlCol="0"/>
          <a:lstStyle/>
          <a:p>
            <a:endParaRPr/>
          </a:p>
        </p:txBody>
      </p:sp>
      <p:sp>
        <p:nvSpPr>
          <p:cNvPr id="9" name="object 9"/>
          <p:cNvSpPr txBox="1"/>
          <p:nvPr/>
        </p:nvSpPr>
        <p:spPr>
          <a:xfrm>
            <a:off x="9774428" y="595630"/>
            <a:ext cx="1678305" cy="617855"/>
          </a:xfrm>
          <a:prstGeom prst="rect">
            <a:avLst/>
          </a:prstGeom>
        </p:spPr>
        <p:txBody>
          <a:bodyPr vert="horz" wrap="square" lIns="0" tIns="13335" rIns="0" bIns="0" rtlCol="0">
            <a:spAutoFit/>
          </a:bodyPr>
          <a:lstStyle/>
          <a:p>
            <a:pPr marL="12700">
              <a:lnSpc>
                <a:spcPts val="3050"/>
              </a:lnSpc>
              <a:spcBef>
                <a:spcPts val="105"/>
              </a:spcBef>
            </a:pPr>
            <a:r>
              <a:rPr sz="2600" b="1" dirty="0">
                <a:solidFill>
                  <a:srgbClr val="000099"/>
                </a:solidFill>
                <a:latin typeface="Arial"/>
                <a:cs typeface="Arial"/>
              </a:rPr>
              <a:t>BITS</a:t>
            </a:r>
            <a:r>
              <a:rPr sz="2600" b="1" spc="-85" dirty="0">
                <a:solidFill>
                  <a:srgbClr val="000099"/>
                </a:solidFill>
                <a:latin typeface="Arial"/>
                <a:cs typeface="Arial"/>
              </a:rPr>
              <a:t> </a:t>
            </a:r>
            <a:r>
              <a:rPr sz="2600" dirty="0">
                <a:solidFill>
                  <a:srgbClr val="000099"/>
                </a:solidFill>
                <a:latin typeface="Arial"/>
                <a:cs typeface="Arial"/>
              </a:rPr>
              <a:t>Pilani</a:t>
            </a:r>
            <a:endParaRPr sz="2600">
              <a:latin typeface="Arial"/>
              <a:cs typeface="Arial"/>
            </a:endParaRPr>
          </a:p>
          <a:p>
            <a:pPr marL="13970">
              <a:lnSpc>
                <a:spcPts val="1610"/>
              </a:lnSpc>
            </a:pPr>
            <a:r>
              <a:rPr sz="1400" dirty="0">
                <a:solidFill>
                  <a:srgbClr val="000099"/>
                </a:solidFill>
                <a:latin typeface="Arial"/>
                <a:cs typeface="Arial"/>
              </a:rPr>
              <a:t>Pilani</a:t>
            </a:r>
            <a:r>
              <a:rPr sz="1400" spc="-20" dirty="0">
                <a:solidFill>
                  <a:srgbClr val="000099"/>
                </a:solidFill>
                <a:latin typeface="Arial"/>
                <a:cs typeface="Arial"/>
              </a:rPr>
              <a:t> </a:t>
            </a:r>
            <a:r>
              <a:rPr sz="1400" dirty="0">
                <a:solidFill>
                  <a:srgbClr val="000099"/>
                </a:solidFill>
                <a:latin typeface="Arial"/>
                <a:cs typeface="Arial"/>
              </a:rPr>
              <a:t>Campus</a:t>
            </a:r>
            <a:endParaRPr sz="1400">
              <a:latin typeface="Arial"/>
              <a:cs typeface="Arial"/>
            </a:endParaRPr>
          </a:p>
        </p:txBody>
      </p:sp>
      <p:sp>
        <p:nvSpPr>
          <p:cNvPr id="10" name="object 10"/>
          <p:cNvSpPr txBox="1">
            <a:spLocks noGrp="1"/>
          </p:cNvSpPr>
          <p:nvPr>
            <p:ph type="title"/>
          </p:nvPr>
        </p:nvSpPr>
        <p:spPr>
          <a:xfrm>
            <a:off x="679500" y="245490"/>
            <a:ext cx="8039734"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001F5F"/>
                </a:solidFill>
                <a:latin typeface="Palatino Linotype"/>
                <a:cs typeface="Palatino Linotype"/>
              </a:rPr>
              <a:t>Different </a:t>
            </a:r>
            <a:r>
              <a:rPr sz="3600" spc="-50" dirty="0">
                <a:solidFill>
                  <a:srgbClr val="001F5F"/>
                </a:solidFill>
                <a:latin typeface="Palatino Linotype"/>
                <a:cs typeface="Palatino Linotype"/>
              </a:rPr>
              <a:t>Types </a:t>
            </a:r>
            <a:r>
              <a:rPr sz="3600" dirty="0">
                <a:solidFill>
                  <a:srgbClr val="001F5F"/>
                </a:solidFill>
                <a:latin typeface="Palatino Linotype"/>
                <a:cs typeface="Palatino Linotype"/>
              </a:rPr>
              <a:t>of Artificial</a:t>
            </a:r>
            <a:r>
              <a:rPr sz="3600" spc="-170" dirty="0">
                <a:solidFill>
                  <a:srgbClr val="001F5F"/>
                </a:solidFill>
                <a:latin typeface="Palatino Linotype"/>
                <a:cs typeface="Palatino Linotype"/>
              </a:rPr>
              <a:t> </a:t>
            </a:r>
            <a:r>
              <a:rPr sz="3600" dirty="0">
                <a:solidFill>
                  <a:srgbClr val="001F5F"/>
                </a:solidFill>
                <a:latin typeface="Palatino Linotype"/>
                <a:cs typeface="Palatino Linotype"/>
              </a:rPr>
              <a:t>Intelligence</a:t>
            </a:r>
            <a:endParaRPr sz="3600">
              <a:latin typeface="Palatino Linotype"/>
              <a:cs typeface="Palatino Linotype"/>
            </a:endParaRPr>
          </a:p>
        </p:txBody>
      </p:sp>
      <p:sp>
        <p:nvSpPr>
          <p:cNvPr id="11" name="object 11"/>
          <p:cNvSpPr txBox="1"/>
          <p:nvPr/>
        </p:nvSpPr>
        <p:spPr>
          <a:xfrm>
            <a:off x="688340" y="1508418"/>
            <a:ext cx="6313170" cy="3538220"/>
          </a:xfrm>
          <a:prstGeom prst="rect">
            <a:avLst/>
          </a:prstGeom>
        </p:spPr>
        <p:txBody>
          <a:bodyPr vert="horz" wrap="square" lIns="0" tIns="110489" rIns="0" bIns="0" rtlCol="0">
            <a:spAutoFit/>
          </a:bodyPr>
          <a:lstStyle/>
          <a:p>
            <a:pPr marL="457834" indent="-445770">
              <a:lnSpc>
                <a:spcPct val="100000"/>
              </a:lnSpc>
              <a:spcBef>
                <a:spcPts val="869"/>
              </a:spcBef>
              <a:buFont typeface="Wingdings"/>
              <a:buChar char=""/>
              <a:tabLst>
                <a:tab pos="458470" algn="l"/>
              </a:tabLst>
            </a:pPr>
            <a:r>
              <a:rPr sz="3200" dirty="0">
                <a:solidFill>
                  <a:srgbClr val="001F5F"/>
                </a:solidFill>
                <a:latin typeface="Palatino Linotype"/>
                <a:cs typeface="Palatino Linotype"/>
              </a:rPr>
              <a:t>Systems </a:t>
            </a:r>
            <a:r>
              <a:rPr sz="3200" spc="-5" dirty="0">
                <a:solidFill>
                  <a:srgbClr val="001F5F"/>
                </a:solidFill>
                <a:latin typeface="Palatino Linotype"/>
                <a:cs typeface="Palatino Linotype"/>
              </a:rPr>
              <a:t>that think like</a:t>
            </a:r>
            <a:r>
              <a:rPr sz="3200" spc="-10" dirty="0">
                <a:solidFill>
                  <a:srgbClr val="001F5F"/>
                </a:solidFill>
                <a:latin typeface="Palatino Linotype"/>
                <a:cs typeface="Palatino Linotype"/>
              </a:rPr>
              <a:t> </a:t>
            </a:r>
            <a:r>
              <a:rPr sz="3200" spc="-5" dirty="0">
                <a:solidFill>
                  <a:srgbClr val="001F5F"/>
                </a:solidFill>
                <a:latin typeface="Palatino Linotype"/>
                <a:cs typeface="Palatino Linotype"/>
              </a:rPr>
              <a:t>human</a:t>
            </a:r>
            <a:endParaRPr sz="3200">
              <a:latin typeface="Palatino Linotype"/>
              <a:cs typeface="Palatino Linotype"/>
            </a:endParaRPr>
          </a:p>
          <a:p>
            <a:pPr marL="355600" indent="-342900">
              <a:lnSpc>
                <a:spcPct val="100000"/>
              </a:lnSpc>
              <a:spcBef>
                <a:spcPts val="770"/>
              </a:spcBef>
              <a:buFont typeface="Wingdings"/>
              <a:buChar char=""/>
              <a:tabLst>
                <a:tab pos="355600" algn="l"/>
              </a:tabLst>
            </a:pPr>
            <a:r>
              <a:rPr sz="3200" dirty="0">
                <a:solidFill>
                  <a:srgbClr val="001F5F"/>
                </a:solidFill>
                <a:latin typeface="Palatino Linotype"/>
                <a:cs typeface="Palatino Linotype"/>
              </a:rPr>
              <a:t>Systems that </a:t>
            </a:r>
            <a:r>
              <a:rPr sz="3200" spc="5" dirty="0">
                <a:solidFill>
                  <a:srgbClr val="001F5F"/>
                </a:solidFill>
                <a:latin typeface="Palatino Linotype"/>
                <a:cs typeface="Palatino Linotype"/>
              </a:rPr>
              <a:t>act </a:t>
            </a:r>
            <a:r>
              <a:rPr sz="3200" spc="-5" dirty="0">
                <a:solidFill>
                  <a:srgbClr val="001F5F"/>
                </a:solidFill>
                <a:latin typeface="Palatino Linotype"/>
                <a:cs typeface="Palatino Linotype"/>
              </a:rPr>
              <a:t>like</a:t>
            </a:r>
            <a:r>
              <a:rPr sz="3200" spc="-20" dirty="0">
                <a:solidFill>
                  <a:srgbClr val="001F5F"/>
                </a:solidFill>
                <a:latin typeface="Palatino Linotype"/>
                <a:cs typeface="Palatino Linotype"/>
              </a:rPr>
              <a:t> </a:t>
            </a:r>
            <a:r>
              <a:rPr sz="3200" dirty="0">
                <a:solidFill>
                  <a:srgbClr val="001F5F"/>
                </a:solidFill>
                <a:latin typeface="Palatino Linotype"/>
                <a:cs typeface="Palatino Linotype"/>
              </a:rPr>
              <a:t>human</a:t>
            </a:r>
            <a:endParaRPr sz="3200">
              <a:latin typeface="Palatino Linotype"/>
              <a:cs typeface="Palatino Linotype"/>
            </a:endParaRPr>
          </a:p>
          <a:p>
            <a:pPr marL="355600" indent="-342900">
              <a:lnSpc>
                <a:spcPct val="100000"/>
              </a:lnSpc>
              <a:spcBef>
                <a:spcPts val="770"/>
              </a:spcBef>
              <a:buFont typeface="Wingdings"/>
              <a:buChar char=""/>
              <a:tabLst>
                <a:tab pos="355600" algn="l"/>
              </a:tabLst>
            </a:pPr>
            <a:r>
              <a:rPr sz="3200" dirty="0">
                <a:solidFill>
                  <a:srgbClr val="001F5F"/>
                </a:solidFill>
                <a:latin typeface="Palatino Linotype"/>
                <a:cs typeface="Palatino Linotype"/>
              </a:rPr>
              <a:t>Systems that </a:t>
            </a:r>
            <a:r>
              <a:rPr sz="3200" spc="-5" dirty="0">
                <a:solidFill>
                  <a:srgbClr val="001F5F"/>
                </a:solidFill>
                <a:latin typeface="Palatino Linotype"/>
                <a:cs typeface="Palatino Linotype"/>
              </a:rPr>
              <a:t>think rationally</a:t>
            </a:r>
            <a:endParaRPr sz="3200">
              <a:latin typeface="Palatino Linotype"/>
              <a:cs typeface="Palatino Linotype"/>
            </a:endParaRPr>
          </a:p>
          <a:p>
            <a:pPr marL="355600" indent="-342900">
              <a:lnSpc>
                <a:spcPct val="100000"/>
              </a:lnSpc>
              <a:spcBef>
                <a:spcPts val="770"/>
              </a:spcBef>
              <a:buFont typeface="Wingdings"/>
              <a:buChar char=""/>
              <a:tabLst>
                <a:tab pos="355600" algn="l"/>
              </a:tabLst>
            </a:pPr>
            <a:r>
              <a:rPr sz="3200" dirty="0">
                <a:solidFill>
                  <a:srgbClr val="001F5F"/>
                </a:solidFill>
                <a:latin typeface="Palatino Linotype"/>
                <a:cs typeface="Palatino Linotype"/>
              </a:rPr>
              <a:t>Systems </a:t>
            </a:r>
            <a:r>
              <a:rPr sz="3200" spc="-5" dirty="0">
                <a:solidFill>
                  <a:srgbClr val="001F5F"/>
                </a:solidFill>
                <a:latin typeface="Palatino Linotype"/>
                <a:cs typeface="Palatino Linotype"/>
              </a:rPr>
              <a:t>that </a:t>
            </a:r>
            <a:r>
              <a:rPr sz="3200" dirty="0">
                <a:solidFill>
                  <a:srgbClr val="001F5F"/>
                </a:solidFill>
                <a:latin typeface="Palatino Linotype"/>
                <a:cs typeface="Palatino Linotype"/>
              </a:rPr>
              <a:t>act </a:t>
            </a:r>
            <a:r>
              <a:rPr sz="3200" spc="-5" dirty="0">
                <a:solidFill>
                  <a:srgbClr val="001F5F"/>
                </a:solidFill>
                <a:latin typeface="Palatino Linotype"/>
                <a:cs typeface="Palatino Linotype"/>
              </a:rPr>
              <a:t>rationally</a:t>
            </a:r>
            <a:endParaRPr sz="3200">
              <a:latin typeface="Palatino Linotype"/>
              <a:cs typeface="Palatino Linotype"/>
            </a:endParaRPr>
          </a:p>
          <a:p>
            <a:pPr>
              <a:lnSpc>
                <a:spcPct val="100000"/>
              </a:lnSpc>
              <a:spcBef>
                <a:spcPts val="30"/>
              </a:spcBef>
            </a:pPr>
            <a:endParaRPr sz="4650">
              <a:latin typeface="Times New Roman"/>
              <a:cs typeface="Times New Roman"/>
            </a:endParaRPr>
          </a:p>
          <a:p>
            <a:pPr marL="12700">
              <a:lnSpc>
                <a:spcPct val="100000"/>
              </a:lnSpc>
            </a:pPr>
            <a:r>
              <a:rPr sz="3200" dirty="0">
                <a:solidFill>
                  <a:srgbClr val="001F5F"/>
                </a:solidFill>
                <a:latin typeface="Palatino Linotype"/>
                <a:cs typeface="Palatino Linotype"/>
              </a:rPr>
              <a:t>Last </a:t>
            </a:r>
            <a:r>
              <a:rPr sz="3200" spc="-5" dirty="0">
                <a:solidFill>
                  <a:srgbClr val="001F5F"/>
                </a:solidFill>
                <a:latin typeface="Palatino Linotype"/>
                <a:cs typeface="Palatino Linotype"/>
              </a:rPr>
              <a:t>type is </a:t>
            </a:r>
            <a:r>
              <a:rPr sz="3200" dirty="0">
                <a:solidFill>
                  <a:srgbClr val="001F5F"/>
                </a:solidFill>
                <a:latin typeface="Palatino Linotype"/>
                <a:cs typeface="Palatino Linotype"/>
              </a:rPr>
              <a:t>adopted </a:t>
            </a:r>
            <a:r>
              <a:rPr sz="3200" spc="-5" dirty="0">
                <a:solidFill>
                  <a:srgbClr val="001F5F"/>
                </a:solidFill>
                <a:latin typeface="Palatino Linotype"/>
                <a:cs typeface="Palatino Linotype"/>
              </a:rPr>
              <a:t>by </a:t>
            </a:r>
            <a:r>
              <a:rPr sz="3200" dirty="0">
                <a:solidFill>
                  <a:srgbClr val="001F5F"/>
                </a:solidFill>
                <a:latin typeface="Palatino Linotype"/>
                <a:cs typeface="Palatino Linotype"/>
              </a:rPr>
              <a:t>Modern</a:t>
            </a:r>
            <a:r>
              <a:rPr sz="3200" spc="-165" dirty="0">
                <a:solidFill>
                  <a:srgbClr val="001F5F"/>
                </a:solidFill>
                <a:latin typeface="Palatino Linotype"/>
                <a:cs typeface="Palatino Linotype"/>
              </a:rPr>
              <a:t> </a:t>
            </a:r>
            <a:r>
              <a:rPr sz="3200" dirty="0">
                <a:solidFill>
                  <a:srgbClr val="001F5F"/>
                </a:solidFill>
                <a:latin typeface="Palatino Linotype"/>
                <a:cs typeface="Palatino Linotype"/>
              </a:rPr>
              <a:t>AI</a:t>
            </a:r>
            <a:endParaRPr sz="3200">
              <a:latin typeface="Palatino Linotype"/>
              <a:cs typeface="Palatino Linotype"/>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g5bec5cddc3_0_58"/>
          <p:cNvSpPr txBox="1"/>
          <p:nvPr/>
        </p:nvSpPr>
        <p:spPr>
          <a:xfrm>
            <a:off x="1919640" y="274680"/>
            <a:ext cx="6120300" cy="849600"/>
          </a:xfrm>
          <a:prstGeom prst="rect">
            <a:avLst/>
          </a:prstGeom>
          <a:noFill/>
          <a:ln>
            <a:noFill/>
          </a:ln>
        </p:spPr>
        <p:txBody>
          <a:bodyPr spcFirstLastPara="1" wrap="square" lIns="91425" tIns="45700" rIns="91425" bIns="45700" anchor="ctr" anchorCtr="0">
            <a:noAutofit/>
          </a:bodyPr>
          <a:lstStyle/>
          <a:p>
            <a:pPr>
              <a:buClr>
                <a:schemeClr val="dk1"/>
              </a:buClr>
              <a:buSzPts val="3600"/>
            </a:pPr>
            <a:r>
              <a:rPr lang="en-IN" sz="3600">
                <a:solidFill>
                  <a:schemeClr val="dk1"/>
                </a:solidFill>
                <a:latin typeface="Calibri"/>
                <a:ea typeface="Calibri"/>
                <a:cs typeface="Calibri"/>
                <a:sym typeface="Calibri"/>
              </a:rPr>
              <a:t>PEAS </a:t>
            </a:r>
            <a:endParaRPr sz="3600">
              <a:solidFill>
                <a:srgbClr val="000000"/>
              </a:solidFill>
              <a:latin typeface="Calibri"/>
              <a:ea typeface="Calibri"/>
              <a:cs typeface="Calibri"/>
              <a:sym typeface="Calibri"/>
            </a:endParaRPr>
          </a:p>
        </p:txBody>
      </p:sp>
      <p:sp>
        <p:nvSpPr>
          <p:cNvPr id="202" name="Google Shape;202;g5bec5cddc3_0_58"/>
          <p:cNvSpPr txBox="1"/>
          <p:nvPr/>
        </p:nvSpPr>
        <p:spPr>
          <a:xfrm>
            <a:off x="1981200" y="1600200"/>
            <a:ext cx="8229300" cy="4525500"/>
          </a:xfrm>
          <a:prstGeom prst="rect">
            <a:avLst/>
          </a:prstGeom>
          <a:noFill/>
          <a:ln>
            <a:noFill/>
          </a:ln>
        </p:spPr>
        <p:txBody>
          <a:bodyPr spcFirstLastPara="1" wrap="square" lIns="91425" tIns="45700" rIns="91425" bIns="45700" anchor="t" anchorCtr="0">
            <a:noAutofit/>
          </a:bodyPr>
          <a:lstStyle/>
          <a:p>
            <a:pPr marL="457200">
              <a:spcBef>
                <a:spcPts val="561"/>
              </a:spcBef>
            </a:pPr>
            <a:r>
              <a:rPr lang="en-IN" sz="2800">
                <a:latin typeface="Calibri"/>
                <a:ea typeface="Calibri"/>
                <a:cs typeface="Calibri"/>
                <a:sym typeface="Calibri"/>
              </a:rPr>
              <a:t>Agent: Part-picking robot</a:t>
            </a:r>
            <a:endParaRPr sz="2800">
              <a:latin typeface="Calibri"/>
              <a:ea typeface="Calibri"/>
              <a:cs typeface="Calibri"/>
              <a:sym typeface="Calibri"/>
            </a:endParaRPr>
          </a:p>
          <a:p>
            <a:pPr marL="457200">
              <a:spcBef>
                <a:spcPts val="561"/>
              </a:spcBef>
            </a:pPr>
            <a:endParaRPr sz="2800">
              <a:latin typeface="Calibri"/>
              <a:ea typeface="Calibri"/>
              <a:cs typeface="Calibri"/>
              <a:sym typeface="Calibri"/>
            </a:endParaRPr>
          </a:p>
          <a:p>
            <a:pPr marL="457200" indent="-381000">
              <a:spcBef>
                <a:spcPts val="561"/>
              </a:spcBef>
              <a:buSzPts val="2400"/>
              <a:buFont typeface="Calibri"/>
              <a:buChar char="●"/>
            </a:pPr>
            <a:r>
              <a:rPr lang="en-IN" sz="2800">
                <a:solidFill>
                  <a:srgbClr val="980000"/>
                </a:solidFill>
                <a:latin typeface="Calibri"/>
                <a:ea typeface="Calibri"/>
                <a:cs typeface="Calibri"/>
                <a:sym typeface="Calibri"/>
              </a:rPr>
              <a:t>Performance measure</a:t>
            </a:r>
            <a:r>
              <a:rPr lang="en-IN" sz="2800">
                <a:latin typeface="Calibri"/>
                <a:ea typeface="Calibri"/>
                <a:cs typeface="Calibri"/>
                <a:sym typeface="Calibri"/>
              </a:rPr>
              <a:t>: </a:t>
            </a:r>
            <a:endParaRPr sz="2800">
              <a:latin typeface="Calibri"/>
              <a:ea typeface="Calibri"/>
              <a:cs typeface="Calibri"/>
              <a:sym typeface="Calibri"/>
            </a:endParaRPr>
          </a:p>
          <a:p>
            <a:pPr marL="457200">
              <a:spcBef>
                <a:spcPts val="561"/>
              </a:spcBef>
            </a:pPr>
            <a:endParaRPr sz="2800">
              <a:latin typeface="Calibri"/>
              <a:ea typeface="Calibri"/>
              <a:cs typeface="Calibri"/>
              <a:sym typeface="Calibri"/>
            </a:endParaRPr>
          </a:p>
          <a:p>
            <a:pPr marL="457200" indent="-381000">
              <a:spcBef>
                <a:spcPts val="561"/>
              </a:spcBef>
              <a:buSzPts val="2400"/>
              <a:buFont typeface="Calibri"/>
              <a:buChar char="●"/>
            </a:pPr>
            <a:r>
              <a:rPr lang="en-IN" sz="2800">
                <a:solidFill>
                  <a:srgbClr val="980000"/>
                </a:solidFill>
                <a:latin typeface="Calibri"/>
                <a:ea typeface="Calibri"/>
                <a:cs typeface="Calibri"/>
                <a:sym typeface="Calibri"/>
              </a:rPr>
              <a:t>Environment</a:t>
            </a:r>
            <a:r>
              <a:rPr lang="en-IN" sz="2800">
                <a:latin typeface="Calibri"/>
                <a:ea typeface="Calibri"/>
                <a:cs typeface="Calibri"/>
                <a:sym typeface="Calibri"/>
              </a:rPr>
              <a:t>: </a:t>
            </a:r>
            <a:endParaRPr sz="2800">
              <a:latin typeface="Calibri"/>
              <a:ea typeface="Calibri"/>
              <a:cs typeface="Calibri"/>
              <a:sym typeface="Calibri"/>
            </a:endParaRPr>
          </a:p>
          <a:p>
            <a:pPr marL="457200" indent="-381000">
              <a:buSzPts val="2400"/>
              <a:buFont typeface="Calibri"/>
              <a:buChar char="●"/>
            </a:pPr>
            <a:r>
              <a:rPr lang="en-IN" sz="2800">
                <a:solidFill>
                  <a:srgbClr val="980000"/>
                </a:solidFill>
                <a:latin typeface="Calibri"/>
                <a:ea typeface="Calibri"/>
                <a:cs typeface="Calibri"/>
                <a:sym typeface="Calibri"/>
              </a:rPr>
              <a:t>Actuators</a:t>
            </a:r>
            <a:r>
              <a:rPr lang="en-IN" sz="2800">
                <a:latin typeface="Calibri"/>
                <a:ea typeface="Calibri"/>
                <a:cs typeface="Calibri"/>
                <a:sym typeface="Calibri"/>
              </a:rPr>
              <a:t>: </a:t>
            </a:r>
            <a:endParaRPr sz="2800">
              <a:latin typeface="Calibri"/>
              <a:ea typeface="Calibri"/>
              <a:cs typeface="Calibri"/>
              <a:sym typeface="Calibri"/>
            </a:endParaRPr>
          </a:p>
          <a:p>
            <a:pPr marL="457200" indent="-381000">
              <a:buSzPts val="2400"/>
              <a:buFont typeface="Calibri"/>
              <a:buChar char="●"/>
            </a:pPr>
            <a:r>
              <a:rPr lang="en-IN" sz="2800">
                <a:solidFill>
                  <a:srgbClr val="980000"/>
                </a:solidFill>
                <a:latin typeface="Calibri"/>
                <a:ea typeface="Calibri"/>
                <a:cs typeface="Calibri"/>
                <a:sym typeface="Calibri"/>
              </a:rPr>
              <a:t>Sensors</a:t>
            </a:r>
            <a:r>
              <a:rPr lang="en-IN" sz="2800">
                <a:latin typeface="Calibri"/>
                <a:ea typeface="Calibri"/>
                <a:cs typeface="Calibri"/>
                <a:sym typeface="Calibri"/>
              </a:rPr>
              <a:t>: </a:t>
            </a:r>
            <a:endParaRPr sz="2800">
              <a:latin typeface="Calibri"/>
              <a:ea typeface="Calibri"/>
              <a:cs typeface="Calibri"/>
              <a:sym typeface="Calibri"/>
            </a:endParaRPr>
          </a:p>
        </p:txBody>
      </p:sp>
      <p:sp>
        <p:nvSpPr>
          <p:cNvPr id="203" name="Google Shape;203;g5bec5cddc3_0_58"/>
          <p:cNvSpPr txBox="1"/>
          <p:nvPr/>
        </p:nvSpPr>
        <p:spPr>
          <a:xfrm>
            <a:off x="1755250" y="5337175"/>
            <a:ext cx="8912700" cy="985200"/>
          </a:xfrm>
          <a:prstGeom prst="rect">
            <a:avLst/>
          </a:prstGeom>
          <a:noFill/>
          <a:ln>
            <a:noFill/>
          </a:ln>
        </p:spPr>
        <p:txBody>
          <a:bodyPr spcFirstLastPara="1" wrap="square" lIns="91425" tIns="91425" rIns="91425" bIns="91425" anchor="t" anchorCtr="0">
            <a:noAutofit/>
          </a:bodyPr>
          <a:lstStyle/>
          <a:p>
            <a:r>
              <a:rPr lang="en-IN" b="1" i="1">
                <a:solidFill>
                  <a:schemeClr val="accent1"/>
                </a:solidFill>
              </a:rPr>
              <a:t>Task environments, are essentially the “problems” to which rational agents are the “solutions.”</a:t>
            </a:r>
            <a:endParaRPr b="1" i="1">
              <a:solidFill>
                <a:schemeClr val="accent1"/>
              </a:solidFill>
            </a:endParaRPr>
          </a:p>
        </p:txBody>
      </p:sp>
    </p:spTree>
    <p:extLst>
      <p:ext uri="{BB962C8B-B14F-4D97-AF65-F5344CB8AC3E}">
        <p14:creationId xmlns:p14="http://schemas.microsoft.com/office/powerpoint/2010/main" val="29889568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g5bec5cddc3_0_51"/>
          <p:cNvSpPr txBox="1"/>
          <p:nvPr/>
        </p:nvSpPr>
        <p:spPr>
          <a:xfrm>
            <a:off x="1919640" y="274680"/>
            <a:ext cx="6120300" cy="849600"/>
          </a:xfrm>
          <a:prstGeom prst="rect">
            <a:avLst/>
          </a:prstGeom>
          <a:noFill/>
          <a:ln>
            <a:noFill/>
          </a:ln>
        </p:spPr>
        <p:txBody>
          <a:bodyPr spcFirstLastPara="1" wrap="square" lIns="91425" tIns="45700" rIns="91425" bIns="45700" anchor="ctr" anchorCtr="0">
            <a:noAutofit/>
          </a:bodyPr>
          <a:lstStyle/>
          <a:p>
            <a:pPr>
              <a:buClr>
                <a:schemeClr val="dk1"/>
              </a:buClr>
              <a:buSzPts val="3600"/>
            </a:pPr>
            <a:r>
              <a:rPr lang="en-IN" sz="3600">
                <a:solidFill>
                  <a:schemeClr val="dk1"/>
                </a:solidFill>
                <a:latin typeface="Calibri"/>
                <a:ea typeface="Calibri"/>
                <a:cs typeface="Calibri"/>
                <a:sym typeface="Calibri"/>
              </a:rPr>
              <a:t>PEAS </a:t>
            </a:r>
            <a:endParaRPr sz="3600">
              <a:solidFill>
                <a:srgbClr val="000000"/>
              </a:solidFill>
              <a:latin typeface="Calibri"/>
              <a:ea typeface="Calibri"/>
              <a:cs typeface="Calibri"/>
              <a:sym typeface="Calibri"/>
            </a:endParaRPr>
          </a:p>
        </p:txBody>
      </p:sp>
      <p:sp>
        <p:nvSpPr>
          <p:cNvPr id="210" name="Google Shape;210;g5bec5cddc3_0_51"/>
          <p:cNvSpPr txBox="1"/>
          <p:nvPr/>
        </p:nvSpPr>
        <p:spPr>
          <a:xfrm>
            <a:off x="1524000" y="1395664"/>
            <a:ext cx="8614611" cy="4884821"/>
          </a:xfrm>
          <a:prstGeom prst="rect">
            <a:avLst/>
          </a:prstGeom>
          <a:noFill/>
          <a:ln>
            <a:noFill/>
          </a:ln>
        </p:spPr>
        <p:txBody>
          <a:bodyPr spcFirstLastPara="1" wrap="square" lIns="91425" tIns="45700" rIns="91425" bIns="45700" anchor="t" anchorCtr="0">
            <a:noAutofit/>
          </a:bodyPr>
          <a:lstStyle/>
          <a:p>
            <a:pPr marL="457200">
              <a:spcBef>
                <a:spcPts val="561"/>
              </a:spcBef>
            </a:pPr>
            <a:r>
              <a:rPr lang="en-IN" sz="2800" dirty="0">
                <a:latin typeface="Calibri"/>
                <a:ea typeface="Calibri"/>
                <a:cs typeface="Calibri"/>
                <a:sym typeface="Calibri"/>
              </a:rPr>
              <a:t>Agent: Part-picking robot</a:t>
            </a:r>
          </a:p>
          <a:p>
            <a:pPr marL="457200">
              <a:spcBef>
                <a:spcPts val="561"/>
              </a:spcBef>
            </a:pPr>
            <a:endParaRPr sz="2800" dirty="0">
              <a:latin typeface="Calibri"/>
              <a:ea typeface="Calibri"/>
              <a:cs typeface="Calibri"/>
              <a:sym typeface="Calibri"/>
            </a:endParaRPr>
          </a:p>
          <a:p>
            <a:pPr marL="457200">
              <a:spcBef>
                <a:spcPts val="561"/>
              </a:spcBef>
            </a:pPr>
            <a:endParaRPr lang="en-US" sz="2800" dirty="0">
              <a:latin typeface="Calibri"/>
              <a:ea typeface="Calibri"/>
              <a:cs typeface="Calibri"/>
              <a:sym typeface="Calibri"/>
            </a:endParaRPr>
          </a:p>
          <a:p>
            <a:pPr marL="76200">
              <a:spcBef>
                <a:spcPts val="561"/>
              </a:spcBef>
              <a:buSzPts val="2400"/>
            </a:pPr>
            <a:endParaRPr lang="en-US" sz="2800" dirty="0">
              <a:solidFill>
                <a:srgbClr val="980000"/>
              </a:solidFill>
              <a:latin typeface="Calibri"/>
              <a:ea typeface="Calibri"/>
              <a:cs typeface="Calibri"/>
              <a:sym typeface="Calibri"/>
            </a:endParaRPr>
          </a:p>
          <a:p>
            <a:pPr marL="457200" indent="-381000">
              <a:spcBef>
                <a:spcPts val="561"/>
              </a:spcBef>
              <a:buSzPts val="2400"/>
              <a:buFont typeface="Calibri"/>
              <a:buChar char="●"/>
            </a:pPr>
            <a:r>
              <a:rPr lang="en-IN" sz="2800" dirty="0">
                <a:solidFill>
                  <a:srgbClr val="980000"/>
                </a:solidFill>
                <a:latin typeface="Calibri"/>
                <a:ea typeface="Calibri"/>
                <a:cs typeface="Calibri"/>
                <a:sym typeface="Calibri"/>
              </a:rPr>
              <a:t>Performance measure</a:t>
            </a:r>
            <a:r>
              <a:rPr lang="en-IN" sz="2800" dirty="0">
                <a:latin typeface="Calibri"/>
                <a:ea typeface="Calibri"/>
                <a:cs typeface="Calibri"/>
                <a:sym typeface="Calibri"/>
              </a:rPr>
              <a:t>: Percentage of parts in correct bins</a:t>
            </a:r>
            <a:endParaRPr sz="2800" dirty="0">
              <a:latin typeface="Calibri"/>
              <a:ea typeface="Calibri"/>
              <a:cs typeface="Calibri"/>
              <a:sym typeface="Calibri"/>
            </a:endParaRPr>
          </a:p>
          <a:p>
            <a:pPr marL="457200" indent="-381000">
              <a:buSzPts val="2400"/>
              <a:buFont typeface="Calibri"/>
              <a:buChar char="●"/>
            </a:pPr>
            <a:r>
              <a:rPr lang="en-IN" sz="2800" dirty="0">
                <a:solidFill>
                  <a:srgbClr val="980000"/>
                </a:solidFill>
                <a:latin typeface="Calibri"/>
                <a:ea typeface="Calibri"/>
                <a:cs typeface="Calibri"/>
                <a:sym typeface="Calibri"/>
              </a:rPr>
              <a:t>Environment</a:t>
            </a:r>
            <a:r>
              <a:rPr lang="en-IN" sz="2800" dirty="0">
                <a:latin typeface="Calibri"/>
                <a:ea typeface="Calibri"/>
                <a:cs typeface="Calibri"/>
                <a:sym typeface="Calibri"/>
              </a:rPr>
              <a:t>: Conveyor belt with parts, bins</a:t>
            </a:r>
            <a:endParaRPr sz="2800" dirty="0">
              <a:latin typeface="Calibri"/>
              <a:ea typeface="Calibri"/>
              <a:cs typeface="Calibri"/>
              <a:sym typeface="Calibri"/>
            </a:endParaRPr>
          </a:p>
          <a:p>
            <a:pPr marL="457200" indent="-381000">
              <a:buSzPts val="2400"/>
              <a:buFont typeface="Calibri"/>
              <a:buChar char="●"/>
            </a:pPr>
            <a:r>
              <a:rPr lang="en-IN" sz="2800" dirty="0">
                <a:solidFill>
                  <a:srgbClr val="980000"/>
                </a:solidFill>
                <a:latin typeface="Calibri"/>
                <a:ea typeface="Calibri"/>
                <a:cs typeface="Calibri"/>
                <a:sym typeface="Calibri"/>
              </a:rPr>
              <a:t>Actuators</a:t>
            </a:r>
            <a:r>
              <a:rPr lang="en-IN" sz="2800" dirty="0">
                <a:latin typeface="Calibri"/>
                <a:ea typeface="Calibri"/>
                <a:cs typeface="Calibri"/>
                <a:sym typeface="Calibri"/>
              </a:rPr>
              <a:t>: Jointed arm and hand</a:t>
            </a:r>
            <a:endParaRPr sz="2800" dirty="0">
              <a:latin typeface="Calibri"/>
              <a:ea typeface="Calibri"/>
              <a:cs typeface="Calibri"/>
              <a:sym typeface="Calibri"/>
            </a:endParaRPr>
          </a:p>
          <a:p>
            <a:pPr marL="457200" indent="-381000">
              <a:buClr>
                <a:srgbClr val="000000"/>
              </a:buClr>
              <a:buSzPts val="2400"/>
              <a:buFont typeface="Calibri"/>
              <a:buChar char="●"/>
            </a:pPr>
            <a:r>
              <a:rPr lang="en-IN" sz="2800" dirty="0">
                <a:solidFill>
                  <a:srgbClr val="980000"/>
                </a:solidFill>
                <a:latin typeface="Calibri"/>
                <a:ea typeface="Calibri"/>
                <a:cs typeface="Calibri"/>
                <a:sym typeface="Calibri"/>
              </a:rPr>
              <a:t>Sensors</a:t>
            </a:r>
            <a:r>
              <a:rPr lang="en-IN" sz="2800" dirty="0">
                <a:latin typeface="Calibri"/>
                <a:ea typeface="Calibri"/>
                <a:cs typeface="Calibri"/>
                <a:sym typeface="Calibri"/>
              </a:rPr>
              <a:t>: Camera, joint angle sensors</a:t>
            </a:r>
            <a:endParaRPr sz="2800" dirty="0">
              <a:latin typeface="Calibri"/>
              <a:ea typeface="Calibri"/>
              <a:cs typeface="Calibri"/>
              <a:sym typeface="Calibri"/>
            </a:endParaRPr>
          </a:p>
        </p:txBody>
      </p:sp>
      <p:pic>
        <p:nvPicPr>
          <p:cNvPr id="5" name="Picture 2" descr="Piece-picking Robots | RoboticsTomorrow">
            <a:extLst>
              <a:ext uri="{FF2B5EF4-FFF2-40B4-BE49-F238E27FC236}">
                <a16:creationId xmlns:a16="http://schemas.microsoft.com/office/drawing/2014/main" id="{CA8BFC9D-2755-42DB-BCF3-3F75318F7E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7022" y="1914526"/>
            <a:ext cx="4475747" cy="1514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3591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g5bec5cddc3_0_64"/>
          <p:cNvSpPr txBox="1"/>
          <p:nvPr/>
        </p:nvSpPr>
        <p:spPr>
          <a:xfrm>
            <a:off x="1919640" y="274680"/>
            <a:ext cx="6120300" cy="849600"/>
          </a:xfrm>
          <a:prstGeom prst="rect">
            <a:avLst/>
          </a:prstGeom>
          <a:noFill/>
          <a:ln>
            <a:noFill/>
          </a:ln>
        </p:spPr>
        <p:txBody>
          <a:bodyPr spcFirstLastPara="1" wrap="square" lIns="91425" tIns="45700" rIns="91425" bIns="45700" anchor="ctr" anchorCtr="0">
            <a:noAutofit/>
          </a:bodyPr>
          <a:lstStyle/>
          <a:p>
            <a:pPr>
              <a:buClr>
                <a:schemeClr val="dk1"/>
              </a:buClr>
              <a:buSzPts val="3600"/>
            </a:pPr>
            <a:r>
              <a:rPr lang="en-IN" sz="3600">
                <a:solidFill>
                  <a:schemeClr val="dk1"/>
                </a:solidFill>
                <a:latin typeface="Calibri"/>
                <a:ea typeface="Calibri"/>
                <a:cs typeface="Calibri"/>
                <a:sym typeface="Calibri"/>
              </a:rPr>
              <a:t>PEAS </a:t>
            </a:r>
            <a:endParaRPr sz="3600">
              <a:solidFill>
                <a:srgbClr val="000000"/>
              </a:solidFill>
              <a:latin typeface="Calibri"/>
              <a:ea typeface="Calibri"/>
              <a:cs typeface="Calibri"/>
              <a:sym typeface="Calibri"/>
            </a:endParaRPr>
          </a:p>
        </p:txBody>
      </p:sp>
      <p:pic>
        <p:nvPicPr>
          <p:cNvPr id="4" name="Google Shape;216;g5bec5cddc3_0_64">
            <a:extLst>
              <a:ext uri="{FF2B5EF4-FFF2-40B4-BE49-F238E27FC236}">
                <a16:creationId xmlns:a16="http://schemas.microsoft.com/office/drawing/2014/main" id="{4B8832BC-EDB8-42F3-88D7-194AF29F890B}"/>
              </a:ext>
            </a:extLst>
          </p:cNvPr>
          <p:cNvPicPr preferRelativeResize="0"/>
          <p:nvPr/>
        </p:nvPicPr>
        <p:blipFill rotWithShape="1">
          <a:blip r:embed="rId3">
            <a:alphaModFix/>
          </a:blip>
          <a:srcRect b="30557"/>
          <a:stretch/>
        </p:blipFill>
        <p:spPr>
          <a:xfrm>
            <a:off x="1828800" y="1905001"/>
            <a:ext cx="8724900" cy="2281989"/>
          </a:xfrm>
          <a:prstGeom prst="rect">
            <a:avLst/>
          </a:prstGeom>
          <a:noFill/>
          <a:ln>
            <a:noFill/>
          </a:ln>
        </p:spPr>
      </p:pic>
    </p:spTree>
    <p:extLst>
      <p:ext uri="{BB962C8B-B14F-4D97-AF65-F5344CB8AC3E}">
        <p14:creationId xmlns:p14="http://schemas.microsoft.com/office/powerpoint/2010/main" val="21102241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g5bec5cddc3_0_70"/>
          <p:cNvSpPr txBox="1"/>
          <p:nvPr/>
        </p:nvSpPr>
        <p:spPr>
          <a:xfrm>
            <a:off x="1919640" y="274680"/>
            <a:ext cx="6120300" cy="849600"/>
          </a:xfrm>
          <a:prstGeom prst="rect">
            <a:avLst/>
          </a:prstGeom>
          <a:noFill/>
          <a:ln>
            <a:noFill/>
          </a:ln>
        </p:spPr>
        <p:txBody>
          <a:bodyPr spcFirstLastPara="1" wrap="square" lIns="91425" tIns="45700" rIns="91425" bIns="45700" anchor="ctr" anchorCtr="0">
            <a:noAutofit/>
          </a:bodyPr>
          <a:lstStyle/>
          <a:p>
            <a:pPr>
              <a:buClr>
                <a:schemeClr val="dk1"/>
              </a:buClr>
              <a:buSzPts val="3600"/>
            </a:pPr>
            <a:r>
              <a:rPr lang="en-IN" sz="3600" dirty="0">
                <a:solidFill>
                  <a:schemeClr val="dk1"/>
                </a:solidFill>
                <a:latin typeface="Calibri"/>
                <a:ea typeface="Calibri"/>
                <a:cs typeface="Calibri"/>
                <a:sym typeface="Calibri"/>
              </a:rPr>
              <a:t>Environment types</a:t>
            </a:r>
            <a:endParaRPr sz="3600" dirty="0">
              <a:solidFill>
                <a:srgbClr val="000000"/>
              </a:solidFill>
              <a:latin typeface="Calibri"/>
              <a:ea typeface="Calibri"/>
              <a:cs typeface="Calibri"/>
              <a:sym typeface="Calibri"/>
            </a:endParaRPr>
          </a:p>
        </p:txBody>
      </p:sp>
      <p:sp>
        <p:nvSpPr>
          <p:cNvPr id="224" name="Google Shape;224;g5bec5cddc3_0_70"/>
          <p:cNvSpPr txBox="1"/>
          <p:nvPr/>
        </p:nvSpPr>
        <p:spPr>
          <a:xfrm>
            <a:off x="1981200" y="1600200"/>
            <a:ext cx="8229300" cy="4525500"/>
          </a:xfrm>
          <a:prstGeom prst="rect">
            <a:avLst/>
          </a:prstGeom>
          <a:noFill/>
          <a:ln>
            <a:noFill/>
          </a:ln>
        </p:spPr>
        <p:txBody>
          <a:bodyPr spcFirstLastPara="1" wrap="square" lIns="91425" tIns="45700" rIns="91425" bIns="45700" anchor="t" anchorCtr="0">
            <a:noAutofit/>
          </a:bodyPr>
          <a:lstStyle/>
          <a:p>
            <a:pPr marL="88900" marR="86995" algn="just"/>
            <a:endParaRPr lang="en-US" dirty="0">
              <a:latin typeface="Times New Roman" panose="02020603050405020304" pitchFamily="18" charset="0"/>
              <a:ea typeface="Times New Roman" panose="02020603050405020304" pitchFamily="18" charset="0"/>
            </a:endParaRPr>
          </a:p>
          <a:p>
            <a:pPr marL="88900" marR="86995" algn="just"/>
            <a:r>
              <a:rPr lang="en-US" b="1" dirty="0">
                <a:latin typeface="Times New Roman" panose="02020603050405020304" pitchFamily="18" charset="0"/>
                <a:ea typeface="Times New Roman" panose="02020603050405020304" pitchFamily="18" charset="0"/>
              </a:rPr>
              <a:t>1. Observable  vs Partially observable</a:t>
            </a:r>
          </a:p>
          <a:p>
            <a:pPr marL="88900" marR="86995" algn="just"/>
            <a:endParaRPr lang="en-US" dirty="0">
              <a:latin typeface="Times New Roman" panose="02020603050405020304" pitchFamily="18" charset="0"/>
              <a:ea typeface="Times New Roman" panose="02020603050405020304" pitchFamily="18" charset="0"/>
            </a:endParaRPr>
          </a:p>
          <a:p>
            <a:pPr marL="88900" marR="86995" algn="just"/>
            <a:r>
              <a:rPr lang="en-US" dirty="0">
                <a:latin typeface="Times New Roman" panose="02020603050405020304" pitchFamily="18" charset="0"/>
                <a:ea typeface="Times New Roman" panose="02020603050405020304" pitchFamily="18" charset="0"/>
              </a:rPr>
              <a:t>In a fully observable environment all of the environment relevant to the action being considered is observable. A chess playing system is an example of a system that operates in a fully observable</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environment.</a:t>
            </a:r>
          </a:p>
          <a:p>
            <a:r>
              <a:rPr lang="en-US" dirty="0">
                <a:latin typeface="Times New Roman" panose="02020603050405020304" pitchFamily="18" charset="0"/>
                <a:ea typeface="Times New Roman" panose="02020603050405020304" pitchFamily="18" charset="0"/>
              </a:rPr>
              <a:t> </a:t>
            </a:r>
          </a:p>
          <a:p>
            <a:pPr marL="88900" marR="85725" algn="just"/>
            <a:r>
              <a:rPr lang="en-US" dirty="0">
                <a:latin typeface="Times New Roman" panose="02020603050405020304" pitchFamily="18" charset="0"/>
                <a:ea typeface="Times New Roman" panose="02020603050405020304" pitchFamily="18" charset="0"/>
              </a:rPr>
              <a:t>In a partially observable environment, the relevant features of the environment are only partially observable. A poker playing program is an example of a system operating in a partially observable environment.</a:t>
            </a:r>
          </a:p>
          <a:p>
            <a:pPr marL="457200" indent="-381000">
              <a:spcBef>
                <a:spcPts val="561"/>
              </a:spcBef>
              <a:buSzPts val="2400"/>
              <a:buFont typeface="Calibri"/>
              <a:buChar char="●"/>
            </a:pPr>
            <a:endParaRPr sz="2800" dirty="0">
              <a:latin typeface="Calibri"/>
              <a:ea typeface="Calibri"/>
              <a:cs typeface="Calibri"/>
              <a:sym typeface="Calibri"/>
            </a:endParaRPr>
          </a:p>
        </p:txBody>
      </p:sp>
    </p:spTree>
    <p:extLst>
      <p:ext uri="{BB962C8B-B14F-4D97-AF65-F5344CB8AC3E}">
        <p14:creationId xmlns:p14="http://schemas.microsoft.com/office/powerpoint/2010/main" val="37679346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60477-8204-465E-9032-06A4028E8966}"/>
              </a:ext>
            </a:extLst>
          </p:cNvPr>
          <p:cNvSpPr>
            <a:spLocks noGrp="1"/>
          </p:cNvSpPr>
          <p:nvPr>
            <p:ph type="title"/>
          </p:nvPr>
        </p:nvSpPr>
        <p:spPr>
          <a:xfrm>
            <a:off x="739266" y="595630"/>
            <a:ext cx="10713466" cy="400110"/>
          </a:xfrm>
        </p:spPr>
        <p:txBody>
          <a:bodyPr/>
          <a:lstStyle/>
          <a:p>
            <a:r>
              <a:rPr lang="en-US" dirty="0"/>
              <a:t>Deterministic/Stochastic/Strategic</a:t>
            </a:r>
          </a:p>
        </p:txBody>
      </p:sp>
      <p:sp>
        <p:nvSpPr>
          <p:cNvPr id="3" name="Text Placeholder 2">
            <a:extLst>
              <a:ext uri="{FF2B5EF4-FFF2-40B4-BE49-F238E27FC236}">
                <a16:creationId xmlns:a16="http://schemas.microsoft.com/office/drawing/2014/main" id="{ED461D71-B420-44D6-A2BF-1A4C68A4927F}"/>
              </a:ext>
            </a:extLst>
          </p:cNvPr>
          <p:cNvSpPr>
            <a:spLocks noGrp="1"/>
          </p:cNvSpPr>
          <p:nvPr>
            <p:ph type="body" idx="1"/>
          </p:nvPr>
        </p:nvSpPr>
        <p:spPr>
          <a:xfrm>
            <a:off x="2257926" y="1648326"/>
            <a:ext cx="8229240" cy="4525920"/>
          </a:xfrm>
        </p:spPr>
        <p:txBody>
          <a:bodyPr>
            <a:normAutofit/>
          </a:bodyPr>
          <a:lstStyle/>
          <a:p>
            <a:pPr marL="88900" marR="86360" algn="just">
              <a:spcBef>
                <a:spcPts val="810"/>
              </a:spcBef>
            </a:pPr>
            <a:r>
              <a:rPr lang="en-US" sz="1800" dirty="0">
                <a:latin typeface="Times New Roman" panose="02020603050405020304" pitchFamily="18" charset="0"/>
                <a:ea typeface="Times New Roman" panose="02020603050405020304" pitchFamily="18" charset="0"/>
              </a:rPr>
              <a:t> In </a:t>
            </a:r>
            <a:r>
              <a:rPr lang="en-US" sz="1800" b="1" dirty="0">
                <a:latin typeface="Times New Roman" panose="02020603050405020304" pitchFamily="18" charset="0"/>
                <a:ea typeface="Times New Roman" panose="02020603050405020304" pitchFamily="18" charset="0"/>
              </a:rPr>
              <a:t>deterministic</a:t>
            </a:r>
            <a:r>
              <a:rPr lang="en-US" sz="1800" dirty="0">
                <a:latin typeface="Times New Roman" panose="02020603050405020304" pitchFamily="18" charset="0"/>
                <a:ea typeface="Times New Roman" panose="02020603050405020304" pitchFamily="18" charset="0"/>
              </a:rPr>
              <a:t> environments, the next state of the environment is completely described by the current state and the agent’s action. Image analysis systems are examples of this kind of situation. The processed image is determined completely by the current image and the processing operations.</a:t>
            </a:r>
          </a:p>
          <a:p>
            <a:pPr>
              <a:spcBef>
                <a:spcPts val="50"/>
              </a:spcBef>
            </a:pPr>
            <a:r>
              <a:rPr lang="en-US" sz="1800" dirty="0">
                <a:latin typeface="Times New Roman" panose="02020603050405020304" pitchFamily="18" charset="0"/>
                <a:ea typeface="Times New Roman" panose="02020603050405020304" pitchFamily="18" charset="0"/>
              </a:rPr>
              <a:t> </a:t>
            </a:r>
          </a:p>
          <a:p>
            <a:pPr marL="88900" marR="86995" algn="just"/>
            <a:r>
              <a:rPr lang="en-US" sz="1800" dirty="0">
                <a:latin typeface="Times New Roman" panose="02020603050405020304" pitchFamily="18" charset="0"/>
                <a:ea typeface="Times New Roman" panose="02020603050405020304" pitchFamily="18" charset="0"/>
              </a:rPr>
              <a:t>If an element of interference or uncertainty occurs then the environment is </a:t>
            </a:r>
            <a:r>
              <a:rPr lang="en-US" sz="1800" b="1" dirty="0">
                <a:latin typeface="Times New Roman" panose="02020603050405020304" pitchFamily="18" charset="0"/>
                <a:ea typeface="Times New Roman" panose="02020603050405020304" pitchFamily="18" charset="0"/>
              </a:rPr>
              <a:t>stochastic</a:t>
            </a:r>
            <a:r>
              <a:rPr lang="en-US" sz="1800" dirty="0">
                <a:latin typeface="Times New Roman" panose="02020603050405020304" pitchFamily="18" charset="0"/>
                <a:ea typeface="Times New Roman" panose="02020603050405020304" pitchFamily="18" charset="0"/>
              </a:rPr>
              <a:t>. Examples of this: backgammon game (because it involves throwing a dice)</a:t>
            </a:r>
          </a:p>
          <a:p>
            <a:pPr marL="88900" marR="86995" algn="just"/>
            <a:endParaRPr lang="en-US" dirty="0">
              <a:latin typeface="Times New Roman" panose="02020603050405020304" pitchFamily="18" charset="0"/>
              <a:ea typeface="Times New Roman" panose="02020603050405020304" pitchFamily="18" charset="0"/>
            </a:endParaRPr>
          </a:p>
          <a:p>
            <a:pPr marL="88900" marR="86995" algn="just"/>
            <a:r>
              <a:rPr lang="en-US" sz="1800" dirty="0">
                <a:latin typeface="Times New Roman" panose="02020603050405020304" pitchFamily="18" charset="0"/>
                <a:ea typeface="Times New Roman" panose="02020603050405020304" pitchFamily="18" charset="0"/>
              </a:rPr>
              <a:t>  If the environment state is wholly determined by the preceding state and the actions of </a:t>
            </a:r>
            <a:r>
              <a:rPr lang="en-US" sz="1800" i="1" dirty="0">
                <a:latin typeface="Times New Roman" panose="02020603050405020304" pitchFamily="18" charset="0"/>
                <a:ea typeface="Times New Roman" panose="02020603050405020304" pitchFamily="18" charset="0"/>
              </a:rPr>
              <a:t>multiple </a:t>
            </a:r>
            <a:r>
              <a:rPr lang="en-US" sz="1800" dirty="0">
                <a:latin typeface="Times New Roman" panose="02020603050405020304" pitchFamily="18" charset="0"/>
                <a:ea typeface="Times New Roman" panose="02020603050405020304" pitchFamily="18" charset="0"/>
              </a:rPr>
              <a:t>agents, then the environment is said to be strategic. Example: Chess. There are  two agents, the players and the next state of the board is strategically determined by the players’ actions.</a:t>
            </a:r>
          </a:p>
          <a:p>
            <a:pPr marL="88900" marR="86995" algn="just"/>
            <a:endParaRPr lang="en-US" sz="1800" dirty="0">
              <a:latin typeface="Times New Roman" panose="02020603050405020304" pitchFamily="18" charset="0"/>
              <a:ea typeface="Times New Roman" panose="02020603050405020304" pitchFamily="18" charset="0"/>
            </a:endParaRPr>
          </a:p>
          <a:p>
            <a:pPr marL="88900" marR="86360" algn="just">
              <a:spcBef>
                <a:spcPts val="810"/>
              </a:spcBef>
            </a:pPr>
            <a:endParaRPr lang="en-US" sz="1800" dirty="0">
              <a:latin typeface="Times New Roman" panose="02020603050405020304" pitchFamily="18" charset="0"/>
              <a:ea typeface="Times New Roman" panose="02020603050405020304" pitchFamily="18" charset="0"/>
            </a:endParaRPr>
          </a:p>
          <a:p>
            <a:pPr>
              <a:spcBef>
                <a:spcPts val="50"/>
              </a:spcBef>
            </a:pPr>
            <a:r>
              <a:rPr lang="en-US" sz="1800" dirty="0">
                <a:latin typeface="Times New Roman" panose="02020603050405020304" pitchFamily="18" charset="0"/>
                <a:ea typeface="Times New Roman" panose="02020603050405020304" pitchFamily="18" charset="0"/>
              </a:rPr>
              <a:t> </a:t>
            </a:r>
            <a:endParaRPr lang="en-US" dirty="0"/>
          </a:p>
        </p:txBody>
      </p:sp>
    </p:spTree>
    <p:extLst>
      <p:ext uri="{BB962C8B-B14F-4D97-AF65-F5344CB8AC3E}">
        <p14:creationId xmlns:p14="http://schemas.microsoft.com/office/powerpoint/2010/main" val="31583972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BF53B-C920-46DA-9111-455D80FF6A9D}"/>
              </a:ext>
            </a:extLst>
          </p:cNvPr>
          <p:cNvSpPr>
            <a:spLocks noGrp="1"/>
          </p:cNvSpPr>
          <p:nvPr>
            <p:ph type="title"/>
          </p:nvPr>
        </p:nvSpPr>
        <p:spPr>
          <a:xfrm>
            <a:off x="739266" y="595630"/>
            <a:ext cx="10713466" cy="400110"/>
          </a:xfrm>
        </p:spPr>
        <p:txBody>
          <a:bodyPr/>
          <a:lstStyle/>
          <a:p>
            <a:r>
              <a:rPr lang="en-US" dirty="0"/>
              <a:t>Episodic  vs Sequential</a:t>
            </a:r>
          </a:p>
        </p:txBody>
      </p:sp>
      <p:sp>
        <p:nvSpPr>
          <p:cNvPr id="3" name="Text Placeholder 2">
            <a:extLst>
              <a:ext uri="{FF2B5EF4-FFF2-40B4-BE49-F238E27FC236}">
                <a16:creationId xmlns:a16="http://schemas.microsoft.com/office/drawing/2014/main" id="{A9356043-5483-40F9-8521-6D0EDC18DB2B}"/>
              </a:ext>
            </a:extLst>
          </p:cNvPr>
          <p:cNvSpPr>
            <a:spLocks noGrp="1"/>
          </p:cNvSpPr>
          <p:nvPr>
            <p:ph type="body" idx="1"/>
          </p:nvPr>
        </p:nvSpPr>
        <p:spPr>
          <a:xfrm>
            <a:off x="2098345" y="2510409"/>
            <a:ext cx="9291955" cy="3416320"/>
          </a:xfrm>
        </p:spPr>
        <p:txBody>
          <a:bodyPr/>
          <a:lstStyle/>
          <a:p>
            <a:r>
              <a:rPr lang="en-US" sz="1800" dirty="0">
                <a:solidFill>
                  <a:srgbClr val="980000"/>
                </a:solidFill>
                <a:latin typeface="Calibri"/>
                <a:ea typeface="Calibri"/>
                <a:cs typeface="Calibri"/>
                <a:sym typeface="Calibri"/>
              </a:rPr>
              <a:t>Episodic:</a:t>
            </a:r>
            <a:r>
              <a:rPr lang="en-US" sz="1800" dirty="0">
                <a:latin typeface="Calibri"/>
                <a:ea typeface="Calibri"/>
                <a:cs typeface="Calibri"/>
                <a:sym typeface="Calibri"/>
              </a:rPr>
              <a:t> The agent's experience is divided into atomic "episodes" (each episode</a:t>
            </a:r>
          </a:p>
          <a:p>
            <a:r>
              <a:rPr lang="en-US" sz="1800" dirty="0">
                <a:latin typeface="Calibri"/>
                <a:ea typeface="Calibri"/>
                <a:cs typeface="Calibri"/>
                <a:sym typeface="Calibri"/>
              </a:rPr>
              <a:t>consists of the agent perceiving and then performing a single action), and the choice of action in each episode depends only on the episode itself. </a:t>
            </a:r>
          </a:p>
          <a:p>
            <a:r>
              <a:rPr lang="en-US" dirty="0">
                <a:latin typeface="Calibri"/>
                <a:ea typeface="Calibri"/>
                <a:cs typeface="Calibri"/>
                <a:sym typeface="Calibri"/>
              </a:rPr>
              <a:t>  example : many classifiers</a:t>
            </a:r>
          </a:p>
          <a:p>
            <a:r>
              <a:rPr lang="en-US" sz="1800" dirty="0">
                <a:latin typeface="Calibri"/>
                <a:ea typeface="Calibri"/>
                <a:cs typeface="Calibri"/>
                <a:sym typeface="Calibri"/>
              </a:rPr>
              <a:t> mail spam or not?</a:t>
            </a:r>
          </a:p>
          <a:p>
            <a:endParaRPr lang="en-US" dirty="0">
              <a:latin typeface="Calibri"/>
              <a:ea typeface="Calibri"/>
              <a:cs typeface="Calibri"/>
              <a:sym typeface="Calibri"/>
            </a:endParaRPr>
          </a:p>
          <a:p>
            <a:endParaRPr lang="en-US" sz="1800" dirty="0">
              <a:latin typeface="Calibri"/>
              <a:ea typeface="Calibri"/>
              <a:cs typeface="Calibri"/>
              <a:sym typeface="Calibri"/>
            </a:endParaRPr>
          </a:p>
          <a:p>
            <a:r>
              <a:rPr lang="en-US" dirty="0">
                <a:solidFill>
                  <a:srgbClr val="980000"/>
                </a:solidFill>
                <a:latin typeface="Calibri"/>
                <a:ea typeface="Calibri"/>
                <a:cs typeface="Calibri"/>
                <a:sym typeface="Calibri"/>
              </a:rPr>
              <a:t>S</a:t>
            </a:r>
            <a:r>
              <a:rPr lang="en-US" sz="1800" dirty="0">
                <a:solidFill>
                  <a:srgbClr val="980000"/>
                </a:solidFill>
                <a:latin typeface="Calibri"/>
                <a:ea typeface="Calibri"/>
                <a:cs typeface="Calibri"/>
                <a:sym typeface="Calibri"/>
              </a:rPr>
              <a:t>equential: </a:t>
            </a:r>
            <a:r>
              <a:rPr lang="en-US" sz="1800" dirty="0">
                <a:latin typeface="Times New Roman" panose="02020603050405020304" pitchFamily="18" charset="0"/>
                <a:ea typeface="Times New Roman" panose="02020603050405020304" pitchFamily="18" charset="0"/>
              </a:rPr>
              <a:t>In a </a:t>
            </a:r>
            <a:r>
              <a:rPr lang="en-US" sz="1800" b="1" dirty="0">
                <a:latin typeface="Times New Roman" panose="02020603050405020304" pitchFamily="18" charset="0"/>
                <a:ea typeface="Times New Roman" panose="02020603050405020304" pitchFamily="18" charset="0"/>
              </a:rPr>
              <a:t>sequential </a:t>
            </a:r>
            <a:r>
              <a:rPr lang="en-US" sz="1800" dirty="0">
                <a:latin typeface="Times New Roman" panose="02020603050405020304" pitchFamily="18" charset="0"/>
                <a:ea typeface="Times New Roman" panose="02020603050405020304" pitchFamily="18" charset="0"/>
              </a:rPr>
              <a:t>environment, the agent engages in a series of connected episodes.</a:t>
            </a:r>
          </a:p>
          <a:p>
            <a:endParaRPr lang="en-US" sz="1800" dirty="0">
              <a:latin typeface="Times New Roman" panose="02020603050405020304" pitchFamily="18" charset="0"/>
              <a:ea typeface="Times New Roman" panose="02020603050405020304" pitchFamily="18" charset="0"/>
            </a:endParaRPr>
          </a:p>
          <a:p>
            <a:endParaRPr lang="en-US" sz="1800" dirty="0">
              <a:latin typeface="Calibri"/>
              <a:ea typeface="Calibri"/>
              <a:cs typeface="Calibri"/>
              <a:sym typeface="Calibri"/>
            </a:endParaRPr>
          </a:p>
          <a:p>
            <a:endParaRPr lang="en-US" dirty="0"/>
          </a:p>
        </p:txBody>
      </p:sp>
    </p:spTree>
    <p:extLst>
      <p:ext uri="{BB962C8B-B14F-4D97-AF65-F5344CB8AC3E}">
        <p14:creationId xmlns:p14="http://schemas.microsoft.com/office/powerpoint/2010/main" val="37031565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C2AC7-407B-4A32-8C02-37A7E9A7E98A}"/>
              </a:ext>
            </a:extLst>
          </p:cNvPr>
          <p:cNvSpPr>
            <a:spLocks noGrp="1"/>
          </p:cNvSpPr>
          <p:nvPr>
            <p:ph type="title"/>
          </p:nvPr>
        </p:nvSpPr>
        <p:spPr>
          <a:xfrm>
            <a:off x="739266" y="595630"/>
            <a:ext cx="10713466" cy="400110"/>
          </a:xfrm>
        </p:spPr>
        <p:txBody>
          <a:bodyPr/>
          <a:lstStyle/>
          <a:p>
            <a:r>
              <a:rPr lang="en-US" dirty="0"/>
              <a:t>Static vs Dynamic</a:t>
            </a:r>
          </a:p>
        </p:txBody>
      </p:sp>
      <p:sp>
        <p:nvSpPr>
          <p:cNvPr id="3" name="Text Placeholder 2">
            <a:extLst>
              <a:ext uri="{FF2B5EF4-FFF2-40B4-BE49-F238E27FC236}">
                <a16:creationId xmlns:a16="http://schemas.microsoft.com/office/drawing/2014/main" id="{7B1C52F0-11CB-47AB-92B3-642E6D133260}"/>
              </a:ext>
            </a:extLst>
          </p:cNvPr>
          <p:cNvSpPr>
            <a:spLocks noGrp="1"/>
          </p:cNvSpPr>
          <p:nvPr>
            <p:ph type="body" idx="1"/>
          </p:nvPr>
        </p:nvSpPr>
        <p:spPr>
          <a:xfrm>
            <a:off x="574344" y="2510409"/>
            <a:ext cx="9291955" cy="5170646"/>
          </a:xfrm>
        </p:spPr>
        <p:txBody>
          <a:bodyPr/>
          <a:lstStyle/>
          <a:p>
            <a:r>
              <a:rPr lang="en-US" dirty="0"/>
              <a:t>   Static Environment: does not change from one state to the next while the agent is considering its course of action. The only changes to the environment are those caused by the agent itself.</a:t>
            </a:r>
          </a:p>
          <a:p>
            <a:r>
              <a:rPr lang="en-US" dirty="0"/>
              <a:t>•	A static environment does not change while the agent is thinking.</a:t>
            </a:r>
          </a:p>
          <a:p>
            <a:r>
              <a:rPr lang="en-US" dirty="0"/>
              <a:t>•	The passage of time as an agent deliberates is irrelevant.</a:t>
            </a:r>
          </a:p>
          <a:p>
            <a:r>
              <a:rPr lang="en-US" dirty="0"/>
              <a:t>•	The agent doesn’t need to observe the world during deliberation.</a:t>
            </a:r>
          </a:p>
          <a:p>
            <a:endParaRPr lang="en-US" dirty="0"/>
          </a:p>
          <a:p>
            <a:r>
              <a:rPr lang="en-US" dirty="0"/>
              <a:t>  A Dynamic Environment changes over time independent of the actions of the agent -- and thus if an agent does not respond in a timely manner, this counts as a choice to do nothing</a:t>
            </a:r>
          </a:p>
          <a:p>
            <a:endParaRPr lang="en-US" dirty="0"/>
          </a:p>
          <a:p>
            <a:endParaRPr lang="en-US" dirty="0"/>
          </a:p>
        </p:txBody>
      </p:sp>
    </p:spTree>
    <p:extLst>
      <p:ext uri="{BB962C8B-B14F-4D97-AF65-F5344CB8AC3E}">
        <p14:creationId xmlns:p14="http://schemas.microsoft.com/office/powerpoint/2010/main" val="2624655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F2374-8FC1-4CCA-9E8C-F7053A393477}"/>
              </a:ext>
            </a:extLst>
          </p:cNvPr>
          <p:cNvSpPr>
            <a:spLocks noGrp="1"/>
          </p:cNvSpPr>
          <p:nvPr>
            <p:ph type="title"/>
          </p:nvPr>
        </p:nvSpPr>
        <p:spPr>
          <a:xfrm>
            <a:off x="739266" y="595630"/>
            <a:ext cx="10713466" cy="400110"/>
          </a:xfrm>
        </p:spPr>
        <p:txBody>
          <a:bodyPr/>
          <a:lstStyle/>
          <a:p>
            <a:r>
              <a:rPr lang="en-US" dirty="0"/>
              <a:t>Static vs Dynamic</a:t>
            </a:r>
          </a:p>
        </p:txBody>
      </p:sp>
      <p:sp>
        <p:nvSpPr>
          <p:cNvPr id="3" name="Text Placeholder 2">
            <a:extLst>
              <a:ext uri="{FF2B5EF4-FFF2-40B4-BE49-F238E27FC236}">
                <a16:creationId xmlns:a16="http://schemas.microsoft.com/office/drawing/2014/main" id="{2C263FA1-0C85-4449-B8E7-7182BB8EA46B}"/>
              </a:ext>
            </a:extLst>
          </p:cNvPr>
          <p:cNvSpPr>
            <a:spLocks noGrp="1"/>
          </p:cNvSpPr>
          <p:nvPr>
            <p:ph type="body" idx="1"/>
          </p:nvPr>
        </p:nvSpPr>
        <p:spPr>
          <a:xfrm>
            <a:off x="574344" y="2510409"/>
            <a:ext cx="9291955" cy="369332"/>
          </a:xfrm>
        </p:spPr>
        <p:txBody>
          <a:bodyPr/>
          <a:lstStyle/>
          <a:p>
            <a:endParaRPr lang="en-US" dirty="0"/>
          </a:p>
        </p:txBody>
      </p:sp>
      <p:pic>
        <p:nvPicPr>
          <p:cNvPr id="6" name="Picture 5">
            <a:extLst>
              <a:ext uri="{FF2B5EF4-FFF2-40B4-BE49-F238E27FC236}">
                <a16:creationId xmlns:a16="http://schemas.microsoft.com/office/drawing/2014/main" id="{F8BDB29F-9566-405C-B1B5-9114EB7DF2F4}"/>
              </a:ext>
            </a:extLst>
          </p:cNvPr>
          <p:cNvPicPr>
            <a:picLocks noChangeAspect="1"/>
          </p:cNvPicPr>
          <p:nvPr/>
        </p:nvPicPr>
        <p:blipFill rotWithShape="1">
          <a:blip r:embed="rId2"/>
          <a:srcRect l="4327" t="9456" r="4327" b="8576"/>
          <a:stretch/>
        </p:blipFill>
        <p:spPr>
          <a:xfrm>
            <a:off x="1919640" y="1937084"/>
            <a:ext cx="8352720" cy="4276118"/>
          </a:xfrm>
          <a:prstGeom prst="rect">
            <a:avLst/>
          </a:prstGeom>
        </p:spPr>
      </p:pic>
    </p:spTree>
    <p:extLst>
      <p:ext uri="{BB962C8B-B14F-4D97-AF65-F5344CB8AC3E}">
        <p14:creationId xmlns:p14="http://schemas.microsoft.com/office/powerpoint/2010/main" val="40239834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g5bec5cddc3_0_94"/>
          <p:cNvSpPr txBox="1"/>
          <p:nvPr/>
        </p:nvSpPr>
        <p:spPr>
          <a:xfrm>
            <a:off x="1895577" y="307500"/>
            <a:ext cx="6120300" cy="849600"/>
          </a:xfrm>
          <a:prstGeom prst="rect">
            <a:avLst/>
          </a:prstGeom>
          <a:noFill/>
          <a:ln>
            <a:noFill/>
          </a:ln>
        </p:spPr>
        <p:txBody>
          <a:bodyPr spcFirstLastPara="1" wrap="square" lIns="91425" tIns="45700" rIns="91425" bIns="45700" anchor="ctr" anchorCtr="0">
            <a:noAutofit/>
          </a:bodyPr>
          <a:lstStyle/>
          <a:p>
            <a:pPr>
              <a:buClr>
                <a:schemeClr val="dk1"/>
              </a:buClr>
              <a:buSzPts val="3600"/>
            </a:pPr>
            <a:r>
              <a:rPr lang="en-IN" sz="3600" dirty="0">
                <a:solidFill>
                  <a:schemeClr val="dk1"/>
                </a:solidFill>
                <a:latin typeface="Calibri"/>
                <a:ea typeface="Calibri"/>
                <a:cs typeface="Calibri"/>
                <a:sym typeface="Calibri"/>
              </a:rPr>
              <a:t>Discrete  vs. continuous </a:t>
            </a:r>
            <a:endParaRPr sz="3600" dirty="0">
              <a:solidFill>
                <a:srgbClr val="000000"/>
              </a:solidFill>
              <a:latin typeface="Calibri"/>
              <a:ea typeface="Calibri"/>
              <a:cs typeface="Calibri"/>
              <a:sym typeface="Calibri"/>
            </a:endParaRPr>
          </a:p>
        </p:txBody>
      </p:sp>
      <p:sp>
        <p:nvSpPr>
          <p:cNvPr id="238" name="Google Shape;238;g5bec5cddc3_0_94"/>
          <p:cNvSpPr txBox="1"/>
          <p:nvPr/>
        </p:nvSpPr>
        <p:spPr>
          <a:xfrm>
            <a:off x="1981200" y="1600200"/>
            <a:ext cx="8229300" cy="4525500"/>
          </a:xfrm>
          <a:prstGeom prst="rect">
            <a:avLst/>
          </a:prstGeom>
          <a:noFill/>
          <a:ln>
            <a:noFill/>
          </a:ln>
        </p:spPr>
        <p:txBody>
          <a:bodyPr spcFirstLastPara="1" wrap="square" lIns="91425" tIns="45700" rIns="91425" bIns="45700" anchor="t" anchorCtr="0">
            <a:noAutofit/>
          </a:bodyPr>
          <a:lstStyle/>
          <a:p>
            <a:pPr marL="457200" indent="-406400">
              <a:spcBef>
                <a:spcPts val="561"/>
              </a:spcBef>
              <a:buSzPts val="2800"/>
              <a:buFont typeface="Calibri"/>
              <a:buChar char="●"/>
            </a:pPr>
            <a:r>
              <a:rPr lang="en-IN" sz="2800" dirty="0">
                <a:solidFill>
                  <a:srgbClr val="980000"/>
                </a:solidFill>
                <a:latin typeface="Calibri"/>
                <a:ea typeface="Calibri"/>
                <a:cs typeface="Calibri"/>
                <a:sym typeface="Calibri"/>
              </a:rPr>
              <a:t>Discrete (vs. continuous)</a:t>
            </a:r>
            <a:r>
              <a:rPr lang="en-IN" sz="2800" dirty="0">
                <a:latin typeface="Calibri"/>
                <a:ea typeface="Calibri"/>
                <a:cs typeface="Calibri"/>
                <a:sym typeface="Calibri"/>
              </a:rPr>
              <a:t>: A limited number of distinct, clearly defined </a:t>
            </a:r>
            <a:r>
              <a:rPr lang="en-IN" sz="2800" dirty="0" err="1">
                <a:latin typeface="Calibri"/>
                <a:ea typeface="Calibri"/>
                <a:cs typeface="Calibri"/>
                <a:sym typeface="Calibri"/>
              </a:rPr>
              <a:t>percepts</a:t>
            </a:r>
            <a:r>
              <a:rPr lang="en-IN" sz="2800" dirty="0">
                <a:latin typeface="Calibri"/>
                <a:ea typeface="Calibri"/>
                <a:cs typeface="Calibri"/>
                <a:sym typeface="Calibri"/>
              </a:rPr>
              <a:t> and actions.</a:t>
            </a:r>
          </a:p>
          <a:p>
            <a:pPr marL="457200" indent="-406400">
              <a:spcBef>
                <a:spcPts val="561"/>
              </a:spcBef>
              <a:buSzPts val="2800"/>
              <a:buFont typeface="Calibri"/>
              <a:buChar char="●"/>
            </a:pPr>
            <a:endParaRPr lang="en-IN" sz="2800" dirty="0">
              <a:latin typeface="Calibri"/>
              <a:ea typeface="Calibri"/>
              <a:cs typeface="Calibri"/>
              <a:sym typeface="Calibri"/>
            </a:endParaRPr>
          </a:p>
          <a:p>
            <a:pPr marL="457200" indent="-406400">
              <a:spcBef>
                <a:spcPts val="561"/>
              </a:spcBef>
              <a:buSzPts val="2800"/>
              <a:buFont typeface="Calibri"/>
              <a:buChar char="●"/>
            </a:pPr>
            <a:endParaRPr lang="en-IN" sz="2800" dirty="0">
              <a:latin typeface="Calibri"/>
              <a:ea typeface="Calibri"/>
              <a:cs typeface="Calibri"/>
              <a:sym typeface="Calibri"/>
            </a:endParaRPr>
          </a:p>
          <a:p>
            <a:pPr marL="50800">
              <a:spcBef>
                <a:spcPts val="561"/>
              </a:spcBef>
              <a:buSzPts val="2800"/>
            </a:pPr>
            <a:endParaRPr sz="2800" dirty="0">
              <a:latin typeface="Calibri"/>
              <a:ea typeface="Calibri"/>
              <a:cs typeface="Calibri"/>
              <a:sym typeface="Calibri"/>
            </a:endParaRPr>
          </a:p>
        </p:txBody>
      </p:sp>
      <p:pic>
        <p:nvPicPr>
          <p:cNvPr id="7" name="Picture 6">
            <a:extLst>
              <a:ext uri="{FF2B5EF4-FFF2-40B4-BE49-F238E27FC236}">
                <a16:creationId xmlns:a16="http://schemas.microsoft.com/office/drawing/2014/main" id="{EF9160B3-AEDC-40F3-84B6-201A847ABB36}"/>
              </a:ext>
            </a:extLst>
          </p:cNvPr>
          <p:cNvPicPr>
            <a:picLocks noChangeAspect="1"/>
          </p:cNvPicPr>
          <p:nvPr/>
        </p:nvPicPr>
        <p:blipFill rotWithShape="1">
          <a:blip r:embed="rId3"/>
          <a:srcRect l="3706" t="10876" r="4062" b="20235"/>
          <a:stretch/>
        </p:blipFill>
        <p:spPr>
          <a:xfrm>
            <a:off x="1981201" y="2766064"/>
            <a:ext cx="8433757" cy="3541603"/>
          </a:xfrm>
          <a:prstGeom prst="rect">
            <a:avLst/>
          </a:prstGeom>
        </p:spPr>
      </p:pic>
    </p:spTree>
    <p:extLst>
      <p:ext uri="{BB962C8B-B14F-4D97-AF65-F5344CB8AC3E}">
        <p14:creationId xmlns:p14="http://schemas.microsoft.com/office/powerpoint/2010/main" val="8612038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06BB1-74D3-4B9B-B632-643FDF2A160F}"/>
              </a:ext>
            </a:extLst>
          </p:cNvPr>
          <p:cNvSpPr>
            <a:spLocks noGrp="1"/>
          </p:cNvSpPr>
          <p:nvPr>
            <p:ph type="title"/>
          </p:nvPr>
        </p:nvSpPr>
        <p:spPr>
          <a:xfrm>
            <a:off x="2263266" y="595631"/>
            <a:ext cx="10713466" cy="276999"/>
          </a:xfrm>
        </p:spPr>
        <p:txBody>
          <a:bodyPr/>
          <a:lstStyle/>
          <a:p>
            <a:r>
              <a:rPr lang="en-US" sz="1800" dirty="0">
                <a:solidFill>
                  <a:srgbClr val="980000"/>
                </a:solidFill>
                <a:latin typeface="Calibri"/>
                <a:ea typeface="Calibri"/>
                <a:cs typeface="Calibri"/>
                <a:sym typeface="Calibri"/>
              </a:rPr>
              <a:t>Single agent (vs. multiagent)</a:t>
            </a:r>
            <a:endParaRPr lang="en-US" dirty="0"/>
          </a:p>
        </p:txBody>
      </p:sp>
      <p:sp>
        <p:nvSpPr>
          <p:cNvPr id="3" name="Text Placeholder 2">
            <a:extLst>
              <a:ext uri="{FF2B5EF4-FFF2-40B4-BE49-F238E27FC236}">
                <a16:creationId xmlns:a16="http://schemas.microsoft.com/office/drawing/2014/main" id="{F1D5DDA4-A774-4AAA-A006-A713445D8071}"/>
              </a:ext>
            </a:extLst>
          </p:cNvPr>
          <p:cNvSpPr>
            <a:spLocks noGrp="1"/>
          </p:cNvSpPr>
          <p:nvPr>
            <p:ph type="body" idx="1"/>
          </p:nvPr>
        </p:nvSpPr>
        <p:spPr>
          <a:xfrm>
            <a:off x="1600200" y="1595632"/>
            <a:ext cx="9291955" cy="923330"/>
          </a:xfrm>
        </p:spPr>
        <p:txBody>
          <a:bodyPr/>
          <a:lstStyle/>
          <a:p>
            <a:r>
              <a:rPr lang="en-US" sz="1800" dirty="0">
                <a:solidFill>
                  <a:srgbClr val="980000"/>
                </a:solidFill>
                <a:latin typeface="Calibri"/>
                <a:ea typeface="Calibri"/>
                <a:cs typeface="Calibri"/>
                <a:sym typeface="Calibri"/>
              </a:rPr>
              <a:t>Single agent (vs. multiagent)</a:t>
            </a:r>
            <a:r>
              <a:rPr lang="en-US" sz="1800" dirty="0">
                <a:latin typeface="Calibri"/>
                <a:ea typeface="Calibri"/>
                <a:cs typeface="Calibri"/>
                <a:sym typeface="Calibri"/>
              </a:rPr>
              <a:t>: An agent operating by itself in an environment whereas in multiagent we have more than one agent’s actions are important.</a:t>
            </a:r>
          </a:p>
          <a:p>
            <a:endParaRPr lang="en-US" dirty="0"/>
          </a:p>
        </p:txBody>
      </p:sp>
      <p:pic>
        <p:nvPicPr>
          <p:cNvPr id="6" name="Picture 5">
            <a:extLst>
              <a:ext uri="{FF2B5EF4-FFF2-40B4-BE49-F238E27FC236}">
                <a16:creationId xmlns:a16="http://schemas.microsoft.com/office/drawing/2014/main" id="{5B653555-4A2A-4E90-A4C7-5F6BB9F2280D}"/>
              </a:ext>
            </a:extLst>
          </p:cNvPr>
          <p:cNvPicPr>
            <a:picLocks noChangeAspect="1"/>
          </p:cNvPicPr>
          <p:nvPr/>
        </p:nvPicPr>
        <p:blipFill rotWithShape="1">
          <a:blip r:embed="rId2"/>
          <a:srcRect l="10004" t="20850" r="6050" b="10859"/>
          <a:stretch/>
        </p:blipFill>
        <p:spPr>
          <a:xfrm>
            <a:off x="2408134" y="2590800"/>
            <a:ext cx="7676086" cy="3510845"/>
          </a:xfrm>
          <a:prstGeom prst="rect">
            <a:avLst/>
          </a:prstGeom>
        </p:spPr>
      </p:pic>
    </p:spTree>
    <p:extLst>
      <p:ext uri="{BB962C8B-B14F-4D97-AF65-F5344CB8AC3E}">
        <p14:creationId xmlns:p14="http://schemas.microsoft.com/office/powerpoint/2010/main" val="1599034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73723" y="6484620"/>
            <a:ext cx="3106420" cy="0"/>
          </a:xfrm>
          <a:custGeom>
            <a:avLst/>
            <a:gdLst/>
            <a:ahLst/>
            <a:cxnLst/>
            <a:rect l="l" t="t" r="r" b="b"/>
            <a:pathLst>
              <a:path w="3106420">
                <a:moveTo>
                  <a:pt x="0" y="0"/>
                </a:moveTo>
                <a:lnTo>
                  <a:pt x="3105912" y="0"/>
                </a:lnTo>
              </a:path>
            </a:pathLst>
          </a:custGeom>
          <a:ln w="48768">
            <a:solidFill>
              <a:srgbClr val="8EB4E2"/>
            </a:solidFill>
          </a:ln>
        </p:spPr>
        <p:txBody>
          <a:bodyPr wrap="square" lIns="0" tIns="0" rIns="0" bIns="0" rtlCol="0"/>
          <a:lstStyle/>
          <a:p>
            <a:endParaRPr/>
          </a:p>
        </p:txBody>
      </p:sp>
      <p:sp>
        <p:nvSpPr>
          <p:cNvPr id="3" name="object 3"/>
          <p:cNvSpPr/>
          <p:nvPr/>
        </p:nvSpPr>
        <p:spPr>
          <a:xfrm>
            <a:off x="9209531" y="6483096"/>
            <a:ext cx="2982595" cy="0"/>
          </a:xfrm>
          <a:custGeom>
            <a:avLst/>
            <a:gdLst/>
            <a:ahLst/>
            <a:cxnLst/>
            <a:rect l="l" t="t" r="r" b="b"/>
            <a:pathLst>
              <a:path w="2982595">
                <a:moveTo>
                  <a:pt x="0" y="0"/>
                </a:moveTo>
                <a:lnTo>
                  <a:pt x="2982468" y="0"/>
                </a:lnTo>
              </a:path>
            </a:pathLst>
          </a:custGeom>
          <a:ln w="45720">
            <a:solidFill>
              <a:srgbClr val="FF0000"/>
            </a:solidFill>
          </a:ln>
        </p:spPr>
        <p:txBody>
          <a:bodyPr wrap="square" lIns="0" tIns="0" rIns="0" bIns="0" rtlCol="0"/>
          <a:lstStyle/>
          <a:p>
            <a:endParaRPr/>
          </a:p>
        </p:txBody>
      </p:sp>
      <p:sp>
        <p:nvSpPr>
          <p:cNvPr id="4" name="object 4"/>
          <p:cNvSpPr/>
          <p:nvPr/>
        </p:nvSpPr>
        <p:spPr>
          <a:xfrm>
            <a:off x="2779776" y="6484620"/>
            <a:ext cx="3439795" cy="0"/>
          </a:xfrm>
          <a:custGeom>
            <a:avLst/>
            <a:gdLst/>
            <a:ahLst/>
            <a:cxnLst/>
            <a:rect l="l" t="t" r="r" b="b"/>
            <a:pathLst>
              <a:path w="3439795">
                <a:moveTo>
                  <a:pt x="0" y="0"/>
                </a:moveTo>
                <a:lnTo>
                  <a:pt x="3439667" y="0"/>
                </a:lnTo>
              </a:path>
            </a:pathLst>
          </a:custGeom>
          <a:ln w="48768">
            <a:solidFill>
              <a:srgbClr val="FFCE00"/>
            </a:solidFill>
          </a:ln>
        </p:spPr>
        <p:txBody>
          <a:bodyPr wrap="square" lIns="0" tIns="0" rIns="0" bIns="0" rtlCol="0"/>
          <a:lstStyle/>
          <a:p>
            <a:endParaRPr/>
          </a:p>
        </p:txBody>
      </p:sp>
      <p:sp>
        <p:nvSpPr>
          <p:cNvPr id="5" name="object 5"/>
          <p:cNvSpPr/>
          <p:nvPr/>
        </p:nvSpPr>
        <p:spPr>
          <a:xfrm>
            <a:off x="0" y="0"/>
            <a:ext cx="9400540" cy="1126490"/>
          </a:xfrm>
          <a:custGeom>
            <a:avLst/>
            <a:gdLst/>
            <a:ahLst/>
            <a:cxnLst/>
            <a:rect l="l" t="t" r="r" b="b"/>
            <a:pathLst>
              <a:path w="9400540" h="1126490">
                <a:moveTo>
                  <a:pt x="0" y="1126236"/>
                </a:moveTo>
                <a:lnTo>
                  <a:pt x="9400032" y="1126236"/>
                </a:lnTo>
                <a:lnTo>
                  <a:pt x="9400032" y="0"/>
                </a:lnTo>
                <a:lnTo>
                  <a:pt x="0" y="0"/>
                </a:lnTo>
                <a:lnTo>
                  <a:pt x="0" y="1126236"/>
                </a:lnTo>
                <a:close/>
              </a:path>
            </a:pathLst>
          </a:custGeom>
          <a:solidFill>
            <a:srgbClr val="FFFF00"/>
          </a:solidFill>
        </p:spPr>
        <p:txBody>
          <a:bodyPr wrap="square" lIns="0" tIns="0" rIns="0" bIns="0" rtlCol="0"/>
          <a:lstStyle/>
          <a:p>
            <a:endParaRPr/>
          </a:p>
        </p:txBody>
      </p:sp>
      <p:sp>
        <p:nvSpPr>
          <p:cNvPr id="6" name="object 6"/>
          <p:cNvSpPr/>
          <p:nvPr/>
        </p:nvSpPr>
        <p:spPr>
          <a:xfrm>
            <a:off x="3381755" y="1149858"/>
            <a:ext cx="3106420" cy="0"/>
          </a:xfrm>
          <a:custGeom>
            <a:avLst/>
            <a:gdLst/>
            <a:ahLst/>
            <a:cxnLst/>
            <a:rect l="l" t="t" r="r" b="b"/>
            <a:pathLst>
              <a:path w="3106420">
                <a:moveTo>
                  <a:pt x="0" y="0"/>
                </a:moveTo>
                <a:lnTo>
                  <a:pt x="3105912" y="0"/>
                </a:lnTo>
              </a:path>
            </a:pathLst>
          </a:custGeom>
          <a:ln w="47244">
            <a:solidFill>
              <a:srgbClr val="8EB4E2"/>
            </a:solidFill>
          </a:ln>
        </p:spPr>
        <p:txBody>
          <a:bodyPr wrap="square" lIns="0" tIns="0" rIns="0" bIns="0" rtlCol="0"/>
          <a:lstStyle/>
          <a:p>
            <a:endParaRPr/>
          </a:p>
        </p:txBody>
      </p:sp>
      <p:sp>
        <p:nvSpPr>
          <p:cNvPr id="7" name="object 7"/>
          <p:cNvSpPr/>
          <p:nvPr/>
        </p:nvSpPr>
        <p:spPr>
          <a:xfrm>
            <a:off x="6420611" y="1148333"/>
            <a:ext cx="2979420" cy="0"/>
          </a:xfrm>
          <a:custGeom>
            <a:avLst/>
            <a:gdLst/>
            <a:ahLst/>
            <a:cxnLst/>
            <a:rect l="l" t="t" r="r" b="b"/>
            <a:pathLst>
              <a:path w="2979420">
                <a:moveTo>
                  <a:pt x="0" y="0"/>
                </a:moveTo>
                <a:lnTo>
                  <a:pt x="2979419" y="0"/>
                </a:lnTo>
              </a:path>
            </a:pathLst>
          </a:custGeom>
          <a:ln w="44196">
            <a:solidFill>
              <a:srgbClr val="FF0000"/>
            </a:solidFill>
          </a:ln>
        </p:spPr>
        <p:txBody>
          <a:bodyPr wrap="square" lIns="0" tIns="0" rIns="0" bIns="0" rtlCol="0"/>
          <a:lstStyle/>
          <a:p>
            <a:endParaRPr/>
          </a:p>
        </p:txBody>
      </p:sp>
      <p:sp>
        <p:nvSpPr>
          <p:cNvPr id="8" name="object 8"/>
          <p:cNvSpPr/>
          <p:nvPr/>
        </p:nvSpPr>
        <p:spPr>
          <a:xfrm>
            <a:off x="0" y="1149858"/>
            <a:ext cx="3429000" cy="0"/>
          </a:xfrm>
          <a:custGeom>
            <a:avLst/>
            <a:gdLst/>
            <a:ahLst/>
            <a:cxnLst/>
            <a:rect l="l" t="t" r="r" b="b"/>
            <a:pathLst>
              <a:path w="3429000">
                <a:moveTo>
                  <a:pt x="0" y="0"/>
                </a:moveTo>
                <a:lnTo>
                  <a:pt x="3429000" y="0"/>
                </a:lnTo>
              </a:path>
            </a:pathLst>
          </a:custGeom>
          <a:ln w="47244">
            <a:solidFill>
              <a:srgbClr val="FFCE00"/>
            </a:solidFill>
          </a:ln>
        </p:spPr>
        <p:txBody>
          <a:bodyPr wrap="square" lIns="0" tIns="0" rIns="0" bIns="0" rtlCol="0"/>
          <a:lstStyle/>
          <a:p>
            <a:endParaRPr/>
          </a:p>
        </p:txBody>
      </p:sp>
      <p:sp>
        <p:nvSpPr>
          <p:cNvPr id="9" name="object 9"/>
          <p:cNvSpPr txBox="1"/>
          <p:nvPr/>
        </p:nvSpPr>
        <p:spPr>
          <a:xfrm>
            <a:off x="9774428" y="595630"/>
            <a:ext cx="1678305" cy="617855"/>
          </a:xfrm>
          <a:prstGeom prst="rect">
            <a:avLst/>
          </a:prstGeom>
        </p:spPr>
        <p:txBody>
          <a:bodyPr vert="horz" wrap="square" lIns="0" tIns="13335" rIns="0" bIns="0" rtlCol="0">
            <a:spAutoFit/>
          </a:bodyPr>
          <a:lstStyle/>
          <a:p>
            <a:pPr marL="12700">
              <a:lnSpc>
                <a:spcPts val="3050"/>
              </a:lnSpc>
              <a:spcBef>
                <a:spcPts val="105"/>
              </a:spcBef>
            </a:pPr>
            <a:r>
              <a:rPr sz="2600" b="1" dirty="0">
                <a:solidFill>
                  <a:srgbClr val="000099"/>
                </a:solidFill>
                <a:latin typeface="Arial"/>
                <a:cs typeface="Arial"/>
              </a:rPr>
              <a:t>BITS</a:t>
            </a:r>
            <a:r>
              <a:rPr sz="2600" b="1" spc="-85" dirty="0">
                <a:solidFill>
                  <a:srgbClr val="000099"/>
                </a:solidFill>
                <a:latin typeface="Arial"/>
                <a:cs typeface="Arial"/>
              </a:rPr>
              <a:t> </a:t>
            </a:r>
            <a:r>
              <a:rPr sz="2600" dirty="0">
                <a:solidFill>
                  <a:srgbClr val="000099"/>
                </a:solidFill>
                <a:latin typeface="Arial"/>
                <a:cs typeface="Arial"/>
              </a:rPr>
              <a:t>Pilani</a:t>
            </a:r>
            <a:endParaRPr sz="2600">
              <a:latin typeface="Arial"/>
              <a:cs typeface="Arial"/>
            </a:endParaRPr>
          </a:p>
          <a:p>
            <a:pPr marL="13970">
              <a:lnSpc>
                <a:spcPts val="1610"/>
              </a:lnSpc>
            </a:pPr>
            <a:r>
              <a:rPr sz="1400" dirty="0">
                <a:solidFill>
                  <a:srgbClr val="000099"/>
                </a:solidFill>
                <a:latin typeface="Arial"/>
                <a:cs typeface="Arial"/>
              </a:rPr>
              <a:t>Pilani</a:t>
            </a:r>
            <a:r>
              <a:rPr sz="1400" spc="-20" dirty="0">
                <a:solidFill>
                  <a:srgbClr val="000099"/>
                </a:solidFill>
                <a:latin typeface="Arial"/>
                <a:cs typeface="Arial"/>
              </a:rPr>
              <a:t> </a:t>
            </a:r>
            <a:r>
              <a:rPr sz="1400" dirty="0">
                <a:solidFill>
                  <a:srgbClr val="000099"/>
                </a:solidFill>
                <a:latin typeface="Arial"/>
                <a:cs typeface="Arial"/>
              </a:rPr>
              <a:t>Campus</a:t>
            </a:r>
            <a:endParaRPr sz="1400">
              <a:latin typeface="Arial"/>
              <a:cs typeface="Arial"/>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dirty="0"/>
              <a:t>8/29/2020 7:42</a:t>
            </a:r>
            <a:r>
              <a:rPr spc="-65" dirty="0"/>
              <a:t> </a:t>
            </a:r>
            <a:r>
              <a:rPr dirty="0"/>
              <a:t>PM</a:t>
            </a: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9</a:t>
            </a:fld>
            <a:endParaRPr dirty="0"/>
          </a:p>
        </p:txBody>
      </p:sp>
      <p:sp>
        <p:nvSpPr>
          <p:cNvPr id="10" name="object 10"/>
          <p:cNvSpPr txBox="1">
            <a:spLocks noGrp="1"/>
          </p:cNvSpPr>
          <p:nvPr>
            <p:ph type="title"/>
          </p:nvPr>
        </p:nvSpPr>
        <p:spPr>
          <a:xfrm>
            <a:off x="1915795" y="289306"/>
            <a:ext cx="3399790" cy="513715"/>
          </a:xfrm>
          <a:prstGeom prst="rect">
            <a:avLst/>
          </a:prstGeom>
        </p:spPr>
        <p:txBody>
          <a:bodyPr vert="horz" wrap="square" lIns="0" tIns="12700" rIns="0" bIns="0" rtlCol="0">
            <a:spAutoFit/>
          </a:bodyPr>
          <a:lstStyle/>
          <a:p>
            <a:pPr marL="12700">
              <a:lnSpc>
                <a:spcPct val="100000"/>
              </a:lnSpc>
              <a:spcBef>
                <a:spcPts val="100"/>
              </a:spcBef>
            </a:pPr>
            <a:r>
              <a:rPr sz="3200" b="1" spc="-10" dirty="0">
                <a:solidFill>
                  <a:srgbClr val="C00000"/>
                </a:solidFill>
                <a:latin typeface="Comic Sans MS"/>
                <a:cs typeface="Comic Sans MS"/>
              </a:rPr>
              <a:t>Thinking</a:t>
            </a:r>
            <a:r>
              <a:rPr sz="3200" b="1" spc="-195" dirty="0">
                <a:solidFill>
                  <a:srgbClr val="C00000"/>
                </a:solidFill>
                <a:latin typeface="Comic Sans MS"/>
                <a:cs typeface="Comic Sans MS"/>
              </a:rPr>
              <a:t> </a:t>
            </a:r>
            <a:r>
              <a:rPr sz="3200" b="1" spc="-5" dirty="0">
                <a:solidFill>
                  <a:srgbClr val="C00000"/>
                </a:solidFill>
                <a:latin typeface="Comic Sans MS"/>
                <a:cs typeface="Comic Sans MS"/>
              </a:rPr>
              <a:t>Humanly</a:t>
            </a:r>
            <a:endParaRPr sz="3200">
              <a:latin typeface="Comic Sans MS"/>
              <a:cs typeface="Comic Sans MS"/>
            </a:endParaRPr>
          </a:p>
        </p:txBody>
      </p:sp>
      <p:sp>
        <p:nvSpPr>
          <p:cNvPr id="11" name="object 11"/>
          <p:cNvSpPr txBox="1"/>
          <p:nvPr/>
        </p:nvSpPr>
        <p:spPr>
          <a:xfrm>
            <a:off x="5560821" y="846785"/>
            <a:ext cx="2501900" cy="240029"/>
          </a:xfrm>
          <a:prstGeom prst="rect">
            <a:avLst/>
          </a:prstGeom>
        </p:spPr>
        <p:txBody>
          <a:bodyPr vert="horz" wrap="square" lIns="0" tIns="13335" rIns="0" bIns="0" rtlCol="0">
            <a:spAutoFit/>
          </a:bodyPr>
          <a:lstStyle/>
          <a:p>
            <a:pPr marL="12700">
              <a:lnSpc>
                <a:spcPct val="100000"/>
              </a:lnSpc>
              <a:spcBef>
                <a:spcPts val="105"/>
              </a:spcBef>
            </a:pPr>
            <a:r>
              <a:rPr sz="1400" b="1" spc="-5" dirty="0">
                <a:solidFill>
                  <a:srgbClr val="7E5F00"/>
                </a:solidFill>
                <a:latin typeface="Comic Sans MS"/>
                <a:cs typeface="Comic Sans MS"/>
              </a:rPr>
              <a:t>Cognitive Modelling</a:t>
            </a:r>
            <a:r>
              <a:rPr sz="1400" b="1" spc="-210" dirty="0">
                <a:solidFill>
                  <a:srgbClr val="7E5F00"/>
                </a:solidFill>
                <a:latin typeface="Comic Sans MS"/>
                <a:cs typeface="Comic Sans MS"/>
              </a:rPr>
              <a:t> </a:t>
            </a:r>
            <a:r>
              <a:rPr sz="1400" b="1" dirty="0">
                <a:solidFill>
                  <a:srgbClr val="7E5F00"/>
                </a:solidFill>
                <a:latin typeface="Comic Sans MS"/>
                <a:cs typeface="Comic Sans MS"/>
              </a:rPr>
              <a:t>Approach</a:t>
            </a:r>
            <a:endParaRPr sz="1400">
              <a:latin typeface="Comic Sans MS"/>
              <a:cs typeface="Comic Sans MS"/>
            </a:endParaRPr>
          </a:p>
        </p:txBody>
      </p:sp>
      <p:sp>
        <p:nvSpPr>
          <p:cNvPr id="12" name="object 12"/>
          <p:cNvSpPr txBox="1"/>
          <p:nvPr/>
        </p:nvSpPr>
        <p:spPr>
          <a:xfrm>
            <a:off x="2053844" y="1589023"/>
            <a:ext cx="7757159" cy="3429635"/>
          </a:xfrm>
          <a:prstGeom prst="rect">
            <a:avLst/>
          </a:prstGeom>
        </p:spPr>
        <p:txBody>
          <a:bodyPr vert="horz" wrap="square" lIns="0" tIns="12065" rIns="0" bIns="0" rtlCol="0">
            <a:spAutoFit/>
          </a:bodyPr>
          <a:lstStyle/>
          <a:p>
            <a:pPr marL="469900" indent="-381635">
              <a:lnSpc>
                <a:spcPct val="100000"/>
              </a:lnSpc>
              <a:spcBef>
                <a:spcPts val="95"/>
              </a:spcBef>
              <a:buSzPct val="85714"/>
              <a:buChar char="•"/>
              <a:tabLst>
                <a:tab pos="469900" algn="l"/>
                <a:tab pos="470534" algn="l"/>
              </a:tabLst>
            </a:pPr>
            <a:r>
              <a:rPr sz="2800" spc="-10" dirty="0">
                <a:latin typeface="Calibri"/>
                <a:cs typeface="Calibri"/>
              </a:rPr>
              <a:t>Some Definitions </a:t>
            </a:r>
            <a:r>
              <a:rPr sz="2800" spc="-5" dirty="0">
                <a:latin typeface="Calibri"/>
                <a:cs typeface="Calibri"/>
              </a:rPr>
              <a:t>of</a:t>
            </a:r>
            <a:r>
              <a:rPr sz="2800" spc="-30" dirty="0">
                <a:latin typeface="Calibri"/>
                <a:cs typeface="Calibri"/>
              </a:rPr>
              <a:t> </a:t>
            </a:r>
            <a:r>
              <a:rPr sz="2800" spc="-5" dirty="0">
                <a:latin typeface="Calibri"/>
                <a:cs typeface="Calibri"/>
              </a:rPr>
              <a:t>AI</a:t>
            </a:r>
            <a:endParaRPr sz="2800">
              <a:latin typeface="Calibri"/>
              <a:cs typeface="Calibri"/>
            </a:endParaRPr>
          </a:p>
          <a:p>
            <a:pPr>
              <a:lnSpc>
                <a:spcPct val="100000"/>
              </a:lnSpc>
              <a:spcBef>
                <a:spcPts val="40"/>
              </a:spcBef>
            </a:pPr>
            <a:endParaRPr sz="2900">
              <a:latin typeface="Times New Roman"/>
              <a:cs typeface="Times New Roman"/>
            </a:endParaRPr>
          </a:p>
          <a:p>
            <a:pPr marL="12700">
              <a:lnSpc>
                <a:spcPct val="100000"/>
              </a:lnSpc>
            </a:pPr>
            <a:r>
              <a:rPr sz="2400" i="1" spc="20" dirty="0">
                <a:solidFill>
                  <a:srgbClr val="0A5293"/>
                </a:solidFill>
                <a:latin typeface="Calibri"/>
                <a:cs typeface="Calibri"/>
              </a:rPr>
              <a:t>“The </a:t>
            </a:r>
            <a:r>
              <a:rPr sz="2400" i="1" spc="-20" dirty="0">
                <a:solidFill>
                  <a:srgbClr val="0A5293"/>
                </a:solidFill>
                <a:latin typeface="Calibri"/>
                <a:cs typeface="Calibri"/>
              </a:rPr>
              <a:t>exciting </a:t>
            </a:r>
            <a:r>
              <a:rPr sz="2400" i="1" spc="-5" dirty="0">
                <a:solidFill>
                  <a:srgbClr val="0A5293"/>
                </a:solidFill>
                <a:latin typeface="Calibri"/>
                <a:cs typeface="Calibri"/>
              </a:rPr>
              <a:t>new effort </a:t>
            </a:r>
            <a:r>
              <a:rPr sz="2400" i="1" spc="-15" dirty="0">
                <a:solidFill>
                  <a:srgbClr val="0A5293"/>
                </a:solidFill>
                <a:latin typeface="Calibri"/>
                <a:cs typeface="Calibri"/>
              </a:rPr>
              <a:t>to </a:t>
            </a:r>
            <a:r>
              <a:rPr sz="2400" i="1" spc="-20" dirty="0">
                <a:solidFill>
                  <a:srgbClr val="0A5293"/>
                </a:solidFill>
                <a:latin typeface="Calibri"/>
                <a:cs typeface="Calibri"/>
              </a:rPr>
              <a:t>make </a:t>
            </a:r>
            <a:r>
              <a:rPr sz="2400" i="1" spc="-5" dirty="0">
                <a:solidFill>
                  <a:srgbClr val="0A5293"/>
                </a:solidFill>
                <a:latin typeface="Calibri"/>
                <a:cs typeface="Calibri"/>
              </a:rPr>
              <a:t>computers </a:t>
            </a:r>
            <a:r>
              <a:rPr sz="2400" i="1" dirty="0">
                <a:solidFill>
                  <a:srgbClr val="0A5293"/>
                </a:solidFill>
                <a:latin typeface="Calibri"/>
                <a:cs typeface="Calibri"/>
              </a:rPr>
              <a:t>think . . .</a:t>
            </a:r>
            <a:r>
              <a:rPr sz="2400" i="1" spc="-295" dirty="0">
                <a:solidFill>
                  <a:srgbClr val="0A5293"/>
                </a:solidFill>
                <a:latin typeface="Calibri"/>
                <a:cs typeface="Calibri"/>
              </a:rPr>
              <a:t> </a:t>
            </a:r>
            <a:r>
              <a:rPr sz="2400" i="1" dirty="0">
                <a:solidFill>
                  <a:srgbClr val="0A5293"/>
                </a:solidFill>
                <a:latin typeface="Calibri"/>
                <a:cs typeface="Calibri"/>
              </a:rPr>
              <a:t>machines</a:t>
            </a:r>
            <a:endParaRPr sz="2400">
              <a:latin typeface="Calibri"/>
              <a:cs typeface="Calibri"/>
            </a:endParaRPr>
          </a:p>
          <a:p>
            <a:pPr marL="12700">
              <a:lnSpc>
                <a:spcPct val="100000"/>
              </a:lnSpc>
              <a:spcBef>
                <a:spcPts val="25"/>
              </a:spcBef>
            </a:pPr>
            <a:r>
              <a:rPr sz="2400" i="1" dirty="0">
                <a:solidFill>
                  <a:srgbClr val="0A5293"/>
                </a:solidFill>
                <a:latin typeface="Calibri"/>
                <a:cs typeface="Calibri"/>
              </a:rPr>
              <a:t>with </a:t>
            </a:r>
            <a:r>
              <a:rPr sz="2400" i="1" spc="-5" dirty="0">
                <a:solidFill>
                  <a:srgbClr val="0A5293"/>
                </a:solidFill>
                <a:latin typeface="Calibri"/>
                <a:cs typeface="Calibri"/>
              </a:rPr>
              <a:t>minds, </a:t>
            </a:r>
            <a:r>
              <a:rPr sz="2400" i="1" dirty="0">
                <a:solidFill>
                  <a:srgbClr val="0A5293"/>
                </a:solidFill>
                <a:latin typeface="Calibri"/>
                <a:cs typeface="Calibri"/>
              </a:rPr>
              <a:t>in the </a:t>
            </a:r>
            <a:r>
              <a:rPr sz="2400" i="1" spc="-5" dirty="0">
                <a:solidFill>
                  <a:srgbClr val="0A5293"/>
                </a:solidFill>
                <a:latin typeface="Calibri"/>
                <a:cs typeface="Calibri"/>
              </a:rPr>
              <a:t>full and literal </a:t>
            </a:r>
            <a:r>
              <a:rPr sz="2400" i="1" spc="-30" dirty="0">
                <a:solidFill>
                  <a:srgbClr val="0A5293"/>
                </a:solidFill>
                <a:latin typeface="Calibri"/>
                <a:cs typeface="Calibri"/>
              </a:rPr>
              <a:t>sense.” </a:t>
            </a:r>
            <a:r>
              <a:rPr sz="2400" i="1" spc="-5" dirty="0">
                <a:solidFill>
                  <a:srgbClr val="0A5293"/>
                </a:solidFill>
                <a:latin typeface="Calibri"/>
                <a:cs typeface="Calibri"/>
              </a:rPr>
              <a:t>(Haugeland,</a:t>
            </a:r>
            <a:r>
              <a:rPr sz="2400" i="1" spc="-315" dirty="0">
                <a:solidFill>
                  <a:srgbClr val="0A5293"/>
                </a:solidFill>
                <a:latin typeface="Calibri"/>
                <a:cs typeface="Calibri"/>
              </a:rPr>
              <a:t> </a:t>
            </a:r>
            <a:r>
              <a:rPr sz="2400" i="1" spc="-10" dirty="0">
                <a:solidFill>
                  <a:srgbClr val="0A5293"/>
                </a:solidFill>
                <a:latin typeface="Calibri"/>
                <a:cs typeface="Calibri"/>
              </a:rPr>
              <a:t>1985)</a:t>
            </a:r>
            <a:endParaRPr sz="2400">
              <a:latin typeface="Calibri"/>
              <a:cs typeface="Calibri"/>
            </a:endParaRPr>
          </a:p>
          <a:p>
            <a:pPr>
              <a:lnSpc>
                <a:spcPct val="100000"/>
              </a:lnSpc>
            </a:pPr>
            <a:endParaRPr sz="2400">
              <a:latin typeface="Times New Roman"/>
              <a:cs typeface="Times New Roman"/>
            </a:endParaRPr>
          </a:p>
          <a:p>
            <a:pPr>
              <a:lnSpc>
                <a:spcPct val="100000"/>
              </a:lnSpc>
              <a:spcBef>
                <a:spcPts val="10"/>
              </a:spcBef>
            </a:pPr>
            <a:endParaRPr sz="2450">
              <a:latin typeface="Times New Roman"/>
              <a:cs typeface="Times New Roman"/>
            </a:endParaRPr>
          </a:p>
          <a:p>
            <a:pPr marL="12700" marR="207010">
              <a:lnSpc>
                <a:spcPct val="100699"/>
              </a:lnSpc>
            </a:pPr>
            <a:r>
              <a:rPr sz="2400" i="1" spc="-5" dirty="0">
                <a:solidFill>
                  <a:srgbClr val="0A5293"/>
                </a:solidFill>
                <a:latin typeface="Calibri"/>
                <a:cs typeface="Calibri"/>
              </a:rPr>
              <a:t>“[</a:t>
            </a:r>
            <a:r>
              <a:rPr sz="2400" i="1" spc="-5" dirty="0">
                <a:solidFill>
                  <a:srgbClr val="990000"/>
                </a:solidFill>
                <a:latin typeface="Calibri"/>
                <a:cs typeface="Calibri"/>
              </a:rPr>
              <a:t>The </a:t>
            </a:r>
            <a:r>
              <a:rPr sz="2400" i="1" spc="-10" dirty="0">
                <a:solidFill>
                  <a:srgbClr val="990000"/>
                </a:solidFill>
                <a:latin typeface="Calibri"/>
                <a:cs typeface="Calibri"/>
              </a:rPr>
              <a:t>automation </a:t>
            </a:r>
            <a:r>
              <a:rPr sz="2400" i="1" dirty="0">
                <a:solidFill>
                  <a:srgbClr val="990000"/>
                </a:solidFill>
                <a:latin typeface="Calibri"/>
                <a:cs typeface="Calibri"/>
              </a:rPr>
              <a:t>of</a:t>
            </a:r>
            <a:r>
              <a:rPr sz="2400" i="1" dirty="0">
                <a:solidFill>
                  <a:srgbClr val="0A5293"/>
                </a:solidFill>
                <a:latin typeface="Calibri"/>
                <a:cs typeface="Calibri"/>
              </a:rPr>
              <a:t>] </a:t>
            </a:r>
            <a:r>
              <a:rPr sz="2400" i="1" spc="-5" dirty="0">
                <a:solidFill>
                  <a:srgbClr val="0A5293"/>
                </a:solidFill>
                <a:latin typeface="Calibri"/>
                <a:cs typeface="Calibri"/>
              </a:rPr>
              <a:t>activities </a:t>
            </a:r>
            <a:r>
              <a:rPr sz="2400" i="1" dirty="0">
                <a:solidFill>
                  <a:srgbClr val="0A5293"/>
                </a:solidFill>
                <a:latin typeface="Calibri"/>
                <a:cs typeface="Calibri"/>
              </a:rPr>
              <a:t>that we </a:t>
            </a:r>
            <a:r>
              <a:rPr sz="2400" i="1" spc="-5" dirty="0">
                <a:solidFill>
                  <a:srgbClr val="0A5293"/>
                </a:solidFill>
                <a:latin typeface="Calibri"/>
                <a:cs typeface="Calibri"/>
              </a:rPr>
              <a:t>associate </a:t>
            </a:r>
            <a:r>
              <a:rPr sz="2400" i="1" dirty="0">
                <a:solidFill>
                  <a:srgbClr val="0A5293"/>
                </a:solidFill>
                <a:latin typeface="Calibri"/>
                <a:cs typeface="Calibri"/>
              </a:rPr>
              <a:t>with</a:t>
            </a:r>
            <a:r>
              <a:rPr sz="2400" i="1" spc="-270" dirty="0">
                <a:solidFill>
                  <a:srgbClr val="0A5293"/>
                </a:solidFill>
                <a:latin typeface="Calibri"/>
                <a:cs typeface="Calibri"/>
              </a:rPr>
              <a:t> </a:t>
            </a:r>
            <a:r>
              <a:rPr sz="2400" i="1" spc="-5" dirty="0">
                <a:solidFill>
                  <a:srgbClr val="0A5293"/>
                </a:solidFill>
                <a:latin typeface="Calibri"/>
                <a:cs typeface="Calibri"/>
              </a:rPr>
              <a:t>human  </a:t>
            </a:r>
            <a:r>
              <a:rPr sz="2400" i="1" dirty="0">
                <a:solidFill>
                  <a:srgbClr val="0A5293"/>
                </a:solidFill>
                <a:latin typeface="Calibri"/>
                <a:cs typeface="Calibri"/>
              </a:rPr>
              <a:t>thinking, </a:t>
            </a:r>
            <a:r>
              <a:rPr sz="2400" i="1" spc="-5" dirty="0">
                <a:solidFill>
                  <a:srgbClr val="0A5293"/>
                </a:solidFill>
                <a:latin typeface="Calibri"/>
                <a:cs typeface="Calibri"/>
              </a:rPr>
              <a:t>activities such as decision-making, problem solv-  </a:t>
            </a:r>
            <a:r>
              <a:rPr sz="2400" i="1" dirty="0">
                <a:solidFill>
                  <a:srgbClr val="0A5293"/>
                </a:solidFill>
                <a:latin typeface="Calibri"/>
                <a:cs typeface="Calibri"/>
              </a:rPr>
              <a:t>ing, learning . . </a:t>
            </a:r>
            <a:r>
              <a:rPr sz="2400" i="1" spc="-95" dirty="0">
                <a:solidFill>
                  <a:srgbClr val="0A5293"/>
                </a:solidFill>
                <a:latin typeface="Calibri"/>
                <a:cs typeface="Calibri"/>
              </a:rPr>
              <a:t>.” </a:t>
            </a:r>
            <a:r>
              <a:rPr sz="2400" i="1" spc="-5" dirty="0">
                <a:solidFill>
                  <a:srgbClr val="0A5293"/>
                </a:solidFill>
                <a:latin typeface="Calibri"/>
                <a:cs typeface="Calibri"/>
              </a:rPr>
              <a:t>(Bellman,</a:t>
            </a:r>
            <a:r>
              <a:rPr sz="2400" i="1" spc="-125" dirty="0">
                <a:solidFill>
                  <a:srgbClr val="0A5293"/>
                </a:solidFill>
                <a:latin typeface="Calibri"/>
                <a:cs typeface="Calibri"/>
              </a:rPr>
              <a:t> </a:t>
            </a:r>
            <a:r>
              <a:rPr sz="2400" i="1" spc="-5" dirty="0">
                <a:solidFill>
                  <a:srgbClr val="0A5293"/>
                </a:solidFill>
                <a:latin typeface="Calibri"/>
                <a:cs typeface="Calibri"/>
              </a:rPr>
              <a:t>1978)</a:t>
            </a:r>
            <a:endParaRPr sz="2400">
              <a:latin typeface="Calibri"/>
              <a:cs typeface="Calibri"/>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5" name="Google Shape;245;g5bec5cddc3_0_107"/>
          <p:cNvSpPr txBox="1"/>
          <p:nvPr/>
        </p:nvSpPr>
        <p:spPr>
          <a:xfrm>
            <a:off x="1919640" y="274680"/>
            <a:ext cx="6120300" cy="849600"/>
          </a:xfrm>
          <a:prstGeom prst="rect">
            <a:avLst/>
          </a:prstGeom>
          <a:noFill/>
          <a:ln>
            <a:noFill/>
          </a:ln>
        </p:spPr>
        <p:txBody>
          <a:bodyPr spcFirstLastPara="1" wrap="square" lIns="91425" tIns="45700" rIns="91425" bIns="45700" anchor="ctr" anchorCtr="0">
            <a:noAutofit/>
          </a:bodyPr>
          <a:lstStyle/>
          <a:p>
            <a:pPr>
              <a:buClr>
                <a:schemeClr val="dk1"/>
              </a:buClr>
              <a:buSzPts val="3600"/>
            </a:pPr>
            <a:r>
              <a:rPr lang="en-IN" sz="3600">
                <a:solidFill>
                  <a:schemeClr val="dk1"/>
                </a:solidFill>
                <a:latin typeface="Calibri"/>
                <a:ea typeface="Calibri"/>
                <a:cs typeface="Calibri"/>
                <a:sym typeface="Calibri"/>
              </a:rPr>
              <a:t>Environment types</a:t>
            </a:r>
            <a:endParaRPr sz="3600">
              <a:solidFill>
                <a:srgbClr val="000000"/>
              </a:solidFill>
              <a:latin typeface="Calibri"/>
              <a:ea typeface="Calibri"/>
              <a:cs typeface="Calibri"/>
              <a:sym typeface="Calibri"/>
            </a:endParaRPr>
          </a:p>
        </p:txBody>
      </p:sp>
      <p:sp>
        <p:nvSpPr>
          <p:cNvPr id="246" name="Google Shape;246;g5bec5cddc3_0_107"/>
          <p:cNvSpPr txBox="1"/>
          <p:nvPr/>
        </p:nvSpPr>
        <p:spPr>
          <a:xfrm>
            <a:off x="2050075" y="5011975"/>
            <a:ext cx="8091900" cy="765300"/>
          </a:xfrm>
          <a:prstGeom prst="rect">
            <a:avLst/>
          </a:prstGeom>
          <a:noFill/>
          <a:ln>
            <a:noFill/>
          </a:ln>
        </p:spPr>
        <p:txBody>
          <a:bodyPr spcFirstLastPara="1" wrap="square" lIns="91425" tIns="91425" rIns="91425" bIns="91425" anchor="t" anchorCtr="0">
            <a:noAutofit/>
          </a:bodyPr>
          <a:lstStyle/>
          <a:p>
            <a:pPr marL="457200" indent="-355600">
              <a:buSzPts val="2000"/>
              <a:buChar char="●"/>
            </a:pPr>
            <a:r>
              <a:rPr lang="en-IN" sz="2000"/>
              <a:t>The environment type largely determines the agent design</a:t>
            </a:r>
            <a:endParaRPr sz="2000"/>
          </a:p>
          <a:p>
            <a:pPr marL="457200" indent="-355600">
              <a:buSzPts val="2000"/>
              <a:buChar char="●"/>
            </a:pPr>
            <a:r>
              <a:rPr lang="en-IN" sz="2000"/>
              <a:t>The real world is (of course) partially observable, stochastic, sequential, dynamic, continuous, multi-agent</a:t>
            </a:r>
            <a:endParaRPr sz="2000"/>
          </a:p>
        </p:txBody>
      </p:sp>
      <p:pic>
        <p:nvPicPr>
          <p:cNvPr id="3" name="Picture 2">
            <a:extLst>
              <a:ext uri="{FF2B5EF4-FFF2-40B4-BE49-F238E27FC236}">
                <a16:creationId xmlns:a16="http://schemas.microsoft.com/office/drawing/2014/main" id="{D9EBA44B-D8BE-44B0-8890-ECA5F241F2E3}"/>
              </a:ext>
            </a:extLst>
          </p:cNvPr>
          <p:cNvPicPr>
            <a:picLocks noChangeAspect="1"/>
          </p:cNvPicPr>
          <p:nvPr/>
        </p:nvPicPr>
        <p:blipFill rotWithShape="1">
          <a:blip r:embed="rId3"/>
          <a:srcRect l="12469" t="23485" r="12592" b="27548"/>
          <a:stretch/>
        </p:blipFill>
        <p:spPr>
          <a:xfrm>
            <a:off x="2551290" y="1501422"/>
            <a:ext cx="6852355" cy="2517422"/>
          </a:xfrm>
          <a:prstGeom prst="rect">
            <a:avLst/>
          </a:prstGeom>
        </p:spPr>
      </p:pic>
    </p:spTree>
    <p:extLst>
      <p:ext uri="{BB962C8B-B14F-4D97-AF65-F5344CB8AC3E}">
        <p14:creationId xmlns:p14="http://schemas.microsoft.com/office/powerpoint/2010/main" val="32274368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g5bec5cddc3_0_120"/>
          <p:cNvSpPr txBox="1"/>
          <p:nvPr/>
        </p:nvSpPr>
        <p:spPr>
          <a:xfrm>
            <a:off x="1919640" y="274680"/>
            <a:ext cx="6120300" cy="849600"/>
          </a:xfrm>
          <a:prstGeom prst="rect">
            <a:avLst/>
          </a:prstGeom>
          <a:noFill/>
          <a:ln>
            <a:noFill/>
          </a:ln>
        </p:spPr>
        <p:txBody>
          <a:bodyPr spcFirstLastPara="1" wrap="square" lIns="91425" tIns="45700" rIns="91425" bIns="45700" anchor="ctr" anchorCtr="0">
            <a:noAutofit/>
          </a:bodyPr>
          <a:lstStyle/>
          <a:p>
            <a:pPr>
              <a:buClr>
                <a:schemeClr val="dk1"/>
              </a:buClr>
              <a:buSzPts val="3600"/>
            </a:pPr>
            <a:r>
              <a:rPr lang="en-IN" sz="3600">
                <a:solidFill>
                  <a:schemeClr val="dk1"/>
                </a:solidFill>
                <a:latin typeface="Calibri"/>
                <a:ea typeface="Calibri"/>
                <a:cs typeface="Calibri"/>
                <a:sym typeface="Calibri"/>
              </a:rPr>
              <a:t>Simple Reflex Agent</a:t>
            </a:r>
            <a:endParaRPr sz="3600">
              <a:solidFill>
                <a:srgbClr val="000000"/>
              </a:solidFill>
              <a:latin typeface="Calibri"/>
              <a:ea typeface="Calibri"/>
              <a:cs typeface="Calibri"/>
              <a:sym typeface="Calibri"/>
            </a:endParaRPr>
          </a:p>
        </p:txBody>
      </p:sp>
      <p:pic>
        <p:nvPicPr>
          <p:cNvPr id="261" name="Google Shape;261;g5bec5cddc3_0_120"/>
          <p:cNvPicPr preferRelativeResize="0"/>
          <p:nvPr/>
        </p:nvPicPr>
        <p:blipFill>
          <a:blip r:embed="rId3">
            <a:alphaModFix/>
          </a:blip>
          <a:stretch>
            <a:fillRect/>
          </a:stretch>
        </p:blipFill>
        <p:spPr>
          <a:xfrm>
            <a:off x="2286000" y="1429081"/>
            <a:ext cx="7010400" cy="1247775"/>
          </a:xfrm>
          <a:prstGeom prst="rect">
            <a:avLst/>
          </a:prstGeom>
          <a:noFill/>
          <a:ln>
            <a:noFill/>
          </a:ln>
        </p:spPr>
      </p:pic>
      <p:sp>
        <p:nvSpPr>
          <p:cNvPr id="5" name="Title 4">
            <a:extLst>
              <a:ext uri="{FF2B5EF4-FFF2-40B4-BE49-F238E27FC236}">
                <a16:creationId xmlns:a16="http://schemas.microsoft.com/office/drawing/2014/main" id="{6BC09998-20ED-4802-B990-D3D359B81B5E}"/>
              </a:ext>
            </a:extLst>
          </p:cNvPr>
          <p:cNvSpPr>
            <a:spLocks noGrp="1"/>
          </p:cNvSpPr>
          <p:nvPr>
            <p:ph type="title"/>
          </p:nvPr>
        </p:nvSpPr>
        <p:spPr/>
        <p:txBody>
          <a:bodyPr/>
          <a:lstStyle/>
          <a:p>
            <a:endParaRPr lang="en-US" dirty="0"/>
          </a:p>
        </p:txBody>
      </p:sp>
      <p:sp>
        <p:nvSpPr>
          <p:cNvPr id="6" name="Text Placeholder 5">
            <a:extLst>
              <a:ext uri="{FF2B5EF4-FFF2-40B4-BE49-F238E27FC236}">
                <a16:creationId xmlns:a16="http://schemas.microsoft.com/office/drawing/2014/main" id="{9FA97FF9-9A9C-4106-A8B3-C7A974135054}"/>
              </a:ext>
            </a:extLst>
          </p:cNvPr>
          <p:cNvSpPr>
            <a:spLocks noGrp="1"/>
          </p:cNvSpPr>
          <p:nvPr>
            <p:ph type="body" idx="1"/>
          </p:nvPr>
        </p:nvSpPr>
        <p:spPr>
          <a:xfrm>
            <a:off x="1676580" y="1353570"/>
            <a:ext cx="8229240" cy="2646570"/>
          </a:xfrm>
        </p:spPr>
        <p:txBody>
          <a:bodyPr/>
          <a:lstStyle/>
          <a:p>
            <a:endParaRPr lang="en-US" dirty="0"/>
          </a:p>
        </p:txBody>
      </p:sp>
    </p:spTree>
    <p:extLst>
      <p:ext uri="{BB962C8B-B14F-4D97-AF65-F5344CB8AC3E}">
        <p14:creationId xmlns:p14="http://schemas.microsoft.com/office/powerpoint/2010/main" val="554103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D3231-307C-4A0B-BF4A-CBD7F35B06FA}"/>
              </a:ext>
            </a:extLst>
          </p:cNvPr>
          <p:cNvSpPr>
            <a:spLocks noGrp="1"/>
          </p:cNvSpPr>
          <p:nvPr>
            <p:ph type="title"/>
          </p:nvPr>
        </p:nvSpPr>
        <p:spPr/>
        <p:txBody>
          <a:bodyPr/>
          <a:lstStyle/>
          <a:p>
            <a:r>
              <a:rPr lang="en-US" dirty="0"/>
              <a:t>Simple Reflex Agents</a:t>
            </a:r>
          </a:p>
        </p:txBody>
      </p:sp>
      <p:sp>
        <p:nvSpPr>
          <p:cNvPr id="3" name="Text Placeholder 2">
            <a:extLst>
              <a:ext uri="{FF2B5EF4-FFF2-40B4-BE49-F238E27FC236}">
                <a16:creationId xmlns:a16="http://schemas.microsoft.com/office/drawing/2014/main" id="{617ACE45-C8DE-42F9-A90B-6DAA96FB3F64}"/>
              </a:ext>
            </a:extLst>
          </p:cNvPr>
          <p:cNvSpPr>
            <a:spLocks noGrp="1"/>
          </p:cNvSpPr>
          <p:nvPr>
            <p:ph type="body" idx="1"/>
          </p:nvPr>
        </p:nvSpPr>
        <p:spPr>
          <a:xfrm>
            <a:off x="1981200" y="1600200"/>
            <a:ext cx="8229240" cy="4179711"/>
          </a:xfrm>
        </p:spPr>
        <p:txBody>
          <a:bodyPr>
            <a:normAutofit/>
          </a:bodyPr>
          <a:lstStyle/>
          <a:p>
            <a:pPr marL="88900">
              <a:spcBef>
                <a:spcPts val="800"/>
              </a:spcBef>
            </a:pPr>
            <a:r>
              <a:rPr lang="en-US" sz="1600" dirty="0">
                <a:latin typeface="Times New Roman" panose="02020603050405020304" pitchFamily="18" charset="0"/>
                <a:ea typeface="Times New Roman" panose="02020603050405020304" pitchFamily="18" charset="0"/>
              </a:rPr>
              <a:t>In reflex based agents,</a:t>
            </a:r>
          </a:p>
          <a:p>
            <a:pPr marL="2057400" lvl="4">
              <a:buSzPts val="1200"/>
              <a:buFont typeface="Times New Roman" panose="02020603050405020304" pitchFamily="18" charset="0"/>
              <a:buAutoNum type="arabicPeriod"/>
              <a:tabLst>
                <a:tab pos="546100" algn="l"/>
              </a:tabLst>
            </a:pPr>
            <a:r>
              <a:rPr lang="en-US" sz="1600" spc="-10" dirty="0">
                <a:latin typeface="Times New Roman" panose="02020603050405020304" pitchFamily="18" charset="0"/>
                <a:ea typeface="Times New Roman" panose="02020603050405020304" pitchFamily="18" charset="0"/>
              </a:rPr>
              <a:t>information comes from </a:t>
            </a:r>
            <a:r>
              <a:rPr lang="en-US" sz="1600" b="1" spc="-10" dirty="0">
                <a:latin typeface="Times New Roman" panose="02020603050405020304" pitchFamily="18" charset="0"/>
                <a:ea typeface="Times New Roman" panose="02020603050405020304" pitchFamily="18" charset="0"/>
              </a:rPr>
              <a:t>sensors </a:t>
            </a:r>
            <a:r>
              <a:rPr lang="en-US" sz="1600" spc="-10" dirty="0">
                <a:latin typeface="Times New Roman" panose="02020603050405020304" pitchFamily="18" charset="0"/>
                <a:ea typeface="Times New Roman" panose="02020603050405020304" pitchFamily="18" charset="0"/>
              </a:rPr>
              <a:t>-</a:t>
            </a:r>
            <a:r>
              <a:rPr lang="en-US" sz="1600" spc="-5" dirty="0">
                <a:latin typeface="Times New Roman" panose="02020603050405020304" pitchFamily="18" charset="0"/>
                <a:ea typeface="Times New Roman" panose="02020603050405020304" pitchFamily="18" charset="0"/>
              </a:rPr>
              <a:t> </a:t>
            </a:r>
            <a:r>
              <a:rPr lang="en-US" sz="1600" b="1" spc="-10" dirty="0">
                <a:latin typeface="Times New Roman" panose="02020603050405020304" pitchFamily="18" charset="0"/>
                <a:ea typeface="Times New Roman" panose="02020603050405020304" pitchFamily="18" charset="0"/>
              </a:rPr>
              <a:t>percepts</a:t>
            </a:r>
            <a:endParaRPr lang="en-US" sz="1600" spc="-10" dirty="0">
              <a:latin typeface="Times New Roman" panose="02020603050405020304" pitchFamily="18" charset="0"/>
              <a:ea typeface="Times New Roman" panose="02020603050405020304" pitchFamily="18" charset="0"/>
            </a:endParaRPr>
          </a:p>
          <a:p>
            <a:pPr marL="2057400" lvl="4">
              <a:buSzPts val="1200"/>
              <a:buFont typeface="Times New Roman" panose="02020603050405020304" pitchFamily="18" charset="0"/>
              <a:buAutoNum type="arabicPeriod"/>
              <a:tabLst>
                <a:tab pos="546100" algn="l"/>
              </a:tabLst>
            </a:pPr>
            <a:r>
              <a:rPr lang="en-US" sz="1600" spc="-10" dirty="0">
                <a:latin typeface="Times New Roman" panose="02020603050405020304" pitchFamily="18" charset="0"/>
                <a:ea typeface="Times New Roman" panose="02020603050405020304" pitchFamily="18" charset="0"/>
              </a:rPr>
              <a:t>changes the agents current </a:t>
            </a:r>
            <a:r>
              <a:rPr lang="en-US" sz="1600" b="1" spc="-10" dirty="0">
                <a:latin typeface="Times New Roman" panose="02020603050405020304" pitchFamily="18" charset="0"/>
                <a:ea typeface="Times New Roman" panose="02020603050405020304" pitchFamily="18" charset="0"/>
              </a:rPr>
              <a:t>state of the</a:t>
            </a:r>
            <a:r>
              <a:rPr lang="en-US" sz="1600" b="1" spc="-25" dirty="0">
                <a:latin typeface="Times New Roman" panose="02020603050405020304" pitchFamily="18" charset="0"/>
                <a:ea typeface="Times New Roman" panose="02020603050405020304" pitchFamily="18" charset="0"/>
              </a:rPr>
              <a:t> </a:t>
            </a:r>
            <a:r>
              <a:rPr lang="en-US" sz="1600" b="1" spc="-10" dirty="0">
                <a:latin typeface="Times New Roman" panose="02020603050405020304" pitchFamily="18" charset="0"/>
                <a:ea typeface="Times New Roman" panose="02020603050405020304" pitchFamily="18" charset="0"/>
              </a:rPr>
              <a:t>world</a:t>
            </a:r>
            <a:endParaRPr lang="en-US" sz="1600" spc="-10" dirty="0">
              <a:latin typeface="Times New Roman" panose="02020603050405020304" pitchFamily="18" charset="0"/>
              <a:ea typeface="Times New Roman" panose="02020603050405020304" pitchFamily="18" charset="0"/>
            </a:endParaRPr>
          </a:p>
          <a:p>
            <a:pPr marL="2057400" lvl="4">
              <a:buSzPts val="1200"/>
              <a:buFont typeface="Times New Roman" panose="02020603050405020304" pitchFamily="18" charset="0"/>
              <a:buAutoNum type="arabicPeriod"/>
              <a:tabLst>
                <a:tab pos="546100" algn="l"/>
              </a:tabLst>
            </a:pPr>
            <a:r>
              <a:rPr lang="en-US" sz="1600" spc="-10" dirty="0">
                <a:latin typeface="Times New Roman" panose="02020603050405020304" pitchFamily="18" charset="0"/>
                <a:ea typeface="Times New Roman" panose="02020603050405020304" pitchFamily="18" charset="0"/>
              </a:rPr>
              <a:t>triggers </a:t>
            </a:r>
            <a:r>
              <a:rPr lang="en-US" sz="1600" b="1" spc="-10" dirty="0">
                <a:latin typeface="Times New Roman" panose="02020603050405020304" pitchFamily="18" charset="0"/>
                <a:ea typeface="Times New Roman" panose="02020603050405020304" pitchFamily="18" charset="0"/>
              </a:rPr>
              <a:t>actions </a:t>
            </a:r>
            <a:r>
              <a:rPr lang="en-US" sz="1600" spc="-10" dirty="0">
                <a:latin typeface="Times New Roman" panose="02020603050405020304" pitchFamily="18" charset="0"/>
                <a:ea typeface="Times New Roman" panose="02020603050405020304" pitchFamily="18" charset="0"/>
              </a:rPr>
              <a:t>through the</a:t>
            </a:r>
            <a:r>
              <a:rPr lang="en-US" sz="1600" spc="-20" dirty="0">
                <a:latin typeface="Times New Roman" panose="02020603050405020304" pitchFamily="18" charset="0"/>
                <a:ea typeface="Times New Roman" panose="02020603050405020304" pitchFamily="18" charset="0"/>
              </a:rPr>
              <a:t> </a:t>
            </a:r>
            <a:r>
              <a:rPr lang="en-US" sz="1600" b="1" spc="-10" dirty="0">
                <a:latin typeface="Times New Roman" panose="02020603050405020304" pitchFamily="18" charset="0"/>
                <a:ea typeface="Times New Roman" panose="02020603050405020304" pitchFamily="18" charset="0"/>
              </a:rPr>
              <a:t>effectors</a:t>
            </a:r>
            <a:endParaRPr lang="en-US" sz="1600" spc="-10" dirty="0">
              <a:latin typeface="Times New Roman" panose="02020603050405020304" pitchFamily="18" charset="0"/>
              <a:ea typeface="Times New Roman" panose="02020603050405020304" pitchFamily="18" charset="0"/>
            </a:endParaRPr>
          </a:p>
          <a:p>
            <a:pPr marL="260350" marR="83185" indent="-171450" algn="just">
              <a:spcBef>
                <a:spcPts val="380"/>
              </a:spcBef>
            </a:pPr>
            <a:endParaRPr lang="en-US" sz="1600" dirty="0">
              <a:latin typeface="Times New Roman" panose="02020603050405020304" pitchFamily="18" charset="0"/>
              <a:ea typeface="Times New Roman" panose="02020603050405020304" pitchFamily="18" charset="0"/>
            </a:endParaRPr>
          </a:p>
          <a:p>
            <a:pPr marL="260350" marR="83185" indent="-171450" algn="just">
              <a:spcBef>
                <a:spcPts val="380"/>
              </a:spcBef>
            </a:pPr>
            <a:endParaRPr lang="en-US" sz="1600" dirty="0">
              <a:latin typeface="Times New Roman" panose="02020603050405020304" pitchFamily="18" charset="0"/>
              <a:ea typeface="Times New Roman" panose="02020603050405020304" pitchFamily="18" charset="0"/>
            </a:endParaRPr>
          </a:p>
          <a:p>
            <a:pPr marL="260350" marR="83185" indent="-171450" algn="just">
              <a:spcBef>
                <a:spcPts val="380"/>
              </a:spcBef>
            </a:pPr>
            <a:r>
              <a:rPr lang="en-US" sz="1600" dirty="0">
                <a:latin typeface="Times New Roman" panose="02020603050405020304" pitchFamily="18" charset="0"/>
                <a:ea typeface="Times New Roman" panose="02020603050405020304" pitchFamily="18" charset="0"/>
              </a:rPr>
              <a:t>    Reactive agents have no notion of history. The current state is as the sensors see it right now. The action is based on the current percepts only.</a:t>
            </a:r>
          </a:p>
          <a:p>
            <a:pPr marL="0"/>
            <a:r>
              <a:rPr lang="en-US" sz="1600" dirty="0">
                <a:latin typeface="Times New Roman" panose="02020603050405020304" pitchFamily="18" charset="0"/>
                <a:ea typeface="Times New Roman" panose="02020603050405020304" pitchFamily="18" charset="0"/>
              </a:rPr>
              <a:t> </a:t>
            </a:r>
          </a:p>
          <a:p>
            <a:pPr marL="88900">
              <a:spcBef>
                <a:spcPts val="5"/>
              </a:spcBef>
            </a:pPr>
            <a:r>
              <a:rPr lang="en-US" sz="1600" dirty="0">
                <a:latin typeface="Times New Roman" panose="02020603050405020304" pitchFamily="18" charset="0"/>
                <a:ea typeface="Times New Roman" panose="02020603050405020304" pitchFamily="18" charset="0"/>
              </a:rPr>
              <a:t>The following are some of the characteristics of percept-based agents.</a:t>
            </a:r>
          </a:p>
          <a:p>
            <a:pPr marL="342900" indent="-342900">
              <a:lnSpc>
                <a:spcPts val="1465"/>
              </a:lnSpc>
              <a:buSzPts val="1200"/>
              <a:buFont typeface="Symbol" panose="05050102010706020507" pitchFamily="18" charset="2"/>
              <a:buChar char=""/>
              <a:tabLst>
                <a:tab pos="474980" algn="l"/>
                <a:tab pos="475615" algn="l"/>
              </a:tabLst>
            </a:pPr>
            <a:r>
              <a:rPr lang="en-US" sz="1600" dirty="0">
                <a:latin typeface="Times New Roman" panose="02020603050405020304" pitchFamily="18" charset="0"/>
                <a:ea typeface="Symbol" panose="05050102010706020507" pitchFamily="18" charset="2"/>
                <a:cs typeface="Symbol" panose="05050102010706020507" pitchFamily="18" charset="2"/>
              </a:rPr>
              <a:t>Efficient</a:t>
            </a:r>
          </a:p>
          <a:p>
            <a:pPr marL="342900" indent="-342900">
              <a:lnSpc>
                <a:spcPts val="1465"/>
              </a:lnSpc>
              <a:buSzPts val="1200"/>
              <a:buFont typeface="Symbol" panose="05050102010706020507" pitchFamily="18" charset="2"/>
              <a:buChar char=""/>
              <a:tabLst>
                <a:tab pos="474980" algn="l"/>
                <a:tab pos="475615" algn="l"/>
              </a:tabLst>
            </a:pPr>
            <a:r>
              <a:rPr lang="en-US" sz="1600" dirty="0">
                <a:latin typeface="Times New Roman" panose="02020603050405020304" pitchFamily="18" charset="0"/>
                <a:ea typeface="Symbol" panose="05050102010706020507" pitchFamily="18" charset="2"/>
                <a:cs typeface="Symbol" panose="05050102010706020507" pitchFamily="18" charset="2"/>
              </a:rPr>
              <a:t>No internal representation for reasoning, inference.</a:t>
            </a:r>
          </a:p>
          <a:p>
            <a:pPr marL="342900" indent="-342900">
              <a:lnSpc>
                <a:spcPts val="1465"/>
              </a:lnSpc>
              <a:buSzPts val="1200"/>
              <a:buFont typeface="Symbol" panose="05050102010706020507" pitchFamily="18" charset="2"/>
              <a:buChar char=""/>
              <a:tabLst>
                <a:tab pos="474980" algn="l"/>
                <a:tab pos="475615" algn="l"/>
              </a:tabLst>
            </a:pPr>
            <a:r>
              <a:rPr lang="en-US" sz="1600" dirty="0">
                <a:latin typeface="Times New Roman" panose="02020603050405020304" pitchFamily="18" charset="0"/>
                <a:ea typeface="Symbol" panose="05050102010706020507" pitchFamily="18" charset="2"/>
                <a:cs typeface="Symbol" panose="05050102010706020507" pitchFamily="18" charset="2"/>
              </a:rPr>
              <a:t>No strategic planning,</a:t>
            </a:r>
            <a:r>
              <a:rPr lang="en-US" sz="1600" spc="-15" dirty="0">
                <a:latin typeface="Times New Roman" panose="02020603050405020304" pitchFamily="18" charset="0"/>
                <a:ea typeface="Symbol" panose="05050102010706020507" pitchFamily="18" charset="2"/>
                <a:cs typeface="Symbol" panose="05050102010706020507" pitchFamily="18" charset="2"/>
              </a:rPr>
              <a:t> </a:t>
            </a:r>
            <a:r>
              <a:rPr lang="en-US" sz="1600" dirty="0">
                <a:latin typeface="Times New Roman" panose="02020603050405020304" pitchFamily="18" charset="0"/>
                <a:ea typeface="Symbol" panose="05050102010706020507" pitchFamily="18" charset="2"/>
                <a:cs typeface="Symbol" panose="05050102010706020507" pitchFamily="18" charset="2"/>
              </a:rPr>
              <a:t>learning.</a:t>
            </a:r>
          </a:p>
          <a:p>
            <a:pPr marL="342900" indent="-342900">
              <a:lnSpc>
                <a:spcPts val="1465"/>
              </a:lnSpc>
              <a:buSzPts val="1200"/>
              <a:buFont typeface="Symbol" panose="05050102010706020507" pitchFamily="18" charset="2"/>
              <a:buChar char=""/>
              <a:tabLst>
                <a:tab pos="474980" algn="l"/>
                <a:tab pos="475615" algn="l"/>
              </a:tabLst>
            </a:pPr>
            <a:r>
              <a:rPr lang="en-US" sz="1600" dirty="0">
                <a:latin typeface="Times New Roman" panose="02020603050405020304" pitchFamily="18" charset="0"/>
                <a:ea typeface="Symbol" panose="05050102010706020507" pitchFamily="18" charset="2"/>
                <a:cs typeface="Symbol" panose="05050102010706020507" pitchFamily="18" charset="2"/>
              </a:rPr>
              <a:t>Percept-based agents are not good for multiple, opposing,</a:t>
            </a:r>
            <a:r>
              <a:rPr lang="en-US" sz="1600" spc="-5" dirty="0">
                <a:latin typeface="Times New Roman" panose="02020603050405020304" pitchFamily="18" charset="0"/>
                <a:ea typeface="Symbol" panose="05050102010706020507" pitchFamily="18" charset="2"/>
                <a:cs typeface="Symbol" panose="05050102010706020507" pitchFamily="18" charset="2"/>
              </a:rPr>
              <a:t> </a:t>
            </a:r>
            <a:r>
              <a:rPr lang="en-US" sz="1600" dirty="0">
                <a:latin typeface="Times New Roman" panose="02020603050405020304" pitchFamily="18" charset="0"/>
                <a:ea typeface="Symbol" panose="05050102010706020507" pitchFamily="18" charset="2"/>
                <a:cs typeface="Symbol" panose="05050102010706020507" pitchFamily="18" charset="2"/>
              </a:rPr>
              <a:t>goals.</a:t>
            </a:r>
          </a:p>
          <a:p>
            <a:endParaRPr lang="en-US" dirty="0"/>
          </a:p>
        </p:txBody>
      </p:sp>
    </p:spTree>
    <p:extLst>
      <p:ext uri="{BB962C8B-B14F-4D97-AF65-F5344CB8AC3E}">
        <p14:creationId xmlns:p14="http://schemas.microsoft.com/office/powerpoint/2010/main" val="1840496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g5bec5cddc3_0_132"/>
          <p:cNvSpPr txBox="1"/>
          <p:nvPr/>
        </p:nvSpPr>
        <p:spPr>
          <a:xfrm>
            <a:off x="1919640" y="274680"/>
            <a:ext cx="6120300" cy="849600"/>
          </a:xfrm>
          <a:prstGeom prst="rect">
            <a:avLst/>
          </a:prstGeom>
          <a:noFill/>
          <a:ln>
            <a:noFill/>
          </a:ln>
        </p:spPr>
        <p:txBody>
          <a:bodyPr spcFirstLastPara="1" wrap="square" lIns="91425" tIns="45700" rIns="91425" bIns="45700" anchor="ctr" anchorCtr="0">
            <a:noAutofit/>
          </a:bodyPr>
          <a:lstStyle/>
          <a:p>
            <a:pPr>
              <a:buClr>
                <a:schemeClr val="dk1"/>
              </a:buClr>
              <a:buSzPts val="3600"/>
            </a:pPr>
            <a:r>
              <a:rPr lang="en-IN" sz="3600">
                <a:solidFill>
                  <a:schemeClr val="dk1"/>
                </a:solidFill>
                <a:latin typeface="Calibri"/>
                <a:ea typeface="Calibri"/>
                <a:cs typeface="Calibri"/>
                <a:sym typeface="Calibri"/>
              </a:rPr>
              <a:t>Simple Reflex Agent</a:t>
            </a:r>
            <a:endParaRPr sz="3600">
              <a:solidFill>
                <a:srgbClr val="000000"/>
              </a:solidFill>
              <a:latin typeface="Calibri"/>
              <a:ea typeface="Calibri"/>
              <a:cs typeface="Calibri"/>
              <a:sym typeface="Calibri"/>
            </a:endParaRPr>
          </a:p>
        </p:txBody>
      </p:sp>
      <p:pic>
        <p:nvPicPr>
          <p:cNvPr id="268" name="Google Shape;268;g5bec5cddc3_0_132"/>
          <p:cNvPicPr preferRelativeResize="0"/>
          <p:nvPr/>
        </p:nvPicPr>
        <p:blipFill>
          <a:blip r:embed="rId3">
            <a:alphaModFix/>
          </a:blip>
          <a:stretch>
            <a:fillRect/>
          </a:stretch>
        </p:blipFill>
        <p:spPr>
          <a:xfrm>
            <a:off x="2286000" y="1429081"/>
            <a:ext cx="7010400" cy="1247775"/>
          </a:xfrm>
          <a:prstGeom prst="rect">
            <a:avLst/>
          </a:prstGeom>
          <a:noFill/>
          <a:ln>
            <a:noFill/>
          </a:ln>
        </p:spPr>
      </p:pic>
      <p:pic>
        <p:nvPicPr>
          <p:cNvPr id="269" name="Google Shape;269;g5bec5cddc3_0_132"/>
          <p:cNvPicPr preferRelativeResize="0"/>
          <p:nvPr/>
        </p:nvPicPr>
        <p:blipFill>
          <a:blip r:embed="rId4">
            <a:alphaModFix/>
          </a:blip>
          <a:stretch>
            <a:fillRect/>
          </a:stretch>
        </p:blipFill>
        <p:spPr>
          <a:xfrm>
            <a:off x="3124200" y="2753056"/>
            <a:ext cx="6017566" cy="3571545"/>
          </a:xfrm>
          <a:prstGeom prst="rect">
            <a:avLst/>
          </a:prstGeom>
          <a:noFill/>
          <a:ln>
            <a:noFill/>
          </a:ln>
        </p:spPr>
      </p:pic>
    </p:spTree>
    <p:extLst>
      <p:ext uri="{BB962C8B-B14F-4D97-AF65-F5344CB8AC3E}">
        <p14:creationId xmlns:p14="http://schemas.microsoft.com/office/powerpoint/2010/main" val="17811780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g5bec5cddc3_0_139"/>
          <p:cNvSpPr txBox="1"/>
          <p:nvPr/>
        </p:nvSpPr>
        <p:spPr>
          <a:xfrm>
            <a:off x="1919640" y="274680"/>
            <a:ext cx="6120300" cy="849600"/>
          </a:xfrm>
          <a:prstGeom prst="rect">
            <a:avLst/>
          </a:prstGeom>
          <a:noFill/>
          <a:ln>
            <a:noFill/>
          </a:ln>
        </p:spPr>
        <p:txBody>
          <a:bodyPr spcFirstLastPara="1" wrap="square" lIns="91425" tIns="45700" rIns="91425" bIns="45700" anchor="ctr" anchorCtr="0">
            <a:noAutofit/>
          </a:bodyPr>
          <a:lstStyle/>
          <a:p>
            <a:pPr>
              <a:buClr>
                <a:schemeClr val="dk1"/>
              </a:buClr>
              <a:buSzPts val="3600"/>
            </a:pPr>
            <a:r>
              <a:rPr lang="en-IN" sz="3600">
                <a:solidFill>
                  <a:schemeClr val="dk1"/>
                </a:solidFill>
                <a:latin typeface="Calibri"/>
                <a:ea typeface="Calibri"/>
                <a:cs typeface="Calibri"/>
                <a:sym typeface="Calibri"/>
              </a:rPr>
              <a:t>Simple Reflex Agent</a:t>
            </a:r>
            <a:endParaRPr sz="3600">
              <a:solidFill>
                <a:srgbClr val="000000"/>
              </a:solidFill>
              <a:latin typeface="Calibri"/>
              <a:ea typeface="Calibri"/>
              <a:cs typeface="Calibri"/>
              <a:sym typeface="Calibri"/>
            </a:endParaRPr>
          </a:p>
        </p:txBody>
      </p:sp>
      <p:pic>
        <p:nvPicPr>
          <p:cNvPr id="276" name="Google Shape;276;g5bec5cddc3_0_139"/>
          <p:cNvPicPr preferRelativeResize="0"/>
          <p:nvPr/>
        </p:nvPicPr>
        <p:blipFill rotWithShape="1">
          <a:blip r:embed="rId3">
            <a:alphaModFix/>
          </a:blip>
          <a:srcRect t="-2129" b="2129"/>
          <a:stretch/>
        </p:blipFill>
        <p:spPr>
          <a:xfrm>
            <a:off x="3124200" y="2753056"/>
            <a:ext cx="6017566" cy="3571545"/>
          </a:xfrm>
          <a:prstGeom prst="rect">
            <a:avLst/>
          </a:prstGeom>
          <a:noFill/>
          <a:ln>
            <a:noFill/>
          </a:ln>
        </p:spPr>
      </p:pic>
      <p:pic>
        <p:nvPicPr>
          <p:cNvPr id="277" name="Google Shape;277;g5bec5cddc3_0_139"/>
          <p:cNvPicPr preferRelativeResize="0"/>
          <p:nvPr/>
        </p:nvPicPr>
        <p:blipFill>
          <a:blip r:embed="rId4">
            <a:alphaModFix/>
          </a:blip>
          <a:stretch>
            <a:fillRect/>
          </a:stretch>
        </p:blipFill>
        <p:spPr>
          <a:xfrm>
            <a:off x="1800225" y="1381125"/>
            <a:ext cx="5448650" cy="1602550"/>
          </a:xfrm>
          <a:prstGeom prst="rect">
            <a:avLst/>
          </a:prstGeom>
          <a:noFill/>
          <a:ln>
            <a:noFill/>
          </a:ln>
        </p:spPr>
      </p:pic>
    </p:spTree>
    <p:extLst>
      <p:ext uri="{BB962C8B-B14F-4D97-AF65-F5344CB8AC3E}">
        <p14:creationId xmlns:p14="http://schemas.microsoft.com/office/powerpoint/2010/main" val="6126874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D430C-E061-44E2-AC62-B4A9041DCEAF}"/>
              </a:ext>
            </a:extLst>
          </p:cNvPr>
          <p:cNvSpPr>
            <a:spLocks noGrp="1"/>
          </p:cNvSpPr>
          <p:nvPr>
            <p:ph type="title"/>
          </p:nvPr>
        </p:nvSpPr>
        <p:spPr>
          <a:xfrm>
            <a:off x="739266" y="595630"/>
            <a:ext cx="10713466" cy="400110"/>
          </a:xfrm>
        </p:spPr>
        <p:txBody>
          <a:bodyPr/>
          <a:lstStyle/>
          <a:p>
            <a:r>
              <a:rPr lang="en-US" dirty="0"/>
              <a:t>Model based  Agents</a:t>
            </a:r>
          </a:p>
        </p:txBody>
      </p:sp>
      <p:sp>
        <p:nvSpPr>
          <p:cNvPr id="3" name="Text Placeholder 2">
            <a:extLst>
              <a:ext uri="{FF2B5EF4-FFF2-40B4-BE49-F238E27FC236}">
                <a16:creationId xmlns:a16="http://schemas.microsoft.com/office/drawing/2014/main" id="{F004BDEA-1299-4ABB-8990-74707AD6DA4D}"/>
              </a:ext>
            </a:extLst>
          </p:cNvPr>
          <p:cNvSpPr>
            <a:spLocks noGrp="1"/>
          </p:cNvSpPr>
          <p:nvPr>
            <p:ph type="body" idx="1"/>
          </p:nvPr>
        </p:nvSpPr>
        <p:spPr>
          <a:xfrm>
            <a:off x="1143000" y="1447800"/>
            <a:ext cx="9291955" cy="4683333"/>
          </a:xfrm>
        </p:spPr>
        <p:txBody>
          <a:bodyPr/>
          <a:lstStyle/>
          <a:p>
            <a:pPr marL="88900" marR="86360" algn="just">
              <a:spcBef>
                <a:spcPts val="805"/>
              </a:spcBef>
            </a:pPr>
            <a:r>
              <a:rPr lang="en-US" dirty="0">
                <a:latin typeface="Times New Roman" panose="02020603050405020304" pitchFamily="18" charset="0"/>
                <a:ea typeface="Times New Roman" panose="02020603050405020304" pitchFamily="18" charset="0"/>
              </a:rPr>
              <a:t>Model </a:t>
            </a:r>
            <a:r>
              <a:rPr lang="en-US" dirty="0">
                <a:effectLst/>
                <a:latin typeface="Times New Roman" panose="02020603050405020304" pitchFamily="18" charset="0"/>
                <a:ea typeface="Times New Roman" panose="02020603050405020304" pitchFamily="18" charset="0"/>
              </a:rPr>
              <a:t>based agents differ from percept based agents in that such agents maintain some sort of state based on the percept sequence received so far. The state is updated regularly based on what the agent senses, and the agent’s actions. Keeping track of the state requires that:</a:t>
            </a:r>
          </a:p>
          <a:p>
            <a:pPr marL="88900" marR="207645">
              <a:spcBef>
                <a:spcPts val="380"/>
              </a:spcBef>
            </a:pPr>
            <a:r>
              <a:rPr lang="en-US" dirty="0">
                <a:effectLst/>
                <a:latin typeface="Times New Roman" panose="02020603050405020304" pitchFamily="18" charset="0"/>
                <a:ea typeface="Times New Roman" panose="02020603050405020304" pitchFamily="18" charset="0"/>
              </a:rPr>
              <a:t/>
            </a:r>
            <a:br>
              <a:rPr lang="en-US" dirty="0">
                <a:effectLst/>
                <a:latin typeface="Times New Roman" panose="02020603050405020304" pitchFamily="18" charset="0"/>
                <a:ea typeface="Times New Roman" panose="02020603050405020304" pitchFamily="18" charset="0"/>
              </a:rPr>
            </a:br>
            <a:r>
              <a:rPr lang="en-US" dirty="0">
                <a:effectLst/>
                <a:latin typeface="Times New Roman" panose="02020603050405020304" pitchFamily="18" charset="0"/>
                <a:ea typeface="Times New Roman" panose="02020603050405020304" pitchFamily="18" charset="0"/>
              </a:rPr>
              <a:t>the agent has knowledge about how the world evolves, and how the agent’s actions affect the world.</a:t>
            </a:r>
          </a:p>
          <a:p>
            <a:r>
              <a:rPr lang="en-US" dirty="0">
                <a:effectLst/>
                <a:latin typeface="Times New Roman" panose="02020603050405020304" pitchFamily="18" charset="0"/>
                <a:ea typeface="Times New Roman" panose="02020603050405020304" pitchFamily="18" charset="0"/>
              </a:rPr>
              <a:t> </a:t>
            </a:r>
          </a:p>
          <a:p>
            <a:pPr marL="88900">
              <a:spcBef>
                <a:spcPts val="5"/>
              </a:spcBef>
            </a:pPr>
            <a:r>
              <a:rPr lang="en-US" dirty="0">
                <a:effectLst/>
                <a:latin typeface="Times New Roman" panose="02020603050405020304" pitchFamily="18" charset="0"/>
                <a:ea typeface="Times New Roman" panose="02020603050405020304" pitchFamily="18" charset="0"/>
              </a:rPr>
              <a:t>Thus a state based agent works as follows:</a:t>
            </a:r>
          </a:p>
          <a:p>
            <a:pPr marL="2057400" lvl="4" indent="-228600">
              <a:lnSpc>
                <a:spcPts val="1465"/>
              </a:lnSpc>
              <a:buSzPts val="1200"/>
              <a:buFont typeface="Symbol" panose="05050102010706020507" pitchFamily="18" charset="2"/>
              <a:buChar char=""/>
              <a:tabLst>
                <a:tab pos="545465" algn="l"/>
                <a:tab pos="546100" algn="l"/>
              </a:tabLst>
            </a:pPr>
            <a:r>
              <a:rPr lang="en-US" dirty="0">
                <a:effectLst/>
                <a:latin typeface="Times New Roman" panose="02020603050405020304" pitchFamily="18" charset="0"/>
                <a:ea typeface="Symbol" panose="05050102010706020507" pitchFamily="18" charset="2"/>
                <a:cs typeface="Symbol" panose="05050102010706020507" pitchFamily="18" charset="2"/>
              </a:rPr>
              <a:t>information comes from </a:t>
            </a:r>
            <a:r>
              <a:rPr lang="en-US" b="1" dirty="0">
                <a:effectLst/>
                <a:latin typeface="Times New Roman" panose="02020603050405020304" pitchFamily="18" charset="0"/>
                <a:ea typeface="Symbol" panose="05050102010706020507" pitchFamily="18" charset="2"/>
                <a:cs typeface="Symbol" panose="05050102010706020507" pitchFamily="18" charset="2"/>
              </a:rPr>
              <a:t>sensors </a:t>
            </a:r>
            <a:r>
              <a:rPr lang="en-US" dirty="0">
                <a:effectLst/>
                <a:latin typeface="Times New Roman" panose="02020603050405020304" pitchFamily="18" charset="0"/>
                <a:ea typeface="Symbol" panose="05050102010706020507" pitchFamily="18" charset="2"/>
                <a:cs typeface="Symbol" panose="05050102010706020507" pitchFamily="18" charset="2"/>
              </a:rPr>
              <a:t>-</a:t>
            </a:r>
            <a:r>
              <a:rPr lang="en-US" spc="-5" dirty="0">
                <a:latin typeface="Times New Roman" panose="02020603050405020304" pitchFamily="18" charset="0"/>
                <a:ea typeface="Symbol" panose="05050102010706020507" pitchFamily="18" charset="2"/>
                <a:cs typeface="Symbol" panose="05050102010706020507" pitchFamily="18" charset="2"/>
              </a:rPr>
              <a:t> </a:t>
            </a:r>
            <a:r>
              <a:rPr lang="en-US" b="1" dirty="0">
                <a:effectLst/>
                <a:latin typeface="Times New Roman" panose="02020603050405020304" pitchFamily="18" charset="0"/>
                <a:ea typeface="Symbol" panose="05050102010706020507" pitchFamily="18" charset="2"/>
                <a:cs typeface="Symbol" panose="05050102010706020507" pitchFamily="18" charset="2"/>
              </a:rPr>
              <a:t>percepts</a:t>
            </a:r>
            <a:endParaRPr lang="en-US" dirty="0">
              <a:effectLst/>
              <a:latin typeface="Times New Roman" panose="02020603050405020304" pitchFamily="18" charset="0"/>
              <a:ea typeface="Symbol" panose="05050102010706020507" pitchFamily="18" charset="2"/>
              <a:cs typeface="Symbol" panose="05050102010706020507" pitchFamily="18" charset="2"/>
            </a:endParaRPr>
          </a:p>
          <a:p>
            <a:pPr marL="2057400" lvl="4" indent="-228600">
              <a:lnSpc>
                <a:spcPts val="1465"/>
              </a:lnSpc>
              <a:buSzPts val="1200"/>
              <a:buFont typeface="Symbol" panose="05050102010706020507" pitchFamily="18" charset="2"/>
              <a:buChar char=""/>
              <a:tabLst>
                <a:tab pos="545465" algn="l"/>
                <a:tab pos="546100" algn="l"/>
              </a:tabLst>
            </a:pPr>
            <a:r>
              <a:rPr lang="en-US" dirty="0">
                <a:effectLst/>
                <a:latin typeface="Times New Roman" panose="02020603050405020304" pitchFamily="18" charset="0"/>
                <a:ea typeface="Symbol" panose="05050102010706020507" pitchFamily="18" charset="2"/>
                <a:cs typeface="Symbol" panose="05050102010706020507" pitchFamily="18" charset="2"/>
              </a:rPr>
              <a:t>based on this, the agent changes the current </a:t>
            </a:r>
            <a:r>
              <a:rPr lang="en-US" b="1" dirty="0">
                <a:effectLst/>
                <a:latin typeface="Times New Roman" panose="02020603050405020304" pitchFamily="18" charset="0"/>
                <a:ea typeface="Symbol" panose="05050102010706020507" pitchFamily="18" charset="2"/>
                <a:cs typeface="Symbol" panose="05050102010706020507" pitchFamily="18" charset="2"/>
              </a:rPr>
              <a:t>state of the</a:t>
            </a:r>
            <a:r>
              <a:rPr lang="en-US" b="1" spc="-60" dirty="0">
                <a:latin typeface="Times New Roman" panose="02020603050405020304" pitchFamily="18" charset="0"/>
                <a:ea typeface="Symbol" panose="05050102010706020507" pitchFamily="18" charset="2"/>
                <a:cs typeface="Symbol" panose="05050102010706020507" pitchFamily="18" charset="2"/>
              </a:rPr>
              <a:t> </a:t>
            </a:r>
            <a:r>
              <a:rPr lang="en-US" b="1" dirty="0">
                <a:effectLst/>
                <a:latin typeface="Times New Roman" panose="02020603050405020304" pitchFamily="18" charset="0"/>
                <a:ea typeface="Symbol" panose="05050102010706020507" pitchFamily="18" charset="2"/>
                <a:cs typeface="Symbol" panose="05050102010706020507" pitchFamily="18" charset="2"/>
              </a:rPr>
              <a:t>world</a:t>
            </a:r>
            <a:endParaRPr lang="en-US" dirty="0">
              <a:effectLst/>
              <a:latin typeface="Times New Roman" panose="02020603050405020304" pitchFamily="18" charset="0"/>
              <a:ea typeface="Symbol" panose="05050102010706020507" pitchFamily="18" charset="2"/>
              <a:cs typeface="Symbol" panose="05050102010706020507" pitchFamily="18" charset="2"/>
            </a:endParaRPr>
          </a:p>
          <a:p>
            <a:pPr marL="2057400" marR="86995" lvl="4" indent="-228600">
              <a:buSzPts val="1200"/>
              <a:buFont typeface="Symbol" panose="05050102010706020507" pitchFamily="18" charset="2"/>
              <a:buChar char=""/>
              <a:tabLst>
                <a:tab pos="545465" algn="l"/>
                <a:tab pos="546100" algn="l"/>
              </a:tabLst>
            </a:pPr>
            <a:r>
              <a:rPr lang="en-US" dirty="0">
                <a:effectLst/>
                <a:latin typeface="Times New Roman" panose="02020603050405020304" pitchFamily="18" charset="0"/>
                <a:ea typeface="Symbol" panose="05050102010706020507" pitchFamily="18" charset="2"/>
                <a:cs typeface="Symbol" panose="05050102010706020507" pitchFamily="18" charset="2"/>
              </a:rPr>
              <a:t>based on </a:t>
            </a:r>
            <a:r>
              <a:rPr lang="en-US" b="1" dirty="0">
                <a:effectLst/>
                <a:latin typeface="Times New Roman" panose="02020603050405020304" pitchFamily="18" charset="0"/>
                <a:ea typeface="Symbol" panose="05050102010706020507" pitchFamily="18" charset="2"/>
                <a:cs typeface="Symbol" panose="05050102010706020507" pitchFamily="18" charset="2"/>
              </a:rPr>
              <a:t>state of the world </a:t>
            </a:r>
            <a:r>
              <a:rPr lang="en-US" dirty="0">
                <a:effectLst/>
                <a:latin typeface="Times New Roman" panose="02020603050405020304" pitchFamily="18" charset="0"/>
                <a:ea typeface="Symbol" panose="05050102010706020507" pitchFamily="18" charset="2"/>
                <a:cs typeface="Symbol" panose="05050102010706020507" pitchFamily="18" charset="2"/>
              </a:rPr>
              <a:t>and </a:t>
            </a:r>
            <a:r>
              <a:rPr lang="en-US" b="1" dirty="0">
                <a:effectLst/>
                <a:latin typeface="Times New Roman" panose="02020603050405020304" pitchFamily="18" charset="0"/>
                <a:ea typeface="Symbol" panose="05050102010706020507" pitchFamily="18" charset="2"/>
                <a:cs typeface="Symbol" panose="05050102010706020507" pitchFamily="18" charset="2"/>
              </a:rPr>
              <a:t>knowledge (memory)</a:t>
            </a:r>
            <a:r>
              <a:rPr lang="en-US" dirty="0">
                <a:effectLst/>
                <a:latin typeface="Times New Roman" panose="02020603050405020304" pitchFamily="18" charset="0"/>
                <a:ea typeface="Symbol" panose="05050102010706020507" pitchFamily="18" charset="2"/>
                <a:cs typeface="Symbol" panose="05050102010706020507" pitchFamily="18" charset="2"/>
              </a:rPr>
              <a:t>, it triggers </a:t>
            </a:r>
            <a:r>
              <a:rPr lang="en-US" b="1" dirty="0">
                <a:effectLst/>
                <a:latin typeface="Times New Roman" panose="02020603050405020304" pitchFamily="18" charset="0"/>
                <a:ea typeface="Symbol" panose="05050102010706020507" pitchFamily="18" charset="2"/>
                <a:cs typeface="Symbol" panose="05050102010706020507" pitchFamily="18" charset="2"/>
              </a:rPr>
              <a:t>actions </a:t>
            </a:r>
            <a:r>
              <a:rPr lang="en-US" dirty="0">
                <a:effectLst/>
                <a:latin typeface="Times New Roman" panose="02020603050405020304" pitchFamily="18" charset="0"/>
                <a:ea typeface="Symbol" panose="05050102010706020507" pitchFamily="18" charset="2"/>
                <a:cs typeface="Symbol" panose="05050102010706020507" pitchFamily="18" charset="2"/>
              </a:rPr>
              <a:t>through the</a:t>
            </a:r>
            <a:r>
              <a:rPr lang="en-US" spc="-5" dirty="0">
                <a:latin typeface="Times New Roman" panose="02020603050405020304" pitchFamily="18" charset="0"/>
                <a:ea typeface="Symbol" panose="05050102010706020507" pitchFamily="18" charset="2"/>
                <a:cs typeface="Symbol" panose="05050102010706020507" pitchFamily="18" charset="2"/>
              </a:rPr>
              <a:t> </a:t>
            </a:r>
            <a:r>
              <a:rPr lang="en-US" b="1" dirty="0">
                <a:effectLst/>
                <a:latin typeface="Times New Roman" panose="02020603050405020304" pitchFamily="18" charset="0"/>
                <a:ea typeface="Symbol" panose="05050102010706020507" pitchFamily="18" charset="2"/>
                <a:cs typeface="Symbol" panose="05050102010706020507" pitchFamily="18" charset="2"/>
              </a:rPr>
              <a:t>effectors</a:t>
            </a:r>
            <a:endParaRPr lang="en-US" dirty="0">
              <a:effectLst/>
              <a:latin typeface="Times New Roman" panose="02020603050405020304" pitchFamily="18" charset="0"/>
              <a:ea typeface="Symbol" panose="05050102010706020507" pitchFamily="18" charset="2"/>
              <a:cs typeface="Symbol" panose="05050102010706020507" pitchFamily="18" charset="2"/>
            </a:endParaRPr>
          </a:p>
          <a:p>
            <a:endParaRPr lang="en-US" dirty="0"/>
          </a:p>
        </p:txBody>
      </p:sp>
    </p:spTree>
    <p:extLst>
      <p:ext uri="{BB962C8B-B14F-4D97-AF65-F5344CB8AC3E}">
        <p14:creationId xmlns:p14="http://schemas.microsoft.com/office/powerpoint/2010/main" val="392965304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g5bec5cddc3_0_147"/>
          <p:cNvSpPr txBox="1"/>
          <p:nvPr/>
        </p:nvSpPr>
        <p:spPr>
          <a:xfrm>
            <a:off x="1919640" y="274680"/>
            <a:ext cx="6120300" cy="849600"/>
          </a:xfrm>
          <a:prstGeom prst="rect">
            <a:avLst/>
          </a:prstGeom>
          <a:noFill/>
          <a:ln>
            <a:noFill/>
          </a:ln>
        </p:spPr>
        <p:txBody>
          <a:bodyPr spcFirstLastPara="1" wrap="square" lIns="91425" tIns="45700" rIns="91425" bIns="45700" anchor="ctr" anchorCtr="0">
            <a:noAutofit/>
          </a:bodyPr>
          <a:lstStyle/>
          <a:p>
            <a:pPr>
              <a:buClr>
                <a:schemeClr val="dk1"/>
              </a:buClr>
              <a:buSzPts val="3600"/>
            </a:pPr>
            <a:r>
              <a:rPr lang="en-IN" sz="3600" dirty="0">
                <a:solidFill>
                  <a:schemeClr val="dk1"/>
                </a:solidFill>
                <a:latin typeface="Calibri"/>
                <a:ea typeface="Calibri"/>
                <a:cs typeface="Calibri"/>
                <a:sym typeface="Calibri"/>
              </a:rPr>
              <a:t>Model Based  Agent</a:t>
            </a:r>
            <a:endParaRPr sz="3600" dirty="0">
              <a:solidFill>
                <a:srgbClr val="000000"/>
              </a:solidFill>
              <a:latin typeface="Calibri"/>
              <a:ea typeface="Calibri"/>
              <a:cs typeface="Calibri"/>
              <a:sym typeface="Calibri"/>
            </a:endParaRPr>
          </a:p>
        </p:txBody>
      </p:sp>
      <p:pic>
        <p:nvPicPr>
          <p:cNvPr id="284" name="Google Shape;284;g5bec5cddc3_0_147"/>
          <p:cNvPicPr preferRelativeResize="0"/>
          <p:nvPr/>
        </p:nvPicPr>
        <p:blipFill>
          <a:blip r:embed="rId3">
            <a:alphaModFix/>
          </a:blip>
          <a:stretch>
            <a:fillRect/>
          </a:stretch>
        </p:blipFill>
        <p:spPr>
          <a:xfrm>
            <a:off x="2362200" y="1810080"/>
            <a:ext cx="6534150" cy="3790950"/>
          </a:xfrm>
          <a:prstGeom prst="rect">
            <a:avLst/>
          </a:prstGeom>
          <a:noFill/>
          <a:ln>
            <a:noFill/>
          </a:ln>
        </p:spPr>
      </p:pic>
    </p:spTree>
    <p:extLst>
      <p:ext uri="{BB962C8B-B14F-4D97-AF65-F5344CB8AC3E}">
        <p14:creationId xmlns:p14="http://schemas.microsoft.com/office/powerpoint/2010/main" val="282928563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31DB0-5162-4094-9CC3-3B80919FC404}"/>
              </a:ext>
            </a:extLst>
          </p:cNvPr>
          <p:cNvSpPr>
            <a:spLocks noGrp="1"/>
          </p:cNvSpPr>
          <p:nvPr>
            <p:ph type="title"/>
          </p:nvPr>
        </p:nvSpPr>
        <p:spPr>
          <a:xfrm>
            <a:off x="739266" y="595630"/>
            <a:ext cx="10713466" cy="400110"/>
          </a:xfrm>
        </p:spPr>
        <p:txBody>
          <a:bodyPr/>
          <a:lstStyle/>
          <a:p>
            <a:r>
              <a:rPr lang="en-US" dirty="0"/>
              <a:t>Goal based agent</a:t>
            </a:r>
          </a:p>
        </p:txBody>
      </p:sp>
      <p:sp>
        <p:nvSpPr>
          <p:cNvPr id="3" name="Text Placeholder 2">
            <a:extLst>
              <a:ext uri="{FF2B5EF4-FFF2-40B4-BE49-F238E27FC236}">
                <a16:creationId xmlns:a16="http://schemas.microsoft.com/office/drawing/2014/main" id="{D3183290-4B78-4D5A-8504-4D32873C7BA8}"/>
              </a:ext>
            </a:extLst>
          </p:cNvPr>
          <p:cNvSpPr>
            <a:spLocks noGrp="1"/>
          </p:cNvSpPr>
          <p:nvPr>
            <p:ph type="body" idx="1"/>
          </p:nvPr>
        </p:nvSpPr>
        <p:spPr/>
        <p:txBody>
          <a:bodyPr>
            <a:normAutofit fontScale="70000" lnSpcReduction="20000"/>
          </a:bodyPr>
          <a:lstStyle/>
          <a:p>
            <a:pPr marL="88900" marR="1376680">
              <a:spcBef>
                <a:spcPts val="800"/>
              </a:spcBef>
            </a:pPr>
            <a:r>
              <a:rPr lang="en-US" sz="2000" dirty="0">
                <a:latin typeface="Times New Roman" panose="02020603050405020304" pitchFamily="18" charset="0"/>
                <a:ea typeface="Times New Roman" panose="02020603050405020304" pitchFamily="18" charset="0"/>
              </a:rPr>
              <a:t>The goal based agent has some goal which forms a basis of its actions. Such agents work as follows:</a:t>
            </a:r>
          </a:p>
          <a:p>
            <a:pPr marL="88900" marR="1376680">
              <a:spcBef>
                <a:spcPts val="800"/>
              </a:spcBef>
            </a:pPr>
            <a:endParaRPr lang="en-US" sz="2000" dirty="0">
              <a:latin typeface="Times New Roman" panose="02020603050405020304" pitchFamily="18" charset="0"/>
              <a:ea typeface="Times New Roman" panose="02020603050405020304" pitchFamily="18" charset="0"/>
            </a:endParaRPr>
          </a:p>
          <a:p>
            <a:pPr marL="2057400" lvl="4" indent="-228600">
              <a:spcBef>
                <a:spcPts val="5"/>
              </a:spcBef>
              <a:buSzPts val="1200"/>
              <a:buFont typeface="Symbol" panose="05050102010706020507" pitchFamily="18" charset="2"/>
              <a:buChar char=""/>
              <a:tabLst>
                <a:tab pos="545465" algn="l"/>
                <a:tab pos="546100" algn="l"/>
              </a:tabLst>
            </a:pPr>
            <a:r>
              <a:rPr lang="en-US" sz="2000" dirty="0">
                <a:latin typeface="Times New Roman" panose="02020603050405020304" pitchFamily="18" charset="0"/>
                <a:ea typeface="Symbol" panose="05050102010706020507" pitchFamily="18" charset="2"/>
                <a:cs typeface="Symbol" panose="05050102010706020507" pitchFamily="18" charset="2"/>
              </a:rPr>
              <a:t>information comes from </a:t>
            </a:r>
            <a:r>
              <a:rPr lang="en-US" sz="2000" b="1" dirty="0">
                <a:latin typeface="Times New Roman" panose="02020603050405020304" pitchFamily="18" charset="0"/>
                <a:ea typeface="Symbol" panose="05050102010706020507" pitchFamily="18" charset="2"/>
                <a:cs typeface="Symbol" panose="05050102010706020507" pitchFamily="18" charset="2"/>
              </a:rPr>
              <a:t>sensors </a:t>
            </a:r>
            <a:r>
              <a:rPr lang="en-US" sz="2000" dirty="0">
                <a:latin typeface="Times New Roman" panose="02020603050405020304" pitchFamily="18" charset="0"/>
                <a:ea typeface="Symbol" panose="05050102010706020507" pitchFamily="18" charset="2"/>
                <a:cs typeface="Symbol" panose="05050102010706020507" pitchFamily="18" charset="2"/>
              </a:rPr>
              <a:t>-</a:t>
            </a:r>
            <a:r>
              <a:rPr lang="en-US" sz="2000" spc="-5" dirty="0">
                <a:latin typeface="Times New Roman" panose="02020603050405020304" pitchFamily="18" charset="0"/>
                <a:ea typeface="Symbol" panose="05050102010706020507" pitchFamily="18" charset="2"/>
                <a:cs typeface="Symbol" panose="05050102010706020507" pitchFamily="18" charset="2"/>
              </a:rPr>
              <a:t> </a:t>
            </a:r>
            <a:r>
              <a:rPr lang="en-US" sz="2000" b="1" dirty="0">
                <a:latin typeface="Times New Roman" panose="02020603050405020304" pitchFamily="18" charset="0"/>
                <a:ea typeface="Symbol" panose="05050102010706020507" pitchFamily="18" charset="2"/>
                <a:cs typeface="Symbol" panose="05050102010706020507" pitchFamily="18" charset="2"/>
              </a:rPr>
              <a:t>percepts</a:t>
            </a:r>
            <a:endParaRPr lang="en-US" sz="2000" dirty="0">
              <a:latin typeface="Times New Roman" panose="02020603050405020304" pitchFamily="18" charset="0"/>
              <a:ea typeface="Symbol" panose="05050102010706020507" pitchFamily="18" charset="2"/>
              <a:cs typeface="Symbol" panose="05050102010706020507" pitchFamily="18" charset="2"/>
            </a:endParaRPr>
          </a:p>
          <a:p>
            <a:pPr marL="2057400" lvl="4" indent="-228600">
              <a:lnSpc>
                <a:spcPts val="1465"/>
              </a:lnSpc>
              <a:buSzPts val="1200"/>
              <a:buFont typeface="Symbol" panose="05050102010706020507" pitchFamily="18" charset="2"/>
              <a:buChar char=""/>
              <a:tabLst>
                <a:tab pos="545465" algn="l"/>
                <a:tab pos="546100" algn="l"/>
              </a:tabLst>
            </a:pPr>
            <a:r>
              <a:rPr lang="en-US" sz="2000" dirty="0">
                <a:latin typeface="Times New Roman" panose="02020603050405020304" pitchFamily="18" charset="0"/>
                <a:ea typeface="Symbol" panose="05050102010706020507" pitchFamily="18" charset="2"/>
                <a:cs typeface="Symbol" panose="05050102010706020507" pitchFamily="18" charset="2"/>
              </a:rPr>
              <a:t>changes the agents current </a:t>
            </a:r>
            <a:r>
              <a:rPr lang="en-US" sz="2000" b="1" dirty="0">
                <a:latin typeface="Times New Roman" panose="02020603050405020304" pitchFamily="18" charset="0"/>
                <a:ea typeface="Symbol" panose="05050102010706020507" pitchFamily="18" charset="2"/>
                <a:cs typeface="Symbol" panose="05050102010706020507" pitchFamily="18" charset="2"/>
              </a:rPr>
              <a:t>state of the</a:t>
            </a:r>
            <a:r>
              <a:rPr lang="en-US" sz="2000" b="1" spc="-25" dirty="0">
                <a:latin typeface="Times New Roman" panose="02020603050405020304" pitchFamily="18" charset="0"/>
                <a:ea typeface="Symbol" panose="05050102010706020507" pitchFamily="18" charset="2"/>
                <a:cs typeface="Symbol" panose="05050102010706020507" pitchFamily="18" charset="2"/>
              </a:rPr>
              <a:t> </a:t>
            </a:r>
            <a:r>
              <a:rPr lang="en-US" sz="2000" b="1" dirty="0">
                <a:latin typeface="Times New Roman" panose="02020603050405020304" pitchFamily="18" charset="0"/>
                <a:ea typeface="Symbol" panose="05050102010706020507" pitchFamily="18" charset="2"/>
                <a:cs typeface="Symbol" panose="05050102010706020507" pitchFamily="18" charset="2"/>
              </a:rPr>
              <a:t>world</a:t>
            </a:r>
            <a:endParaRPr lang="en-US" sz="2000" dirty="0">
              <a:latin typeface="Times New Roman" panose="02020603050405020304" pitchFamily="18" charset="0"/>
              <a:ea typeface="Symbol" panose="05050102010706020507" pitchFamily="18" charset="2"/>
              <a:cs typeface="Symbol" panose="05050102010706020507" pitchFamily="18" charset="2"/>
            </a:endParaRPr>
          </a:p>
          <a:p>
            <a:pPr marL="2057400" marR="86995" lvl="4" indent="-228600">
              <a:buSzPts val="1200"/>
              <a:buFont typeface="Symbol" panose="05050102010706020507" pitchFamily="18" charset="2"/>
              <a:buChar char=""/>
              <a:tabLst>
                <a:tab pos="545465" algn="l"/>
                <a:tab pos="546100" algn="l"/>
              </a:tabLst>
            </a:pPr>
            <a:r>
              <a:rPr lang="en-US" sz="2000" dirty="0">
                <a:latin typeface="Times New Roman" panose="02020603050405020304" pitchFamily="18" charset="0"/>
                <a:ea typeface="Symbol" panose="05050102010706020507" pitchFamily="18" charset="2"/>
                <a:cs typeface="Symbol" panose="05050102010706020507" pitchFamily="18" charset="2"/>
              </a:rPr>
              <a:t>based on </a:t>
            </a:r>
            <a:r>
              <a:rPr lang="en-US" sz="2000" b="1" dirty="0">
                <a:latin typeface="Times New Roman" panose="02020603050405020304" pitchFamily="18" charset="0"/>
                <a:ea typeface="Symbol" panose="05050102010706020507" pitchFamily="18" charset="2"/>
                <a:cs typeface="Symbol" panose="05050102010706020507" pitchFamily="18" charset="2"/>
              </a:rPr>
              <a:t>state of the world </a:t>
            </a:r>
            <a:r>
              <a:rPr lang="en-US" sz="2000" dirty="0">
                <a:latin typeface="Times New Roman" panose="02020603050405020304" pitchFamily="18" charset="0"/>
                <a:ea typeface="Symbol" panose="05050102010706020507" pitchFamily="18" charset="2"/>
                <a:cs typeface="Symbol" panose="05050102010706020507" pitchFamily="18" charset="2"/>
              </a:rPr>
              <a:t>and </a:t>
            </a:r>
            <a:r>
              <a:rPr lang="en-US" sz="2000" b="1" dirty="0">
                <a:latin typeface="Times New Roman" panose="02020603050405020304" pitchFamily="18" charset="0"/>
                <a:ea typeface="Symbol" panose="05050102010706020507" pitchFamily="18" charset="2"/>
                <a:cs typeface="Symbol" panose="05050102010706020507" pitchFamily="18" charset="2"/>
              </a:rPr>
              <a:t>knowledge (memory) </a:t>
            </a:r>
            <a:r>
              <a:rPr lang="en-US" sz="2000" dirty="0">
                <a:latin typeface="Times New Roman" panose="02020603050405020304" pitchFamily="18" charset="0"/>
                <a:ea typeface="Symbol" panose="05050102010706020507" pitchFamily="18" charset="2"/>
                <a:cs typeface="Symbol" panose="05050102010706020507" pitchFamily="18" charset="2"/>
              </a:rPr>
              <a:t>and </a:t>
            </a:r>
            <a:r>
              <a:rPr lang="en-US" sz="2000" b="1" dirty="0">
                <a:latin typeface="Times New Roman" panose="02020603050405020304" pitchFamily="18" charset="0"/>
                <a:ea typeface="Symbol" panose="05050102010706020507" pitchFamily="18" charset="2"/>
                <a:cs typeface="Symbol" panose="05050102010706020507" pitchFamily="18" charset="2"/>
              </a:rPr>
              <a:t>goals/intentions</a:t>
            </a:r>
            <a:r>
              <a:rPr lang="en-US" sz="2000" dirty="0">
                <a:latin typeface="Times New Roman" panose="02020603050405020304" pitchFamily="18" charset="0"/>
                <a:ea typeface="Symbol" panose="05050102010706020507" pitchFamily="18" charset="2"/>
                <a:cs typeface="Symbol" panose="05050102010706020507" pitchFamily="18" charset="2"/>
              </a:rPr>
              <a:t>, it chooses </a:t>
            </a:r>
            <a:r>
              <a:rPr lang="en-US" sz="2000" b="1" dirty="0">
                <a:latin typeface="Times New Roman" panose="02020603050405020304" pitchFamily="18" charset="0"/>
                <a:ea typeface="Symbol" panose="05050102010706020507" pitchFamily="18" charset="2"/>
                <a:cs typeface="Symbol" panose="05050102010706020507" pitchFamily="18" charset="2"/>
              </a:rPr>
              <a:t>actions </a:t>
            </a:r>
            <a:r>
              <a:rPr lang="en-US" sz="2000" dirty="0">
                <a:latin typeface="Times New Roman" panose="02020603050405020304" pitchFamily="18" charset="0"/>
                <a:ea typeface="Symbol" panose="05050102010706020507" pitchFamily="18" charset="2"/>
                <a:cs typeface="Symbol" panose="05050102010706020507" pitchFamily="18" charset="2"/>
              </a:rPr>
              <a:t>and does them through the</a:t>
            </a:r>
            <a:r>
              <a:rPr lang="en-US" sz="2000" spc="-25" dirty="0">
                <a:latin typeface="Times New Roman" panose="02020603050405020304" pitchFamily="18" charset="0"/>
                <a:ea typeface="Symbol" panose="05050102010706020507" pitchFamily="18" charset="2"/>
                <a:cs typeface="Symbol" panose="05050102010706020507" pitchFamily="18" charset="2"/>
              </a:rPr>
              <a:t> </a:t>
            </a:r>
            <a:r>
              <a:rPr lang="en-US" sz="2000" b="1" dirty="0">
                <a:latin typeface="Times New Roman" panose="02020603050405020304" pitchFamily="18" charset="0"/>
                <a:ea typeface="Symbol" panose="05050102010706020507" pitchFamily="18" charset="2"/>
                <a:cs typeface="Symbol" panose="05050102010706020507" pitchFamily="18" charset="2"/>
              </a:rPr>
              <a:t>effectors</a:t>
            </a:r>
            <a:r>
              <a:rPr lang="en-US" sz="2000" dirty="0">
                <a:latin typeface="Times New Roman" panose="02020603050405020304" pitchFamily="18" charset="0"/>
                <a:ea typeface="Symbol" panose="05050102010706020507" pitchFamily="18" charset="2"/>
                <a:cs typeface="Symbol" panose="05050102010706020507" pitchFamily="18" charset="2"/>
              </a:rPr>
              <a:t>.</a:t>
            </a:r>
          </a:p>
          <a:p>
            <a:pPr>
              <a:spcBef>
                <a:spcPts val="45"/>
              </a:spcBef>
            </a:pPr>
            <a:r>
              <a:rPr lang="en-US" sz="2000" dirty="0">
                <a:latin typeface="Times New Roman" panose="02020603050405020304" pitchFamily="18" charset="0"/>
                <a:ea typeface="Times New Roman" panose="02020603050405020304" pitchFamily="18" charset="0"/>
              </a:rPr>
              <a:t> </a:t>
            </a:r>
          </a:p>
          <a:p>
            <a:r>
              <a:rPr lang="en-US" sz="2000" dirty="0">
                <a:latin typeface="Times New Roman" panose="02020603050405020304" pitchFamily="18" charset="0"/>
                <a:ea typeface="Times New Roman" panose="02020603050405020304" pitchFamily="18" charset="0"/>
              </a:rPr>
              <a:t>Goal formulation based on the current situation is a way of solving many problems and search is a universal problem solving mechanism in AI. </a:t>
            </a:r>
            <a:endParaRPr lang="en-US" sz="2000" dirty="0"/>
          </a:p>
        </p:txBody>
      </p:sp>
    </p:spTree>
    <p:extLst>
      <p:ext uri="{BB962C8B-B14F-4D97-AF65-F5344CB8AC3E}">
        <p14:creationId xmlns:p14="http://schemas.microsoft.com/office/powerpoint/2010/main" val="34243188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g5bec5cddc3_0_163"/>
          <p:cNvSpPr txBox="1"/>
          <p:nvPr/>
        </p:nvSpPr>
        <p:spPr>
          <a:xfrm>
            <a:off x="1919640" y="274680"/>
            <a:ext cx="6120300" cy="849600"/>
          </a:xfrm>
          <a:prstGeom prst="rect">
            <a:avLst/>
          </a:prstGeom>
          <a:noFill/>
          <a:ln>
            <a:noFill/>
          </a:ln>
        </p:spPr>
        <p:txBody>
          <a:bodyPr spcFirstLastPara="1" wrap="square" lIns="91425" tIns="45700" rIns="91425" bIns="45700" anchor="ctr" anchorCtr="0">
            <a:noAutofit/>
          </a:bodyPr>
          <a:lstStyle/>
          <a:p>
            <a:pPr>
              <a:buClr>
                <a:schemeClr val="dk1"/>
              </a:buClr>
              <a:buSzPts val="3600"/>
            </a:pPr>
            <a:r>
              <a:rPr lang="en-IN" sz="3600" dirty="0">
                <a:solidFill>
                  <a:schemeClr val="dk1"/>
                </a:solidFill>
                <a:latin typeface="Calibri"/>
                <a:ea typeface="Calibri"/>
                <a:cs typeface="Calibri"/>
                <a:sym typeface="Calibri"/>
              </a:rPr>
              <a:t> Goal based Agent</a:t>
            </a:r>
            <a:endParaRPr sz="3600" dirty="0">
              <a:solidFill>
                <a:srgbClr val="000000"/>
              </a:solidFill>
              <a:latin typeface="Calibri"/>
              <a:ea typeface="Calibri"/>
              <a:cs typeface="Calibri"/>
              <a:sym typeface="Calibri"/>
            </a:endParaRPr>
          </a:p>
        </p:txBody>
      </p:sp>
      <p:pic>
        <p:nvPicPr>
          <p:cNvPr id="298" name="Google Shape;298;g5bec5cddc3_0_163"/>
          <p:cNvPicPr preferRelativeResize="0"/>
          <p:nvPr/>
        </p:nvPicPr>
        <p:blipFill>
          <a:blip r:embed="rId3">
            <a:alphaModFix/>
          </a:blip>
          <a:stretch>
            <a:fillRect/>
          </a:stretch>
        </p:blipFill>
        <p:spPr>
          <a:xfrm>
            <a:off x="2743200" y="1962480"/>
            <a:ext cx="6172200" cy="3790950"/>
          </a:xfrm>
          <a:prstGeom prst="rect">
            <a:avLst/>
          </a:prstGeom>
          <a:noFill/>
          <a:ln>
            <a:noFill/>
          </a:ln>
        </p:spPr>
      </p:pic>
    </p:spTree>
    <p:extLst>
      <p:ext uri="{BB962C8B-B14F-4D97-AF65-F5344CB8AC3E}">
        <p14:creationId xmlns:p14="http://schemas.microsoft.com/office/powerpoint/2010/main" val="25404696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591EA-6FBD-4714-988F-75579D153D02}"/>
              </a:ext>
            </a:extLst>
          </p:cNvPr>
          <p:cNvSpPr>
            <a:spLocks noGrp="1"/>
          </p:cNvSpPr>
          <p:nvPr>
            <p:ph type="title"/>
          </p:nvPr>
        </p:nvSpPr>
        <p:spPr>
          <a:xfrm>
            <a:off x="739266" y="595630"/>
            <a:ext cx="10713466" cy="400110"/>
          </a:xfrm>
        </p:spPr>
        <p:txBody>
          <a:bodyPr/>
          <a:lstStyle/>
          <a:p>
            <a:r>
              <a:rPr lang="en-US" dirty="0"/>
              <a:t>Utility based Agent</a:t>
            </a:r>
          </a:p>
        </p:txBody>
      </p:sp>
      <p:sp>
        <p:nvSpPr>
          <p:cNvPr id="3" name="Text Placeholder 2">
            <a:extLst>
              <a:ext uri="{FF2B5EF4-FFF2-40B4-BE49-F238E27FC236}">
                <a16:creationId xmlns:a16="http://schemas.microsoft.com/office/drawing/2014/main" id="{5DAC5DAA-EF65-4506-8B09-F23AB41B9E8E}"/>
              </a:ext>
            </a:extLst>
          </p:cNvPr>
          <p:cNvSpPr>
            <a:spLocks noGrp="1"/>
          </p:cNvSpPr>
          <p:nvPr>
            <p:ph type="body" idx="1"/>
          </p:nvPr>
        </p:nvSpPr>
        <p:spPr>
          <a:xfrm>
            <a:off x="2098345" y="2510409"/>
            <a:ext cx="9291955" cy="1107996"/>
          </a:xfrm>
        </p:spPr>
        <p:txBody>
          <a:bodyPr/>
          <a:lstStyle/>
          <a:p>
            <a:pPr marL="88900" marR="85090" algn="just">
              <a:spcBef>
                <a:spcPts val="810"/>
              </a:spcBef>
            </a:pPr>
            <a:r>
              <a:rPr lang="en-US" sz="1800" dirty="0">
                <a:latin typeface="Times New Roman" panose="02020603050405020304" pitchFamily="18" charset="0"/>
                <a:ea typeface="Times New Roman" panose="02020603050405020304" pitchFamily="18" charset="0"/>
              </a:rPr>
              <a:t>Utility based agents provides a more general agent framework. In case that the agent has multiple goals, this framework can accommodate different preferences for the different goals.    Such systems are characterized by a utility function that maps a state or a sequence of states to a real valued utility. </a:t>
            </a:r>
            <a:endParaRPr lang="en-US" dirty="0"/>
          </a:p>
        </p:txBody>
      </p:sp>
    </p:spTree>
    <p:extLst>
      <p:ext uri="{BB962C8B-B14F-4D97-AF65-F5344CB8AC3E}">
        <p14:creationId xmlns:p14="http://schemas.microsoft.com/office/powerpoint/2010/main" val="42427957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349</TotalTime>
  <Words>11416</Words>
  <Application>Microsoft Office PowerPoint</Application>
  <PresentationFormat>Widescreen</PresentationFormat>
  <Paragraphs>1884</Paragraphs>
  <Slides>310</Slides>
  <Notes>28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310</vt:i4>
      </vt:variant>
    </vt:vector>
  </HeadingPairs>
  <TitlesOfParts>
    <vt:vector size="323" baseType="lpstr">
      <vt:lpstr>SimSun</vt:lpstr>
      <vt:lpstr>Arial</vt:lpstr>
      <vt:lpstr>Calibri</vt:lpstr>
      <vt:lpstr>Calibri Light</vt:lpstr>
      <vt:lpstr>Cambria Math</vt:lpstr>
      <vt:lpstr>Comic Sans MS</vt:lpstr>
      <vt:lpstr>Courier New</vt:lpstr>
      <vt:lpstr>Palatino Linotype</vt:lpstr>
      <vt:lpstr>Symbol</vt:lpstr>
      <vt:lpstr>Times New Roman</vt:lpstr>
      <vt:lpstr>Trebuchet MS</vt:lpstr>
      <vt:lpstr>Wingdings</vt:lpstr>
      <vt:lpstr>Office Theme</vt:lpstr>
      <vt:lpstr>BITS Pilani Pilani Campus</vt:lpstr>
      <vt:lpstr>Objectives of the course</vt:lpstr>
      <vt:lpstr>BOOKS</vt:lpstr>
      <vt:lpstr>Evaluation Components</vt:lpstr>
      <vt:lpstr>Agenda</vt:lpstr>
      <vt:lpstr>Definition of Intelligence</vt:lpstr>
      <vt:lpstr>Definition of AI</vt:lpstr>
      <vt:lpstr>Different Types of Artificial Intelligence</vt:lpstr>
      <vt:lpstr>Thinking Humanly</vt:lpstr>
      <vt:lpstr>Thinking Humanly</vt:lpstr>
      <vt:lpstr>Acting Humanly</vt:lpstr>
      <vt:lpstr>Act like Human: Turing Test</vt:lpstr>
      <vt:lpstr>Thinking Rationally</vt:lpstr>
      <vt:lpstr>Thinking Rationally</vt:lpstr>
      <vt:lpstr>Thinking Rationally</vt:lpstr>
      <vt:lpstr>Thinking Rationally</vt:lpstr>
      <vt:lpstr>Acting Rationally</vt:lpstr>
      <vt:lpstr>Acting Rationally</vt:lpstr>
      <vt:lpstr>Definitions</vt:lpstr>
      <vt:lpstr>About the course</vt:lpstr>
      <vt:lpstr>Intelligent Agents</vt:lpstr>
      <vt:lpstr>Rational Agents</vt:lpstr>
      <vt:lpstr>Designing Rational Agents</vt:lpstr>
      <vt:lpstr>TYPICAL AI PROBLEMS</vt:lpstr>
      <vt:lpstr>What’s easy and what’s hard</vt:lpstr>
      <vt:lpstr>What’s easier and what’s hard</vt:lpstr>
      <vt:lpstr>Intelligent behavior</vt:lpstr>
      <vt:lpstr>Applications</vt:lpstr>
      <vt:lpstr>Practical Impact of AI</vt:lpstr>
      <vt:lpstr>Limits of AI Today</vt:lpstr>
      <vt:lpstr>What can AI systems do</vt:lpstr>
      <vt:lpstr>What can AI systems NOT do yet?</vt:lpstr>
      <vt:lpstr>BITS Pilani Pilani Campus</vt:lpstr>
      <vt:lpstr>AI History</vt:lpstr>
      <vt:lpstr>AI History</vt:lpstr>
      <vt:lpstr>AI History</vt:lpstr>
      <vt:lpstr>BITS Pilani Pilani Campus</vt:lpstr>
      <vt:lpstr>Deep Learning Breakthroughs (2012 –</vt:lpstr>
      <vt:lpstr>Deep Learning Breakthroughs (2012 – PresenBt)ITS Pilani</vt:lpstr>
      <vt:lpstr>Modern AI (2012 – Present): Deep Learning ImBIpTSacPtilani</vt:lpstr>
      <vt:lpstr>BITS Pilani Pilani Campus</vt:lpstr>
      <vt:lpstr>BITS Pilani Pilani Campus</vt:lpstr>
      <vt:lpstr>BITS Pilani Pilani Campus</vt:lpstr>
      <vt:lpstr>BITS Pilani Pilani Campus</vt:lpstr>
      <vt:lpstr>Autonomous cars</vt:lpstr>
      <vt:lpstr>Robots help nurses in hospitals  deliver stuff to different rooms</vt:lpstr>
      <vt:lpstr>Drones that record cool videos</vt:lpstr>
      <vt:lpstr>A Robot Learning on it’s own</vt:lpstr>
      <vt:lpstr>Natural Language</vt:lpstr>
      <vt:lpstr>Computer Vision</vt:lpstr>
      <vt:lpstr>Tools for Predictions &amp; Decisions</vt:lpstr>
      <vt:lpstr>AlphaGo</vt:lpstr>
      <vt:lpstr>AlphaGo</vt:lpstr>
      <vt:lpstr>Game Agents</vt:lpstr>
      <vt:lpstr>Human-AI Interaction</vt:lpstr>
      <vt:lpstr>Areas Contributing to  AI</vt:lpstr>
      <vt:lpstr>Areas Contributing to  AI</vt:lpstr>
      <vt:lpstr>Areas Contributing to  AI</vt:lpstr>
      <vt:lpstr>Areas Contributing to  AI</vt:lpstr>
      <vt:lpstr>Areas Contributing to  AI</vt:lpstr>
      <vt:lpstr>Areas Contributing to  AI</vt:lpstr>
      <vt:lpstr>Areas Contributing to  AI</vt:lpstr>
      <vt:lpstr>PowerPoint Presentation</vt:lpstr>
      <vt:lpstr>PowerPoint Presentation</vt:lpstr>
      <vt:lpstr>Learning Objectives</vt:lpstr>
      <vt:lpstr>PowerPoint Presentation</vt:lpstr>
      <vt:lpstr>Agents</vt:lpstr>
      <vt:lpstr>Agent Performance </vt:lpstr>
      <vt:lpstr>Examples</vt:lpstr>
      <vt:lpstr>Agent Faculties </vt:lpstr>
      <vt:lpstr>PowerPoint Presentation</vt:lpstr>
      <vt:lpstr>Vacuum cleaner problem </vt:lpstr>
      <vt:lpstr>Vacuum cleaner problem </vt:lpstr>
      <vt:lpstr>Intelligent Agents </vt:lpstr>
      <vt:lpstr>Examples</vt:lpstr>
      <vt:lpstr>Rationality</vt:lpstr>
      <vt:lpstr>Defining Rational Agent </vt:lpstr>
      <vt:lpstr>Omniscience vs. Rationality </vt:lpstr>
      <vt:lpstr>PowerPoint Presentation</vt:lpstr>
      <vt:lpstr>PowerPoint Presentation</vt:lpstr>
      <vt:lpstr>PowerPoint Presentation</vt:lpstr>
      <vt:lpstr>PowerPoint Presentation</vt:lpstr>
      <vt:lpstr>PowerPoint Presentation</vt:lpstr>
      <vt:lpstr>Deterministic/Stochastic/Strategic</vt:lpstr>
      <vt:lpstr>Episodic  vs Sequential</vt:lpstr>
      <vt:lpstr>Static vs Dynamic</vt:lpstr>
      <vt:lpstr>Static vs Dynamic</vt:lpstr>
      <vt:lpstr>PowerPoint Presentation</vt:lpstr>
      <vt:lpstr>Single agent (vs. multiagent)</vt:lpstr>
      <vt:lpstr>PowerPoint Presentation</vt:lpstr>
      <vt:lpstr>PowerPoint Presentation</vt:lpstr>
      <vt:lpstr>Simple Reflex Agents</vt:lpstr>
      <vt:lpstr>PowerPoint Presentation</vt:lpstr>
      <vt:lpstr>PowerPoint Presentation</vt:lpstr>
      <vt:lpstr>Model based  Agents</vt:lpstr>
      <vt:lpstr>PowerPoint Presentation</vt:lpstr>
      <vt:lpstr>Goal based agent</vt:lpstr>
      <vt:lpstr>PowerPoint Presentation</vt:lpstr>
      <vt:lpstr>Utility based Agent</vt:lpstr>
      <vt:lpstr>PowerPoint Presentation</vt:lpstr>
      <vt:lpstr>Learning Agent</vt:lpstr>
      <vt:lpstr>PowerPoint Presentation</vt:lpstr>
      <vt:lpstr>PowerPoint Presentation</vt:lpstr>
      <vt:lpstr>Artificial &amp; Computational Intelligence</vt:lpstr>
      <vt:lpstr>PowerPoint Presentation</vt:lpstr>
      <vt:lpstr>Agent Architecture Recap</vt:lpstr>
      <vt:lpstr>Problem Solving Agents</vt:lpstr>
      <vt:lpstr>Problem Solving Agents</vt:lpstr>
      <vt:lpstr>Problem Solving Agents</vt:lpstr>
      <vt:lpstr>Problem Solving Agents</vt:lpstr>
      <vt:lpstr>Problem Solving Agents</vt:lpstr>
      <vt:lpstr>Problem Solving Agents</vt:lpstr>
      <vt:lpstr>Problem Solving Agents</vt:lpstr>
      <vt:lpstr>Problem Solving Agents</vt:lpstr>
      <vt:lpstr>Notion of a state</vt:lpstr>
      <vt:lpstr>Problem Solving Agents – Formulate</vt:lpstr>
      <vt:lpstr>Problem Solving Agents – Formulate</vt:lpstr>
      <vt:lpstr>Problem formulation of the Eight Tile Puzzle</vt:lpstr>
      <vt:lpstr>Problem formulation of the Eight Tile Puzzle</vt:lpstr>
      <vt:lpstr>Formulate – Vacuum Cleaner Example</vt:lpstr>
      <vt:lpstr>States in Vacuum Cleaner</vt:lpstr>
      <vt:lpstr>Formulate – Vacuum cleaner Example</vt:lpstr>
      <vt:lpstr>Formulate – Toy Problem Example</vt:lpstr>
      <vt:lpstr>Formulate – Toy Problem Example</vt:lpstr>
      <vt:lpstr>Formulate – Toy Problem Example</vt:lpstr>
      <vt:lpstr>Formulate – Real World Example</vt:lpstr>
      <vt:lpstr>Searching for Solutions</vt:lpstr>
      <vt:lpstr>Searching for Solutions</vt:lpstr>
      <vt:lpstr>Tree Search Algorithm</vt:lpstr>
      <vt:lpstr>Tree Search Algorithm</vt:lpstr>
      <vt:lpstr>Tree Search Algorithm</vt:lpstr>
      <vt:lpstr>Graph Search Algorithm</vt:lpstr>
      <vt:lpstr>Graph Search Algorithm</vt:lpstr>
      <vt:lpstr>Graph Search Algorithm</vt:lpstr>
      <vt:lpstr>Graph Search Algorithm</vt:lpstr>
      <vt:lpstr>Infrastructure for Search Algorithms</vt:lpstr>
      <vt:lpstr>Infrastructure for Search Algorithms</vt:lpstr>
      <vt:lpstr>Measuring Search Algorithm Performance</vt:lpstr>
      <vt:lpstr>Measuring Search Algorithm Performance</vt:lpstr>
      <vt:lpstr>Measuring Search Algorithm Performance</vt:lpstr>
      <vt:lpstr>Search Algorithms</vt:lpstr>
      <vt:lpstr>Uninformed Search Algorithms</vt:lpstr>
      <vt:lpstr>Breadth First Search</vt:lpstr>
      <vt:lpstr>Breadth First Search (BFS)</vt:lpstr>
      <vt:lpstr>Breadth First Search</vt:lpstr>
      <vt:lpstr>Breadth First Search – Evaluation</vt:lpstr>
      <vt:lpstr>Breadth First Search – Evaluation</vt:lpstr>
      <vt:lpstr>Depth First Search</vt:lpstr>
      <vt:lpstr>DFS EXAMPLE 1</vt:lpstr>
      <vt:lpstr>DFS EXAMPLE 2</vt:lpstr>
      <vt:lpstr>DFS - Evaluation</vt:lpstr>
      <vt:lpstr>Depth Limited Search (DLS)</vt:lpstr>
      <vt:lpstr>Iterative Deepening Depth First Search (IDS</vt:lpstr>
      <vt:lpstr>Iterative Deepening Depth First Search (IDS)</vt:lpstr>
      <vt:lpstr>Iterative Deepening Depth First Search (IDS)</vt:lpstr>
      <vt:lpstr>IDS</vt:lpstr>
      <vt:lpstr>Uniform Cost Search</vt:lpstr>
      <vt:lpstr>Uniform Cost Search</vt:lpstr>
      <vt:lpstr>Uniform Cost Search</vt:lpstr>
      <vt:lpstr>Uniform Cost Search</vt:lpstr>
      <vt:lpstr>Uniform Cost Search</vt:lpstr>
      <vt:lpstr>Uniform Cost Search</vt:lpstr>
      <vt:lpstr>Uniform Cost Search</vt:lpstr>
      <vt:lpstr>Uniform Cost Search – Evaluation</vt:lpstr>
      <vt:lpstr> ACI Session 4: Uninfomed Search  Revisited: DFS,BFS,DLS,IDS.  UCS, bidirectional search Informed Search: Best First</vt:lpstr>
      <vt:lpstr>Search Algorithms</vt:lpstr>
      <vt:lpstr>Breadth First Search</vt:lpstr>
      <vt:lpstr>Breadth First Search (BFS)</vt:lpstr>
      <vt:lpstr>Breadth First Search</vt:lpstr>
      <vt:lpstr>Breadth First Search – Evaluation</vt:lpstr>
      <vt:lpstr>Breadth First Search – Evaluation</vt:lpstr>
      <vt:lpstr>Depth First Search</vt:lpstr>
      <vt:lpstr>DFS</vt:lpstr>
      <vt:lpstr>DFS - Evaluation</vt:lpstr>
      <vt:lpstr>Depth Limited Search (DLS)</vt:lpstr>
      <vt:lpstr>Iterative Deepening Depth First Search (IDS</vt:lpstr>
      <vt:lpstr>Iterative Deepening Depth First Search (IDS)</vt:lpstr>
      <vt:lpstr>Iterative Deepening Depth First Search (IDS)</vt:lpstr>
      <vt:lpstr>IDS</vt:lpstr>
      <vt:lpstr>Bidirectional Search</vt:lpstr>
      <vt:lpstr>Example: Bidirectional Search</vt:lpstr>
      <vt:lpstr>Uniform Cost Search</vt:lpstr>
      <vt:lpstr>Uniform Cost Search</vt:lpstr>
      <vt:lpstr>Uniform Cost Search</vt:lpstr>
      <vt:lpstr>Uniform Cost Search – Evaluation</vt:lpstr>
      <vt:lpstr>Summary</vt:lpstr>
      <vt:lpstr>Comparison</vt:lpstr>
      <vt:lpstr>Search on undirected graph or directed graph with cycles</vt:lpstr>
      <vt:lpstr>Graph Search: Handling repeated nodes</vt:lpstr>
      <vt:lpstr>Disadvantage of Uninformed Search(Blind Search</vt:lpstr>
      <vt:lpstr>Informed Search</vt:lpstr>
      <vt:lpstr>Difference between Blind and informed Search</vt:lpstr>
      <vt:lpstr>General Tree Search paradigm</vt:lpstr>
      <vt:lpstr>PowerPoint Presentation</vt:lpstr>
      <vt:lpstr>Best First Search f(n)=h(n)</vt:lpstr>
      <vt:lpstr>PowerPoint Presentation</vt:lpstr>
      <vt:lpstr>PowerPoint Presentation</vt:lpstr>
      <vt:lpstr>BITS Pilani Pilani Campus</vt:lpstr>
      <vt:lpstr>Session Content</vt:lpstr>
      <vt:lpstr>A* Search</vt:lpstr>
      <vt:lpstr>A* Search</vt:lpstr>
      <vt:lpstr>A* Search</vt:lpstr>
      <vt:lpstr>A* Search</vt:lpstr>
      <vt:lpstr>A* Search</vt:lpstr>
      <vt:lpstr>A* Search</vt:lpstr>
      <vt:lpstr>A* Search</vt:lpstr>
      <vt:lpstr>Admissible Heuristics</vt:lpstr>
      <vt:lpstr>Example</vt:lpstr>
      <vt:lpstr>Consistent Heuristic</vt:lpstr>
      <vt:lpstr>Proof of Optimality of A*</vt:lpstr>
      <vt:lpstr>Proof of Optimality of A*</vt:lpstr>
      <vt:lpstr>Admissible Heuristics</vt:lpstr>
      <vt:lpstr>Admissible Heuristics</vt:lpstr>
      <vt:lpstr>Dominance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BITS Pilani Pilani Campus</vt:lpstr>
      <vt:lpstr>Analysis of RBFS</vt:lpstr>
      <vt:lpstr>SMA* (Simplified Memory A*)</vt:lpstr>
      <vt:lpstr>SMA*</vt:lpstr>
      <vt:lpstr>SMA*</vt:lpstr>
      <vt:lpstr>Analysis of SMA*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BITS Pilani Pilani Campus</vt:lpstr>
      <vt:lpstr>Optimization</vt:lpstr>
      <vt:lpstr>Thank You</vt:lpstr>
      <vt:lpstr>PowerPoint Presentation</vt:lpstr>
      <vt:lpstr>PowerPoint Presentation</vt:lpstr>
      <vt:lpstr>PowerPoint Presentation</vt:lpstr>
      <vt:lpstr>Convert N queen problem to optimization  problem</vt:lpstr>
      <vt:lpstr>PowerPoint Presentation</vt:lpstr>
      <vt:lpstr>PowerPoint Presentation</vt:lpstr>
      <vt:lpstr>PowerPoint Presentation</vt:lpstr>
      <vt:lpstr>“Landscape” of search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Simulated Annealing</vt:lpstr>
      <vt:lpstr>PowerPoint Presentation</vt:lpstr>
      <vt:lpstr>PowerPoint Presentation</vt:lpstr>
      <vt:lpstr>PowerPoint Presentation</vt:lpstr>
      <vt:lpstr>PowerPoint Presentation</vt:lpstr>
      <vt:lpstr>Genetic Algorithms</vt:lpstr>
      <vt:lpstr>Genetic Algorithms</vt:lpstr>
      <vt:lpstr>Genetic Algorithms</vt:lpstr>
      <vt:lpstr>Genetic Algorithms</vt:lpstr>
      <vt:lpstr>GA operators: Selection</vt:lpstr>
      <vt:lpstr>Can we solve n-queen using Genetic  Algo?</vt:lpstr>
      <vt:lpstr>PowerPoint Presentation</vt:lpstr>
      <vt:lpstr>Genetic Algorithms</vt:lpstr>
      <vt:lpstr>Some Applications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saikishor jangiti</dc:creator>
  <cp:lastModifiedBy>Gupta, Akshat1</cp:lastModifiedBy>
  <cp:revision>5</cp:revision>
  <dcterms:created xsi:type="dcterms:W3CDTF">2020-10-28T09:51:29Z</dcterms:created>
  <dcterms:modified xsi:type="dcterms:W3CDTF">2020-11-05T19:06:39Z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2020-08-29T00:00:00Z</vt:filetime>
  </property>
  <property fmtid="{D5CDD505-2E9C-101B-9397-08002B2CF9AE}" pid="3" name="Creator">
    <vt:lpwstr>Microsoft® PowerPoint® 2016</vt:lpwstr>
  </property>
  <property fmtid="{D5CDD505-2E9C-101B-9397-08002B2CF9AE}" pid="4" name="LastSaved">
    <vt:filetime>2020-10-28T00:00:00Z</vt:filetime>
  </property>
</Properties>
</file>